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9" r:id="rId2"/>
    <p:sldId id="261" r:id="rId3"/>
    <p:sldId id="298" r:id="rId4"/>
    <p:sldId id="299" r:id="rId5"/>
    <p:sldId id="297" r:id="rId6"/>
    <p:sldId id="296" r:id="rId7"/>
    <p:sldId id="262" r:id="rId8"/>
    <p:sldId id="263" r:id="rId9"/>
    <p:sldId id="280" r:id="rId10"/>
    <p:sldId id="264" r:id="rId11"/>
    <p:sldId id="281" r:id="rId12"/>
    <p:sldId id="265" r:id="rId13"/>
    <p:sldId id="266" r:id="rId14"/>
    <p:sldId id="267" r:id="rId15"/>
    <p:sldId id="268" r:id="rId16"/>
    <p:sldId id="269" r:id="rId17"/>
    <p:sldId id="270" r:id="rId18"/>
    <p:sldId id="287" r:id="rId19"/>
    <p:sldId id="288" r:id="rId20"/>
    <p:sldId id="284" r:id="rId21"/>
    <p:sldId id="285" r:id="rId22"/>
    <p:sldId id="271" r:id="rId23"/>
    <p:sldId id="282" r:id="rId24"/>
    <p:sldId id="286" r:id="rId25"/>
    <p:sldId id="289" r:id="rId26"/>
    <p:sldId id="291" r:id="rId27"/>
    <p:sldId id="292" r:id="rId28"/>
    <p:sldId id="290" r:id="rId29"/>
    <p:sldId id="272" r:id="rId30"/>
    <p:sldId id="273" r:id="rId31"/>
    <p:sldId id="274" r:id="rId32"/>
    <p:sldId id="275" r:id="rId33"/>
    <p:sldId id="283" r:id="rId34"/>
    <p:sldId id="276" r:id="rId35"/>
    <p:sldId id="293" r:id="rId36"/>
    <p:sldId id="294" r:id="rId37"/>
    <p:sldId id="277" r:id="rId38"/>
    <p:sldId id="278"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78C8"/>
    <a:srgbClr val="E94DD3"/>
    <a:srgbClr val="B81237"/>
    <a:srgbClr val="696B7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392" y="-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C29DA-4980-4083-82A2-393222E136DA}" type="datetimeFigureOut">
              <a:rPr lang="en-AU" smtClean="0"/>
              <a:pPr/>
              <a:t>30/01/2016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05E0A-D2EB-4170-B651-3C9599431417}" type="slidenum">
              <a:rPr lang="en-AU" smtClean="0"/>
              <a:pPr/>
              <a:t>‹#›</a:t>
            </a:fld>
            <a:endParaRPr lang="en-AU"/>
          </a:p>
        </p:txBody>
      </p:sp>
    </p:spTree>
    <p:extLst>
      <p:ext uri="{BB962C8B-B14F-4D97-AF65-F5344CB8AC3E}">
        <p14:creationId xmlns="" xmlns:p14="http://schemas.microsoft.com/office/powerpoint/2010/main" val="6825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82B7D9-3110-4E5C-B723-439AFC271178}" type="slidenum">
              <a:rPr lang="en-AU"/>
              <a:pPr/>
              <a:t>34</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7544" y="692697"/>
            <a:ext cx="6624736" cy="3528391"/>
          </a:xfrm>
        </p:spPr>
        <p:txBody>
          <a:bodyPr anchor="t" anchorCtr="0">
            <a:noAutofit/>
          </a:bodyPr>
          <a:lstStyle>
            <a:lvl1pPr algn="l">
              <a:defRPr lang="en-AU" sz="5000" dirty="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467544" y="4653136"/>
            <a:ext cx="6552728" cy="1512168"/>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 xmlns:p14="http://schemas.microsoft.com/office/powerpoint/2010/main" val="15622823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ex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7544" y="692697"/>
            <a:ext cx="7990656" cy="1008111"/>
          </a:xfrm>
        </p:spPr>
        <p:txBody>
          <a:bodyPr anchor="ctr" anchorCtr="0">
            <a:normAutofit/>
          </a:bodyPr>
          <a:lstStyle>
            <a:lvl1pPr algn="l">
              <a:defRPr lang="en-AU" sz="3000" dirty="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467544" y="2060848"/>
            <a:ext cx="6552728" cy="4104456"/>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 xmlns:p14="http://schemas.microsoft.com/office/powerpoint/2010/main" val="38776452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a:lvl1pPr>
          </a:lstStyle>
          <a:p>
            <a:r>
              <a:rPr lang="en-US" dirty="0" smtClean="0"/>
              <a:t>CLICK TO EDIT MASTER TITLE STYLE</a:t>
            </a:r>
            <a:endParaRPr lang="en-AU" dirty="0"/>
          </a:p>
        </p:txBody>
      </p:sp>
      <p:sp>
        <p:nvSpPr>
          <p:cNvPr id="3" name="Content Placeholder 2"/>
          <p:cNvSpPr>
            <a:spLocks noGrp="1"/>
          </p:cNvSpPr>
          <p:nvPr>
            <p:ph idx="1"/>
          </p:nvPr>
        </p:nvSpPr>
        <p:spPr>
          <a:xfrm>
            <a:off x="457200" y="2204864"/>
            <a:ext cx="6491064" cy="39212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 xmlns:p14="http://schemas.microsoft.com/office/powerpoint/2010/main" val="39112193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a:lvl1pPr>
          </a:lstStyle>
          <a:p>
            <a:r>
              <a:rPr lang="en-US" dirty="0" smtClean="0"/>
              <a:t>CLICK TO EDIT MASTER TITLE STYLE</a:t>
            </a:r>
            <a:endParaRPr lang="en-AU" dirty="0"/>
          </a:p>
        </p:txBody>
      </p:sp>
      <p:sp>
        <p:nvSpPr>
          <p:cNvPr id="3" name="Content Placeholder 2"/>
          <p:cNvSpPr>
            <a:spLocks noGrp="1"/>
          </p:cNvSpPr>
          <p:nvPr>
            <p:ph sz="half" idx="1"/>
          </p:nvPr>
        </p:nvSpPr>
        <p:spPr>
          <a:xfrm>
            <a:off x="457200" y="1844824"/>
            <a:ext cx="3106688"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3851920" y="1844824"/>
            <a:ext cx="3168352"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 xmlns:p14="http://schemas.microsoft.com/office/powerpoint/2010/main" val="1775045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1916832"/>
            <a:ext cx="6480720" cy="42484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8" name="Title 1"/>
          <p:cNvSpPr>
            <a:spLocks noGrp="1"/>
          </p:cNvSpPr>
          <p:nvPr>
            <p:ph type="title" hasCustomPrompt="1"/>
          </p:nvPr>
        </p:nvSpPr>
        <p:spPr>
          <a:xfrm>
            <a:off x="467544" y="692696"/>
            <a:ext cx="8229600" cy="972000"/>
          </a:xfrm>
        </p:spPr>
        <p:txBody>
          <a:bodyPr>
            <a:normAutofit/>
          </a:bodyPr>
          <a:lstStyle>
            <a:lvl1pPr algn="l">
              <a:defRPr sz="3000"/>
            </a:lvl1pPr>
          </a:lstStyle>
          <a:p>
            <a:r>
              <a:rPr lang="en-US" dirty="0" smtClean="0"/>
              <a:t>CLICK TO EDIT MASTER TITLE STYLE</a:t>
            </a:r>
            <a:endParaRPr lang="en-AU" dirty="0"/>
          </a:p>
        </p:txBody>
      </p:sp>
    </p:spTree>
    <p:extLst>
      <p:ext uri="{BB962C8B-B14F-4D97-AF65-F5344CB8AC3E}">
        <p14:creationId xmlns="" xmlns:p14="http://schemas.microsoft.com/office/powerpoint/2010/main" val="17348213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692696"/>
            <a:ext cx="6480720" cy="54726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Tree>
    <p:extLst>
      <p:ext uri="{BB962C8B-B14F-4D97-AF65-F5344CB8AC3E}">
        <p14:creationId xmlns="" xmlns:p14="http://schemas.microsoft.com/office/powerpoint/2010/main" val="38127736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96B7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692696"/>
            <a:ext cx="8229600" cy="972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2204864"/>
            <a:ext cx="6635080" cy="39212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p:nvPr userDrawn="1"/>
        </p:nvSpPr>
        <p:spPr>
          <a:xfrm>
            <a:off x="0" y="692696"/>
            <a:ext cx="360000" cy="972000"/>
          </a:xfrm>
          <a:prstGeom prst="rect">
            <a:avLst/>
          </a:prstGeom>
          <a:solidFill>
            <a:srgbClr val="B81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 xmlns:p14="http://schemas.microsoft.com/office/powerpoint/2010/main" val="148691878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7" r:id="rId5"/>
    <p:sldLayoutId id="2147483658" r:id="rId6"/>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8PwomfwMMyQ" TargetMode="External"/><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teach-ict.com/as_as_computing/ocr/H447/F453/3_3_9/normalisation/miniweb/index.ht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5373216"/>
            <a:ext cx="6552728" cy="720080"/>
          </a:xfrm>
        </p:spPr>
        <p:txBody>
          <a:bodyPr>
            <a:normAutofit/>
          </a:bodyPr>
          <a:lstStyle/>
          <a:p>
            <a:r>
              <a:rPr lang="en-AU" sz="3600" dirty="0" smtClean="0"/>
              <a:t>Informatics</a:t>
            </a:r>
          </a:p>
        </p:txBody>
      </p:sp>
      <p:sp>
        <p:nvSpPr>
          <p:cNvPr id="2" name="Title 1"/>
          <p:cNvSpPr>
            <a:spLocks noGrp="1"/>
          </p:cNvSpPr>
          <p:nvPr>
            <p:ph type="ctrTitle"/>
          </p:nvPr>
        </p:nvSpPr>
        <p:spPr/>
        <p:txBody>
          <a:bodyPr/>
          <a:lstStyle/>
          <a:p>
            <a:r>
              <a:rPr lang="en-AU" dirty="0" smtClean="0"/>
              <a:t>DETERMINING A </a:t>
            </a:r>
            <a:br>
              <a:rPr lang="en-AU" dirty="0" smtClean="0"/>
            </a:br>
            <a:r>
              <a:rPr lang="en-AU" dirty="0" smtClean="0"/>
              <a:t>RDBMS STRUCTURE</a:t>
            </a:r>
            <a:br>
              <a:rPr lang="en-AU" dirty="0" smtClean="0"/>
            </a:br>
            <a:r>
              <a:rPr lang="en-AU" sz="3600" dirty="0" smtClean="0"/>
              <a:t>(Data Normalisation)</a:t>
            </a:r>
            <a:endParaRPr lang="en-AU" sz="3600" dirty="0"/>
          </a:p>
        </p:txBody>
      </p:sp>
    </p:spTree>
    <p:extLst>
      <p:ext uri="{BB962C8B-B14F-4D97-AF65-F5344CB8AC3E}">
        <p14:creationId xmlns="" xmlns:p14="http://schemas.microsoft.com/office/powerpoint/2010/main" val="2197754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6 “Normal” Forms</a:t>
            </a:r>
            <a:endParaRPr lang="en-AU" dirty="0"/>
          </a:p>
        </p:txBody>
      </p:sp>
      <p:sp>
        <p:nvSpPr>
          <p:cNvPr id="3" name="Content Placeholder 2"/>
          <p:cNvSpPr>
            <a:spLocks noGrp="1"/>
          </p:cNvSpPr>
          <p:nvPr>
            <p:ph sz="quarter" idx="1"/>
          </p:nvPr>
        </p:nvSpPr>
        <p:spPr/>
        <p:txBody>
          <a:bodyPr>
            <a:normAutofit fontScale="77500" lnSpcReduction="20000"/>
          </a:bodyPr>
          <a:lstStyle/>
          <a:p>
            <a:r>
              <a:rPr lang="en-AU" dirty="0" smtClean="0"/>
              <a:t>There are 6 normal forms and each rule is applied successively from the first normal form (1NF) to the sixth normal form (6NF).  </a:t>
            </a:r>
            <a:r>
              <a:rPr lang="en-AU" u="sng" dirty="0" smtClean="0"/>
              <a:t>Although only the first three are used for the majority of databases.</a:t>
            </a:r>
          </a:p>
          <a:p>
            <a:r>
              <a:rPr lang="en-AU" dirty="0" smtClean="0">
                <a:solidFill>
                  <a:schemeClr val="tx2">
                    <a:lumMod val="40000"/>
                    <a:lumOff val="60000"/>
                  </a:schemeClr>
                </a:solidFill>
              </a:rPr>
              <a:t>If you have planned your database well, it will automatically comply with the normalisation rules.</a:t>
            </a:r>
          </a:p>
          <a:p>
            <a:r>
              <a:rPr lang="en-AU" dirty="0" smtClean="0">
                <a:solidFill>
                  <a:srgbClr val="FFC000"/>
                </a:solidFill>
              </a:rPr>
              <a:t>The rules are actual guidelines (not laws) for the actual structuring of database tables and fields. </a:t>
            </a:r>
          </a:p>
        </p:txBody>
      </p:sp>
      <p:pic>
        <p:nvPicPr>
          <p:cNvPr id="20482" name="Picture 2" descr="http://lenagroeger.s3.amazonaws.com/WaldoWeeThings/img/ascent-of-man-waldo.png?_sm_au_=iVVPMvvFSfHS4LrP"/>
          <p:cNvPicPr>
            <a:picLocks noChangeAspect="1" noChangeArrowheads="1"/>
          </p:cNvPicPr>
          <p:nvPr/>
        </p:nvPicPr>
        <p:blipFill>
          <a:blip r:embed="rId2" cstate="print"/>
          <a:srcRect/>
          <a:stretch>
            <a:fillRect/>
          </a:stretch>
        </p:blipFill>
        <p:spPr bwMode="auto">
          <a:xfrm>
            <a:off x="4932040" y="476672"/>
            <a:ext cx="4032448" cy="1260140"/>
          </a:xfrm>
          <a:prstGeom prst="rect">
            <a:avLst/>
          </a:prstGeom>
          <a:noFill/>
        </p:spPr>
      </p:pic>
    </p:spTree>
    <p:extLst>
      <p:ext uri="{BB962C8B-B14F-4D97-AF65-F5344CB8AC3E}">
        <p14:creationId xmlns="" xmlns:p14="http://schemas.microsoft.com/office/powerpoint/2010/main" val="1137486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Getting to Third Normal Form</a:t>
            </a:r>
            <a:endParaRPr lang="en-AU" dirty="0"/>
          </a:p>
        </p:txBody>
      </p:sp>
      <p:sp>
        <p:nvSpPr>
          <p:cNvPr id="3" name="Content Placeholder 2"/>
          <p:cNvSpPr>
            <a:spLocks noGrp="1"/>
          </p:cNvSpPr>
          <p:nvPr>
            <p:ph idx="1"/>
          </p:nvPr>
        </p:nvSpPr>
        <p:spPr>
          <a:xfrm>
            <a:off x="251520" y="1772816"/>
            <a:ext cx="6491064" cy="3921299"/>
          </a:xfrm>
        </p:spPr>
        <p:txBody>
          <a:bodyPr/>
          <a:lstStyle/>
          <a:p>
            <a:r>
              <a:rPr lang="en-AU" b="1" i="1" dirty="0">
                <a:solidFill>
                  <a:srgbClr val="92D050"/>
                </a:solidFill>
              </a:rPr>
              <a:t>REMEMBER – 1</a:t>
            </a:r>
            <a:r>
              <a:rPr lang="en-AU" b="1" i="1" baseline="30000" dirty="0">
                <a:solidFill>
                  <a:srgbClr val="92D050"/>
                </a:solidFill>
              </a:rPr>
              <a:t>st</a:t>
            </a:r>
            <a:r>
              <a:rPr lang="en-AU" b="1" i="1" dirty="0">
                <a:solidFill>
                  <a:srgbClr val="92D050"/>
                </a:solidFill>
              </a:rPr>
              <a:t> and 2</a:t>
            </a:r>
            <a:r>
              <a:rPr lang="en-AU" b="1" i="1" baseline="30000" dirty="0">
                <a:solidFill>
                  <a:srgbClr val="92D050"/>
                </a:solidFill>
              </a:rPr>
              <a:t>nd</a:t>
            </a:r>
            <a:r>
              <a:rPr lang="en-AU" b="1" i="1" dirty="0">
                <a:solidFill>
                  <a:srgbClr val="92D050"/>
                </a:solidFill>
              </a:rPr>
              <a:t> normal forms are </a:t>
            </a:r>
            <a:r>
              <a:rPr lang="en-AU" b="1" i="1" dirty="0" smtClean="0">
                <a:solidFill>
                  <a:srgbClr val="92D050"/>
                </a:solidFill>
              </a:rPr>
              <a:t>stages/steps </a:t>
            </a:r>
            <a:r>
              <a:rPr lang="en-AU" b="1" i="1" dirty="0">
                <a:solidFill>
                  <a:srgbClr val="92D050"/>
                </a:solidFill>
              </a:rPr>
              <a:t>to achieving the objective, which is 3</a:t>
            </a:r>
            <a:r>
              <a:rPr lang="en-AU" b="1" i="1" baseline="30000" dirty="0">
                <a:solidFill>
                  <a:srgbClr val="92D050"/>
                </a:solidFill>
              </a:rPr>
              <a:t>rd</a:t>
            </a:r>
            <a:r>
              <a:rPr lang="en-AU" b="1" i="1" dirty="0">
                <a:solidFill>
                  <a:srgbClr val="92D050"/>
                </a:solidFill>
              </a:rPr>
              <a:t> normal form</a:t>
            </a:r>
            <a:r>
              <a:rPr lang="en-AU" dirty="0" smtClean="0">
                <a:solidFill>
                  <a:srgbClr val="92D050"/>
                </a:solidFill>
              </a:rPr>
              <a:t>.</a:t>
            </a:r>
            <a:endParaRPr lang="en-AU" b="1" i="1" dirty="0">
              <a:solidFill>
                <a:srgbClr val="92D050"/>
              </a:solidFill>
            </a:endParaRPr>
          </a:p>
        </p:txBody>
      </p:sp>
      <p:pic>
        <p:nvPicPr>
          <p:cNvPr id="19458" name="Picture 2" descr="https://s3.amazonaws.com/lowres.cartoonstock.com/history-ascent_of_man-darwin-descendant-monkeys-football_results-mmon679_low.jpg?_sm_au_=iVVPMvvFSfHS4LrP"/>
          <p:cNvPicPr>
            <a:picLocks noChangeAspect="1" noChangeArrowheads="1"/>
          </p:cNvPicPr>
          <p:nvPr/>
        </p:nvPicPr>
        <p:blipFill>
          <a:blip r:embed="rId2" cstate="print"/>
          <a:srcRect t="22163" r="43301"/>
          <a:stretch>
            <a:fillRect/>
          </a:stretch>
        </p:blipFill>
        <p:spPr bwMode="auto">
          <a:xfrm>
            <a:off x="6804248" y="188640"/>
            <a:ext cx="2229311" cy="2348880"/>
          </a:xfrm>
          <a:prstGeom prst="rect">
            <a:avLst/>
          </a:prstGeom>
          <a:noFill/>
        </p:spPr>
      </p:pic>
      <p:pic>
        <p:nvPicPr>
          <p:cNvPr id="19460" name="Picture 4" descr="http://i.marketingprofs.com/assets/images/articles/lg/100316_a_three_step_talavera_lg.jpg"/>
          <p:cNvPicPr>
            <a:picLocks noChangeAspect="1" noChangeArrowheads="1"/>
          </p:cNvPicPr>
          <p:nvPr/>
        </p:nvPicPr>
        <p:blipFill>
          <a:blip r:embed="rId3" cstate="print"/>
          <a:srcRect/>
          <a:stretch>
            <a:fillRect/>
          </a:stretch>
        </p:blipFill>
        <p:spPr bwMode="auto">
          <a:xfrm>
            <a:off x="3995936" y="4293096"/>
            <a:ext cx="3168351" cy="2016224"/>
          </a:xfrm>
          <a:prstGeom prst="rect">
            <a:avLst/>
          </a:prstGeom>
          <a:noFill/>
        </p:spPr>
      </p:pic>
      <p:pic>
        <p:nvPicPr>
          <p:cNvPr id="19464" name="Picture 8" descr="http://englishharmony.com/wp-content/uploads/2013/09/3-step-plan-on-learning-difficult-english-grammar.jpg"/>
          <p:cNvPicPr>
            <a:picLocks noChangeAspect="1" noChangeArrowheads="1"/>
          </p:cNvPicPr>
          <p:nvPr/>
        </p:nvPicPr>
        <p:blipFill>
          <a:blip r:embed="rId4" cstate="print"/>
          <a:srcRect/>
          <a:stretch>
            <a:fillRect/>
          </a:stretch>
        </p:blipFill>
        <p:spPr bwMode="auto">
          <a:xfrm>
            <a:off x="467544" y="4293096"/>
            <a:ext cx="3168352" cy="2045653"/>
          </a:xfrm>
          <a:prstGeom prst="rect">
            <a:avLst/>
          </a:prstGeom>
          <a:noFill/>
        </p:spPr>
      </p:pic>
    </p:spTree>
    <p:extLst>
      <p:ext uri="{BB962C8B-B14F-4D97-AF65-F5344CB8AC3E}">
        <p14:creationId xmlns="" xmlns:p14="http://schemas.microsoft.com/office/powerpoint/2010/main" val="2085335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smtClean="0"/>
              <a:t>The Normal Forms</a:t>
            </a:r>
          </a:p>
        </p:txBody>
      </p:sp>
      <p:sp>
        <p:nvSpPr>
          <p:cNvPr id="3" name="Content Placeholder 2"/>
          <p:cNvSpPr>
            <a:spLocks noGrp="1"/>
          </p:cNvSpPr>
          <p:nvPr>
            <p:ph sz="quarter" idx="1"/>
          </p:nvPr>
        </p:nvSpPr>
        <p:spPr>
          <a:xfrm>
            <a:off x="323528" y="1783928"/>
            <a:ext cx="8229600" cy="4597400"/>
          </a:xfrm>
        </p:spPr>
        <p:txBody>
          <a:bodyPr>
            <a:normAutofit fontScale="92500"/>
          </a:bodyPr>
          <a:lstStyle/>
          <a:p>
            <a:r>
              <a:rPr lang="en-AU" dirty="0" smtClean="0">
                <a:solidFill>
                  <a:srgbClr val="FFC000"/>
                </a:solidFill>
              </a:rPr>
              <a:t>First Normal Form (1NF) – fields split up properly into individual component parts</a:t>
            </a:r>
          </a:p>
          <a:p>
            <a:r>
              <a:rPr lang="en-AU" dirty="0" smtClean="0">
                <a:solidFill>
                  <a:schemeClr val="tx2">
                    <a:lumMod val="40000"/>
                    <a:lumOff val="60000"/>
                  </a:schemeClr>
                </a:solidFill>
              </a:rPr>
              <a:t>Second Normal Form (2NF) – first stage of breaking up the data into meaningful groupings called tables, (Everything in a Table is relevant for that Table) </a:t>
            </a:r>
          </a:p>
          <a:p>
            <a:r>
              <a:rPr lang="en-AU" dirty="0" smtClean="0">
                <a:solidFill>
                  <a:srgbClr val="E478C8"/>
                </a:solidFill>
              </a:rPr>
              <a:t>Third Normal Form (3NF) – data completely broken up into tables</a:t>
            </a:r>
            <a:br>
              <a:rPr lang="en-AU" dirty="0" smtClean="0">
                <a:solidFill>
                  <a:srgbClr val="E478C8"/>
                </a:solidFill>
              </a:rPr>
            </a:br>
            <a:r>
              <a:rPr lang="en-AU" dirty="0" smtClean="0">
                <a:solidFill>
                  <a:srgbClr val="E478C8"/>
                </a:solidFill>
              </a:rPr>
              <a:t>and linked by ID Codes / Keys</a:t>
            </a:r>
          </a:p>
          <a:p>
            <a:endParaRPr lang="en-AU" dirty="0" smtClean="0"/>
          </a:p>
        </p:txBody>
      </p:sp>
      <p:pic>
        <p:nvPicPr>
          <p:cNvPr id="4" name="Picture 2"/>
          <p:cNvPicPr>
            <a:picLocks noChangeAspect="1" noChangeArrowheads="1"/>
          </p:cNvPicPr>
          <p:nvPr/>
        </p:nvPicPr>
        <p:blipFill>
          <a:blip r:embed="rId2" cstate="print"/>
          <a:srcRect/>
          <a:stretch>
            <a:fillRect/>
          </a:stretch>
        </p:blipFill>
        <p:spPr bwMode="auto">
          <a:xfrm>
            <a:off x="7596336" y="404664"/>
            <a:ext cx="941304" cy="93479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6336197" y="404664"/>
            <a:ext cx="936104" cy="930161"/>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5076056" y="404664"/>
            <a:ext cx="972109" cy="936104"/>
          </a:xfrm>
          <a:prstGeom prst="rect">
            <a:avLst/>
          </a:prstGeom>
          <a:noFill/>
          <a:ln w="9525">
            <a:noFill/>
            <a:miter lim="800000"/>
            <a:headEnd/>
            <a:tailEnd/>
          </a:ln>
        </p:spPr>
      </p:pic>
    </p:spTree>
    <p:extLst>
      <p:ext uri="{BB962C8B-B14F-4D97-AF65-F5344CB8AC3E}">
        <p14:creationId xmlns="" xmlns:p14="http://schemas.microsoft.com/office/powerpoint/2010/main" val="2502471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1NF - First Normal Form</a:t>
            </a:r>
            <a:endParaRPr lang="en-AU" dirty="0"/>
          </a:p>
        </p:txBody>
      </p:sp>
      <p:sp>
        <p:nvSpPr>
          <p:cNvPr id="3" name="Content Placeholder 2"/>
          <p:cNvSpPr>
            <a:spLocks noGrp="1"/>
          </p:cNvSpPr>
          <p:nvPr>
            <p:ph sz="quarter" idx="1"/>
          </p:nvPr>
        </p:nvSpPr>
        <p:spPr/>
        <p:txBody>
          <a:bodyPr>
            <a:normAutofit fontScale="92500" lnSpcReduction="10000"/>
          </a:bodyPr>
          <a:lstStyle/>
          <a:p>
            <a:r>
              <a:rPr lang="en-AU" dirty="0" smtClean="0"/>
              <a:t>The 1NF guidelines are basically common sense.</a:t>
            </a:r>
          </a:p>
          <a:p>
            <a:pPr marL="914400" lvl="1" indent="-514350">
              <a:buFont typeface="Arial" charset="0"/>
              <a:buAutoNum type="arabicPeriod"/>
            </a:pPr>
            <a:r>
              <a:rPr lang="en-AU" dirty="0" smtClean="0">
                <a:solidFill>
                  <a:schemeClr val="tx2">
                    <a:lumMod val="40000"/>
                    <a:lumOff val="60000"/>
                  </a:schemeClr>
                </a:solidFill>
              </a:rPr>
              <a:t>Eliminate duplicate data where possible</a:t>
            </a:r>
          </a:p>
          <a:p>
            <a:pPr marL="914400" lvl="1" indent="-514350">
              <a:buFont typeface="Arial" charset="0"/>
              <a:buAutoNum type="arabicPeriod"/>
            </a:pPr>
            <a:r>
              <a:rPr lang="en-AU" dirty="0" smtClean="0">
                <a:solidFill>
                  <a:srgbClr val="E478C8"/>
                </a:solidFill>
              </a:rPr>
              <a:t>Break up fields so only one data item is in each field</a:t>
            </a:r>
          </a:p>
          <a:p>
            <a:pPr marL="914400" lvl="1" indent="-514350">
              <a:buFont typeface="Arial" charset="0"/>
              <a:buAutoNum type="arabicPeriod"/>
            </a:pPr>
            <a:r>
              <a:rPr lang="en-AU" dirty="0" smtClean="0">
                <a:solidFill>
                  <a:schemeClr val="tx2">
                    <a:lumMod val="40000"/>
                    <a:lumOff val="60000"/>
                  </a:schemeClr>
                </a:solidFill>
              </a:rPr>
              <a:t>Convert data into correct format</a:t>
            </a:r>
          </a:p>
          <a:p>
            <a:pPr marL="914400" lvl="1" indent="-514350">
              <a:buFont typeface="Arial" charset="0"/>
              <a:buAutoNum type="arabicPeriod"/>
            </a:pPr>
            <a:r>
              <a:rPr lang="en-AU" dirty="0" smtClean="0">
                <a:solidFill>
                  <a:srgbClr val="E478C8"/>
                </a:solidFill>
              </a:rPr>
              <a:t>Start to organise the data into meaningful groupings</a:t>
            </a:r>
            <a:endParaRPr lang="en-AU" i="1" dirty="0" smtClean="0">
              <a:solidFill>
                <a:srgbClr val="E478C8"/>
              </a:solidFill>
            </a:endParaRPr>
          </a:p>
          <a:p>
            <a:endParaRPr lang="en-AU" dirty="0"/>
          </a:p>
        </p:txBody>
      </p:sp>
      <p:pic>
        <p:nvPicPr>
          <p:cNvPr id="4" name="Picture 2"/>
          <p:cNvPicPr>
            <a:picLocks noChangeAspect="1" noChangeArrowheads="1"/>
          </p:cNvPicPr>
          <p:nvPr/>
        </p:nvPicPr>
        <p:blipFill>
          <a:blip r:embed="rId2" cstate="print"/>
          <a:srcRect/>
          <a:stretch>
            <a:fillRect/>
          </a:stretch>
        </p:blipFill>
        <p:spPr bwMode="auto">
          <a:xfrm>
            <a:off x="7236296" y="188640"/>
            <a:ext cx="1774502" cy="1708780"/>
          </a:xfrm>
          <a:prstGeom prst="rect">
            <a:avLst/>
          </a:prstGeom>
          <a:noFill/>
          <a:ln w="9525">
            <a:noFill/>
            <a:miter lim="800000"/>
            <a:headEnd/>
            <a:tailEnd/>
          </a:ln>
        </p:spPr>
      </p:pic>
    </p:spTree>
    <p:extLst>
      <p:ext uri="{BB962C8B-B14F-4D97-AF65-F5344CB8AC3E}">
        <p14:creationId xmlns="" xmlns:p14="http://schemas.microsoft.com/office/powerpoint/2010/main" val="1966169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AU" dirty="0" smtClean="0"/>
              <a:t>Your turn… attempt to repair this table using 1NF</a:t>
            </a:r>
          </a:p>
        </p:txBody>
      </p:sp>
      <p:graphicFrame>
        <p:nvGraphicFramePr>
          <p:cNvPr id="6" name="Content Placeholder 5"/>
          <p:cNvGraphicFramePr>
            <a:graphicFrameLocks noGrp="1"/>
          </p:cNvGraphicFramePr>
          <p:nvPr>
            <p:ph sz="quarter" idx="1"/>
          </p:nvPr>
        </p:nvGraphicFramePr>
        <p:xfrm>
          <a:off x="301625" y="1944688"/>
          <a:ext cx="8504238" cy="1484312"/>
        </p:xfrm>
        <a:graphic>
          <a:graphicData uri="http://schemas.openxmlformats.org/drawingml/2006/table">
            <a:tbl>
              <a:tblPr firstRow="1" bandRow="1">
                <a:tableStyleId>{5C22544A-7EE6-4342-B048-85BDC9FD1C3A}</a:tableStyleId>
              </a:tblPr>
              <a:tblGrid>
                <a:gridCol w="2834746"/>
                <a:gridCol w="2834746"/>
                <a:gridCol w="2834746"/>
              </a:tblGrid>
              <a:tr h="371078">
                <a:tc>
                  <a:txBody>
                    <a:bodyPr/>
                    <a:lstStyle/>
                    <a:p>
                      <a:r>
                        <a:rPr lang="en-AU" sz="1800" dirty="0" smtClean="0"/>
                        <a:t>Customer ID</a:t>
                      </a:r>
                      <a:endParaRPr lang="en-AU" sz="1800" dirty="0"/>
                    </a:p>
                  </a:txBody>
                  <a:tcPr marL="146927" marR="146927" marT="45749" marB="45749"/>
                </a:tc>
                <a:tc>
                  <a:txBody>
                    <a:bodyPr/>
                    <a:lstStyle/>
                    <a:p>
                      <a:r>
                        <a:rPr lang="en-AU" sz="1800" dirty="0" smtClean="0"/>
                        <a:t>Name</a:t>
                      </a:r>
                      <a:endParaRPr lang="en-AU" sz="1800" dirty="0"/>
                    </a:p>
                  </a:txBody>
                  <a:tcPr marL="146927" marR="146927" marT="45749" marB="45749"/>
                </a:tc>
                <a:tc>
                  <a:txBody>
                    <a:bodyPr/>
                    <a:lstStyle/>
                    <a:p>
                      <a:r>
                        <a:rPr lang="en-AU" sz="1800" dirty="0" smtClean="0"/>
                        <a:t>Phone</a:t>
                      </a:r>
                      <a:endParaRPr lang="en-AU" sz="1800" dirty="0"/>
                    </a:p>
                  </a:txBody>
                  <a:tcPr marL="146927" marR="146927" marT="45749" marB="45749"/>
                </a:tc>
              </a:tr>
              <a:tr h="371078">
                <a:tc>
                  <a:txBody>
                    <a:bodyPr/>
                    <a:lstStyle/>
                    <a:p>
                      <a:r>
                        <a:rPr lang="en-AU" sz="1800" dirty="0" smtClean="0"/>
                        <a:t>111</a:t>
                      </a:r>
                      <a:endParaRPr lang="en-AU" sz="1800" dirty="0"/>
                    </a:p>
                  </a:txBody>
                  <a:tcPr marL="146927" marR="146927" marT="45749" marB="45749"/>
                </a:tc>
                <a:tc>
                  <a:txBody>
                    <a:bodyPr/>
                    <a:lstStyle/>
                    <a:p>
                      <a:r>
                        <a:rPr lang="en-AU" sz="1800" dirty="0" smtClean="0"/>
                        <a:t>Fred Smith</a:t>
                      </a:r>
                      <a:endParaRPr lang="en-AU" sz="1800" dirty="0"/>
                    </a:p>
                  </a:txBody>
                  <a:tcPr marL="146927" marR="146927" marT="45749" marB="45749"/>
                </a:tc>
                <a:tc>
                  <a:txBody>
                    <a:bodyPr/>
                    <a:lstStyle/>
                    <a:p>
                      <a:r>
                        <a:rPr lang="en-AU" sz="1800" dirty="0" smtClean="0"/>
                        <a:t>024566 3456</a:t>
                      </a:r>
                      <a:endParaRPr lang="en-AU" sz="1800" dirty="0"/>
                    </a:p>
                  </a:txBody>
                  <a:tcPr marL="146927" marR="146927" marT="45749" marB="45749"/>
                </a:tc>
              </a:tr>
              <a:tr h="371078">
                <a:tc>
                  <a:txBody>
                    <a:bodyPr/>
                    <a:lstStyle/>
                    <a:p>
                      <a:r>
                        <a:rPr lang="en-AU" sz="1800" dirty="0" smtClean="0"/>
                        <a:t>222</a:t>
                      </a:r>
                      <a:endParaRPr lang="en-AU" sz="1800" dirty="0"/>
                    </a:p>
                  </a:txBody>
                  <a:tcPr marL="146927" marR="146927" marT="45749" marB="45749"/>
                </a:tc>
                <a:tc>
                  <a:txBody>
                    <a:bodyPr/>
                    <a:lstStyle/>
                    <a:p>
                      <a:r>
                        <a:rPr lang="en-AU" sz="1800" dirty="0" smtClean="0"/>
                        <a:t>Mary</a:t>
                      </a:r>
                      <a:r>
                        <a:rPr lang="en-AU" sz="1800" baseline="0" dirty="0" smtClean="0"/>
                        <a:t> Jones</a:t>
                      </a:r>
                      <a:endParaRPr lang="en-AU" sz="1800" dirty="0"/>
                    </a:p>
                  </a:txBody>
                  <a:tcPr marL="146927" marR="146927" marT="45749" marB="45749"/>
                </a:tc>
                <a:tc>
                  <a:txBody>
                    <a:bodyPr/>
                    <a:lstStyle/>
                    <a:p>
                      <a:r>
                        <a:rPr lang="en-AU" sz="1800" dirty="0" smtClean="0"/>
                        <a:t>024567 8900</a:t>
                      </a:r>
                    </a:p>
                  </a:txBody>
                  <a:tcPr marL="146927" marR="146927" marT="45749" marB="45749"/>
                </a:tc>
              </a:tr>
              <a:tr h="371078">
                <a:tc>
                  <a:txBody>
                    <a:bodyPr/>
                    <a:lstStyle/>
                    <a:p>
                      <a:r>
                        <a:rPr lang="en-AU" sz="1800" dirty="0" smtClean="0"/>
                        <a:t>333</a:t>
                      </a:r>
                      <a:endParaRPr lang="en-AU" sz="1800" dirty="0"/>
                    </a:p>
                  </a:txBody>
                  <a:tcPr marL="146927" marR="146927" marT="45749" marB="45749"/>
                </a:tc>
                <a:tc>
                  <a:txBody>
                    <a:bodyPr/>
                    <a:lstStyle/>
                    <a:p>
                      <a:r>
                        <a:rPr lang="en-AU" sz="1800" dirty="0" smtClean="0"/>
                        <a:t>Tim Blogs</a:t>
                      </a:r>
                      <a:endParaRPr lang="en-AU" sz="1800" dirty="0"/>
                    </a:p>
                  </a:txBody>
                  <a:tcPr marL="146927" marR="146927" marT="45749" marB="45749"/>
                </a:tc>
                <a:tc>
                  <a:txBody>
                    <a:bodyPr/>
                    <a:lstStyle/>
                    <a:p>
                      <a:r>
                        <a:rPr lang="en-AU" sz="1800" dirty="0" smtClean="0"/>
                        <a:t>073254 5676</a:t>
                      </a:r>
                    </a:p>
                  </a:txBody>
                  <a:tcPr marL="146927" marR="146927" marT="45749" marB="45749"/>
                </a:tc>
              </a:tr>
            </a:tbl>
          </a:graphicData>
        </a:graphic>
      </p:graphicFrame>
      <p:sp>
        <p:nvSpPr>
          <p:cNvPr id="4" name="Rectangle 3"/>
          <p:cNvSpPr/>
          <p:nvPr/>
        </p:nvSpPr>
        <p:spPr>
          <a:xfrm>
            <a:off x="0" y="4005064"/>
            <a:ext cx="7380312" cy="1200329"/>
          </a:xfrm>
          <a:prstGeom prst="rect">
            <a:avLst/>
          </a:prstGeom>
        </p:spPr>
        <p:txBody>
          <a:bodyPr wrap="square">
            <a:spAutoFit/>
          </a:bodyPr>
          <a:lstStyle/>
          <a:p>
            <a:pPr marL="914400" lvl="1" indent="-514350">
              <a:buFont typeface="Arial" charset="0"/>
              <a:buAutoNum type="arabicPeriod"/>
            </a:pPr>
            <a:r>
              <a:rPr lang="en-AU" dirty="0" smtClean="0">
                <a:solidFill>
                  <a:schemeClr val="tx2">
                    <a:lumMod val="40000"/>
                    <a:lumOff val="60000"/>
                  </a:schemeClr>
                </a:solidFill>
              </a:rPr>
              <a:t>Eliminate duplicate data where possible</a:t>
            </a:r>
          </a:p>
          <a:p>
            <a:pPr marL="914400" lvl="1" indent="-514350">
              <a:buFont typeface="Arial" charset="0"/>
              <a:buAutoNum type="arabicPeriod"/>
            </a:pPr>
            <a:r>
              <a:rPr lang="en-AU" dirty="0" smtClean="0">
                <a:solidFill>
                  <a:srgbClr val="E478C8"/>
                </a:solidFill>
              </a:rPr>
              <a:t>Break up fields so only one data item is in each field</a:t>
            </a:r>
          </a:p>
          <a:p>
            <a:pPr marL="914400" lvl="1" indent="-514350">
              <a:buFont typeface="Arial" charset="0"/>
              <a:buAutoNum type="arabicPeriod"/>
            </a:pPr>
            <a:r>
              <a:rPr lang="en-AU" dirty="0" smtClean="0">
                <a:solidFill>
                  <a:schemeClr val="tx2">
                    <a:lumMod val="40000"/>
                    <a:lumOff val="60000"/>
                  </a:schemeClr>
                </a:solidFill>
              </a:rPr>
              <a:t>Convert data into correct format</a:t>
            </a:r>
          </a:p>
          <a:p>
            <a:pPr marL="914400" lvl="1" indent="-514350">
              <a:buFont typeface="Arial" charset="0"/>
              <a:buAutoNum type="arabicPeriod"/>
            </a:pPr>
            <a:r>
              <a:rPr lang="en-AU" dirty="0" smtClean="0">
                <a:solidFill>
                  <a:srgbClr val="E478C8"/>
                </a:solidFill>
              </a:rPr>
              <a:t>Start to organise the data into meaningful groupings</a:t>
            </a:r>
            <a:endParaRPr lang="en-AU" i="1" dirty="0" smtClean="0">
              <a:solidFill>
                <a:srgbClr val="E478C8"/>
              </a:solidFill>
            </a:endParaRPr>
          </a:p>
        </p:txBody>
      </p:sp>
    </p:spTree>
    <p:extLst>
      <p:ext uri="{BB962C8B-B14F-4D97-AF65-F5344CB8AC3E}">
        <p14:creationId xmlns="" xmlns:p14="http://schemas.microsoft.com/office/powerpoint/2010/main" val="975322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dirty="0" smtClean="0"/>
              <a:t>Repaired using 1NF rules</a:t>
            </a:r>
          </a:p>
        </p:txBody>
      </p:sp>
      <p:sp>
        <p:nvSpPr>
          <p:cNvPr id="5" name="Content Placeholder 4"/>
          <p:cNvSpPr>
            <a:spLocks noGrp="1"/>
          </p:cNvSpPr>
          <p:nvPr>
            <p:ph sz="quarter" idx="1"/>
          </p:nvPr>
        </p:nvSpPr>
        <p:spPr>
          <a:xfrm>
            <a:off x="457200" y="3933056"/>
            <a:ext cx="6491064" cy="2736304"/>
          </a:xfrm>
        </p:spPr>
        <p:txBody>
          <a:bodyPr>
            <a:normAutofit lnSpcReduction="10000"/>
          </a:bodyPr>
          <a:lstStyle/>
          <a:p>
            <a:r>
              <a:rPr lang="en-AU" sz="2800" dirty="0" smtClean="0">
                <a:solidFill>
                  <a:schemeClr val="tx2">
                    <a:lumMod val="40000"/>
                    <a:lumOff val="60000"/>
                  </a:schemeClr>
                </a:solidFill>
              </a:rPr>
              <a:t>This table now allows customers to be sorted and searched by first name and/or surname separately. </a:t>
            </a:r>
          </a:p>
          <a:p>
            <a:r>
              <a:rPr lang="en-AU" sz="2800" dirty="0" smtClean="0">
                <a:solidFill>
                  <a:srgbClr val="E478C8"/>
                </a:solidFill>
              </a:rPr>
              <a:t>Also, the names can be used individually, like “Dear Fred” instead of “Dear Fred Smith”</a:t>
            </a:r>
          </a:p>
          <a:p>
            <a:pPr>
              <a:buNone/>
            </a:pPr>
            <a:endParaRPr lang="en-AU" dirty="0"/>
          </a:p>
        </p:txBody>
      </p:sp>
      <p:graphicFrame>
        <p:nvGraphicFramePr>
          <p:cNvPr id="4" name="Table 3"/>
          <p:cNvGraphicFramePr>
            <a:graphicFrameLocks noGrp="1"/>
          </p:cNvGraphicFramePr>
          <p:nvPr>
            <p:extLst>
              <p:ext uri="{D42A27DB-BD31-4B8C-83A1-F6EECF244321}">
                <p14:modId xmlns="" xmlns:p14="http://schemas.microsoft.com/office/powerpoint/2010/main" val="3424123357"/>
              </p:ext>
            </p:extLst>
          </p:nvPr>
        </p:nvGraphicFramePr>
        <p:xfrm>
          <a:off x="863450" y="2304728"/>
          <a:ext cx="7092926" cy="1484312"/>
        </p:xfrm>
        <a:graphic>
          <a:graphicData uri="http://schemas.openxmlformats.org/drawingml/2006/table">
            <a:tbl>
              <a:tblPr firstRow="1" bandRow="1">
                <a:tableStyleId>{5C22544A-7EE6-4342-B048-85BDC9FD1C3A}</a:tableStyleId>
              </a:tblPr>
              <a:tblGrid>
                <a:gridCol w="1881244"/>
                <a:gridCol w="1881244"/>
                <a:gridCol w="1530238"/>
                <a:gridCol w="1800200"/>
              </a:tblGrid>
              <a:tr h="371078">
                <a:tc>
                  <a:txBody>
                    <a:bodyPr/>
                    <a:lstStyle/>
                    <a:p>
                      <a:r>
                        <a:rPr lang="en-AU" sz="1800" dirty="0" smtClean="0"/>
                        <a:t>Customer ID</a:t>
                      </a:r>
                      <a:endParaRPr lang="en-AU" sz="1800" dirty="0"/>
                    </a:p>
                  </a:txBody>
                  <a:tcPr marL="91442" marR="91442" marT="45749" marB="45749"/>
                </a:tc>
                <a:tc>
                  <a:txBody>
                    <a:bodyPr/>
                    <a:lstStyle/>
                    <a:p>
                      <a:r>
                        <a:rPr lang="en-AU" sz="1800" dirty="0" err="1" smtClean="0"/>
                        <a:t>FirstName</a:t>
                      </a:r>
                      <a:endParaRPr lang="en-AU" sz="1800" dirty="0"/>
                    </a:p>
                  </a:txBody>
                  <a:tcPr marL="91442" marR="91442" marT="45749" marB="45749"/>
                </a:tc>
                <a:tc>
                  <a:txBody>
                    <a:bodyPr/>
                    <a:lstStyle/>
                    <a:p>
                      <a:r>
                        <a:rPr lang="en-AU" sz="1800" dirty="0" err="1" smtClean="0"/>
                        <a:t>LastName</a:t>
                      </a:r>
                      <a:endParaRPr lang="en-AU" sz="1800" dirty="0"/>
                    </a:p>
                  </a:txBody>
                  <a:tcPr marL="91442" marR="91442" marT="45749" marB="45749"/>
                </a:tc>
                <a:tc>
                  <a:txBody>
                    <a:bodyPr/>
                    <a:lstStyle/>
                    <a:p>
                      <a:r>
                        <a:rPr lang="en-AU" sz="1800" dirty="0" err="1" smtClean="0"/>
                        <a:t>PhoneNbr</a:t>
                      </a:r>
                      <a:endParaRPr lang="en-AU" sz="1800" dirty="0"/>
                    </a:p>
                  </a:txBody>
                  <a:tcPr marL="91442" marR="91442" marT="45749" marB="45749"/>
                </a:tc>
              </a:tr>
              <a:tr h="371078">
                <a:tc>
                  <a:txBody>
                    <a:bodyPr/>
                    <a:lstStyle/>
                    <a:p>
                      <a:r>
                        <a:rPr lang="en-AU" sz="1800" dirty="0" smtClean="0"/>
                        <a:t>111</a:t>
                      </a:r>
                      <a:endParaRPr lang="en-AU" sz="1800" dirty="0"/>
                    </a:p>
                  </a:txBody>
                  <a:tcPr marL="91442" marR="91442" marT="45749" marB="45749"/>
                </a:tc>
                <a:tc>
                  <a:txBody>
                    <a:bodyPr/>
                    <a:lstStyle/>
                    <a:p>
                      <a:r>
                        <a:rPr lang="en-AU" sz="1800" dirty="0" smtClean="0"/>
                        <a:t>Fred</a:t>
                      </a:r>
                      <a:endParaRPr lang="en-AU" sz="1800" dirty="0"/>
                    </a:p>
                  </a:txBody>
                  <a:tcPr marL="91442" marR="91442" marT="45749" marB="45749"/>
                </a:tc>
                <a:tc>
                  <a:txBody>
                    <a:bodyPr/>
                    <a:lstStyle/>
                    <a:p>
                      <a:r>
                        <a:rPr lang="en-AU" sz="1800" dirty="0" smtClean="0"/>
                        <a:t>Smith</a:t>
                      </a:r>
                      <a:endParaRPr lang="en-AU" sz="1800" dirty="0"/>
                    </a:p>
                  </a:txBody>
                  <a:tcPr marL="91442" marR="91442" marT="45749" marB="45749"/>
                </a:tc>
                <a:tc>
                  <a:txBody>
                    <a:bodyPr/>
                    <a:lstStyle/>
                    <a:p>
                      <a:r>
                        <a:rPr lang="en-AU" sz="1800" dirty="0" smtClean="0"/>
                        <a:t>024566 3456</a:t>
                      </a:r>
                      <a:endParaRPr lang="en-AU" sz="1800" dirty="0"/>
                    </a:p>
                  </a:txBody>
                  <a:tcPr marL="146927" marR="146927" marT="45749" marB="45749"/>
                </a:tc>
              </a:tr>
              <a:tr h="371078">
                <a:tc>
                  <a:txBody>
                    <a:bodyPr/>
                    <a:lstStyle/>
                    <a:p>
                      <a:r>
                        <a:rPr lang="en-AU" sz="1800" dirty="0" smtClean="0"/>
                        <a:t>222</a:t>
                      </a:r>
                      <a:endParaRPr lang="en-AU" sz="1800" dirty="0"/>
                    </a:p>
                  </a:txBody>
                  <a:tcPr marL="91442" marR="91442" marT="45749" marB="45749"/>
                </a:tc>
                <a:tc>
                  <a:txBody>
                    <a:bodyPr/>
                    <a:lstStyle/>
                    <a:p>
                      <a:r>
                        <a:rPr lang="en-AU" sz="1800" dirty="0" smtClean="0"/>
                        <a:t>Mary</a:t>
                      </a:r>
                      <a:endParaRPr lang="en-AU" sz="1800" dirty="0"/>
                    </a:p>
                  </a:txBody>
                  <a:tcPr marL="91442" marR="91442"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aseline="0" dirty="0" smtClean="0"/>
                        <a:t>Jones</a:t>
                      </a:r>
                      <a:endParaRPr lang="en-AU" sz="1800" dirty="0" smtClean="0"/>
                    </a:p>
                  </a:txBody>
                  <a:tcPr marL="91442" marR="91442" marT="45749" marB="45749"/>
                </a:tc>
                <a:tc>
                  <a:txBody>
                    <a:bodyPr/>
                    <a:lstStyle/>
                    <a:p>
                      <a:r>
                        <a:rPr lang="en-AU" sz="1800" dirty="0" smtClean="0"/>
                        <a:t>024567 8900</a:t>
                      </a:r>
                    </a:p>
                  </a:txBody>
                  <a:tcPr marL="146927" marR="146927" marT="45749" marB="45749"/>
                </a:tc>
              </a:tr>
              <a:tr h="371078">
                <a:tc>
                  <a:txBody>
                    <a:bodyPr/>
                    <a:lstStyle/>
                    <a:p>
                      <a:r>
                        <a:rPr lang="en-AU" sz="1800" dirty="0" smtClean="0"/>
                        <a:t>333</a:t>
                      </a:r>
                      <a:endParaRPr lang="en-AU" sz="1800" dirty="0"/>
                    </a:p>
                  </a:txBody>
                  <a:tcPr marL="91442" marR="91442" marT="45749" marB="45749"/>
                </a:tc>
                <a:tc>
                  <a:txBody>
                    <a:bodyPr/>
                    <a:lstStyle/>
                    <a:p>
                      <a:r>
                        <a:rPr lang="en-AU" sz="1800" dirty="0" smtClean="0"/>
                        <a:t>Tim</a:t>
                      </a:r>
                      <a:endParaRPr lang="en-AU" sz="1800" dirty="0"/>
                    </a:p>
                  </a:txBody>
                  <a:tcPr marL="91442" marR="91442"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t>Blogs</a:t>
                      </a:r>
                    </a:p>
                  </a:txBody>
                  <a:tcPr marL="91442" marR="91442" marT="45749" marB="45749"/>
                </a:tc>
                <a:tc>
                  <a:txBody>
                    <a:bodyPr/>
                    <a:lstStyle/>
                    <a:p>
                      <a:r>
                        <a:rPr lang="en-AU" sz="1800" dirty="0" smtClean="0"/>
                        <a:t>073254 5676</a:t>
                      </a:r>
                    </a:p>
                  </a:txBody>
                  <a:tcPr marL="146927" marR="146927" marT="45749" marB="45749"/>
                </a:tc>
              </a:tr>
            </a:tbl>
          </a:graphicData>
        </a:graphic>
      </p:graphicFrame>
      <p:pic>
        <p:nvPicPr>
          <p:cNvPr id="6" name="Picture 2" descr="http://hartmechanicalinc.com/wp-content/uploads/2015/01/Air-Conditioning-Contractor-Brandon-MS.jpg"/>
          <p:cNvPicPr>
            <a:picLocks noChangeAspect="1" noChangeArrowheads="1"/>
          </p:cNvPicPr>
          <p:nvPr/>
        </p:nvPicPr>
        <p:blipFill>
          <a:blip r:embed="rId2" cstate="print"/>
          <a:srcRect/>
          <a:stretch>
            <a:fillRect/>
          </a:stretch>
        </p:blipFill>
        <p:spPr bwMode="auto">
          <a:xfrm>
            <a:off x="6228184" y="260648"/>
            <a:ext cx="2375704" cy="1584176"/>
          </a:xfrm>
          <a:prstGeom prst="rect">
            <a:avLst/>
          </a:prstGeom>
          <a:noFill/>
        </p:spPr>
      </p:pic>
    </p:spTree>
    <p:extLst>
      <p:ext uri="{BB962C8B-B14F-4D97-AF65-F5344CB8AC3E}">
        <p14:creationId xmlns="" xmlns:p14="http://schemas.microsoft.com/office/powerpoint/2010/main" val="3095040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AU" dirty="0" smtClean="0"/>
              <a:t>Your Turn: Repair This using 1NF rules</a:t>
            </a:r>
          </a:p>
        </p:txBody>
      </p:sp>
      <p:sp>
        <p:nvSpPr>
          <p:cNvPr id="27651" name="Content Placeholder 2"/>
          <p:cNvSpPr>
            <a:spLocks noGrp="1"/>
          </p:cNvSpPr>
          <p:nvPr>
            <p:ph sz="quarter" idx="1"/>
          </p:nvPr>
        </p:nvSpPr>
        <p:spPr>
          <a:xfrm>
            <a:off x="539552" y="3717032"/>
            <a:ext cx="6491064" cy="2880320"/>
          </a:xfrm>
        </p:spPr>
        <p:txBody>
          <a:bodyPr>
            <a:normAutofit lnSpcReduction="10000"/>
          </a:bodyPr>
          <a:lstStyle/>
          <a:p>
            <a:endParaRPr lang="en-AU" sz="2400" u="sng" dirty="0" smtClean="0"/>
          </a:p>
          <a:p>
            <a:endParaRPr lang="en-AU" sz="2400" u="sng" dirty="0" smtClean="0"/>
          </a:p>
          <a:p>
            <a:endParaRPr lang="en-AU" sz="2400" u="sng" dirty="0" smtClean="0"/>
          </a:p>
          <a:p>
            <a:r>
              <a:rPr lang="en-AU" sz="2400" u="sng" dirty="0" smtClean="0">
                <a:solidFill>
                  <a:srgbClr val="FFC000"/>
                </a:solidFill>
              </a:rPr>
              <a:t>Hint: </a:t>
            </a:r>
          </a:p>
          <a:p>
            <a:r>
              <a:rPr lang="en-AU" sz="2400" dirty="0" smtClean="0">
                <a:solidFill>
                  <a:srgbClr val="FFC000"/>
                </a:solidFill>
              </a:rPr>
              <a:t>An address like “3 Fred St, Sale, 3586” has 3 pieces of data: street address, town, and postcode. </a:t>
            </a:r>
          </a:p>
          <a:p>
            <a:pPr>
              <a:buNone/>
            </a:pPr>
            <a:endParaRPr lang="en-AU" dirty="0" smtClean="0"/>
          </a:p>
        </p:txBody>
      </p:sp>
      <p:graphicFrame>
        <p:nvGraphicFramePr>
          <p:cNvPr id="4" name="Table 3"/>
          <p:cNvGraphicFramePr>
            <a:graphicFrameLocks noGrp="1"/>
          </p:cNvGraphicFramePr>
          <p:nvPr>
            <p:extLst>
              <p:ext uri="{D42A27DB-BD31-4B8C-83A1-F6EECF244321}">
                <p14:modId xmlns="" xmlns:p14="http://schemas.microsoft.com/office/powerpoint/2010/main" val="1135114474"/>
              </p:ext>
            </p:extLst>
          </p:nvPr>
        </p:nvGraphicFramePr>
        <p:xfrm>
          <a:off x="611560" y="1730252"/>
          <a:ext cx="7416824" cy="1482724"/>
        </p:xfrm>
        <a:graphic>
          <a:graphicData uri="http://schemas.openxmlformats.org/drawingml/2006/table">
            <a:tbl>
              <a:tblPr firstRow="1" bandRow="1">
                <a:tableStyleId>{5C22544A-7EE6-4342-B048-85BDC9FD1C3A}</a:tableStyleId>
              </a:tblPr>
              <a:tblGrid>
                <a:gridCol w="1728192"/>
                <a:gridCol w="5688632"/>
              </a:tblGrid>
              <a:tr h="370681">
                <a:tc>
                  <a:txBody>
                    <a:bodyPr/>
                    <a:lstStyle/>
                    <a:p>
                      <a:r>
                        <a:rPr lang="en-AU" sz="1800" dirty="0" smtClean="0"/>
                        <a:t>Customer ID</a:t>
                      </a:r>
                      <a:endParaRPr lang="en-AU" sz="1800" dirty="0"/>
                    </a:p>
                  </a:txBody>
                  <a:tcPr marL="91433" marR="91433" marT="45700" marB="45700"/>
                </a:tc>
                <a:tc>
                  <a:txBody>
                    <a:bodyPr/>
                    <a:lstStyle/>
                    <a:p>
                      <a:r>
                        <a:rPr lang="en-AU" sz="1800" dirty="0" smtClean="0"/>
                        <a:t>Address</a:t>
                      </a:r>
                      <a:endParaRPr lang="en-AU" sz="1800" dirty="0"/>
                    </a:p>
                  </a:txBody>
                  <a:tcPr marL="91433" marR="91433" marT="45700" marB="45700"/>
                </a:tc>
              </a:tr>
              <a:tr h="370681">
                <a:tc>
                  <a:txBody>
                    <a:bodyPr/>
                    <a:lstStyle/>
                    <a:p>
                      <a:r>
                        <a:rPr lang="en-AU" sz="1800" dirty="0" smtClean="0"/>
                        <a:t>111</a:t>
                      </a:r>
                      <a:endParaRPr lang="en-AU" sz="1800" dirty="0"/>
                    </a:p>
                  </a:txBody>
                  <a:tcPr marL="91433" marR="91433" marT="45700" marB="45700"/>
                </a:tc>
                <a:tc>
                  <a:txBody>
                    <a:bodyPr/>
                    <a:lstStyle/>
                    <a:p>
                      <a:r>
                        <a:rPr lang="en-AU" sz="1800" dirty="0" smtClean="0"/>
                        <a:t>66</a:t>
                      </a:r>
                      <a:r>
                        <a:rPr lang="en-AU" sz="1800" baseline="0" dirty="0" smtClean="0"/>
                        <a:t> Lake Rd, Mentone, 3198</a:t>
                      </a:r>
                      <a:endParaRPr lang="en-AU" sz="1800" dirty="0"/>
                    </a:p>
                  </a:txBody>
                  <a:tcPr marL="91433" marR="91433" marT="45700" marB="45700"/>
                </a:tc>
              </a:tr>
              <a:tr h="370681">
                <a:tc>
                  <a:txBody>
                    <a:bodyPr/>
                    <a:lstStyle/>
                    <a:p>
                      <a:r>
                        <a:rPr lang="en-AU" sz="1800" dirty="0" smtClean="0"/>
                        <a:t>222</a:t>
                      </a:r>
                      <a:endParaRPr lang="en-AU" sz="1800" dirty="0"/>
                    </a:p>
                  </a:txBody>
                  <a:tcPr marL="91433" marR="91433" marT="45700" marB="45700"/>
                </a:tc>
                <a:tc>
                  <a:txBody>
                    <a:bodyPr/>
                    <a:lstStyle/>
                    <a:p>
                      <a:r>
                        <a:rPr lang="en-AU" sz="1800" dirty="0" smtClean="0"/>
                        <a:t>2/45 Richmond Lane, Richmond,</a:t>
                      </a:r>
                      <a:r>
                        <a:rPr lang="en-AU" sz="1800" baseline="0" dirty="0" smtClean="0"/>
                        <a:t> 3121</a:t>
                      </a:r>
                      <a:endParaRPr lang="en-AU" sz="1800" dirty="0"/>
                    </a:p>
                  </a:txBody>
                  <a:tcPr marL="91433" marR="91433" marT="45700" marB="45700"/>
                </a:tc>
              </a:tr>
              <a:tr h="370681">
                <a:tc>
                  <a:txBody>
                    <a:bodyPr/>
                    <a:lstStyle/>
                    <a:p>
                      <a:r>
                        <a:rPr lang="en-AU" sz="1800" dirty="0" smtClean="0"/>
                        <a:t>333</a:t>
                      </a:r>
                      <a:endParaRPr lang="en-AU" sz="1800" dirty="0"/>
                    </a:p>
                  </a:txBody>
                  <a:tcPr marL="91433" marR="91433" marT="45700" marB="45700"/>
                </a:tc>
                <a:tc>
                  <a:txBody>
                    <a:bodyPr/>
                    <a:lstStyle/>
                    <a:p>
                      <a:r>
                        <a:rPr lang="en-AU" sz="1800" dirty="0" smtClean="0"/>
                        <a:t>135 Spring St, Melbourne,</a:t>
                      </a:r>
                      <a:r>
                        <a:rPr lang="en-AU" sz="1800" baseline="0" dirty="0" smtClean="0"/>
                        <a:t> 3000</a:t>
                      </a:r>
                      <a:endParaRPr lang="en-AU" sz="1800" dirty="0"/>
                    </a:p>
                  </a:txBody>
                  <a:tcPr marL="91433" marR="91433" marT="45700" marB="45700"/>
                </a:tc>
              </a:tr>
            </a:tbl>
          </a:graphicData>
        </a:graphic>
      </p:graphicFrame>
      <p:sp>
        <p:nvSpPr>
          <p:cNvPr id="5" name="Rectangle 4"/>
          <p:cNvSpPr/>
          <p:nvPr/>
        </p:nvSpPr>
        <p:spPr>
          <a:xfrm>
            <a:off x="251520" y="3573016"/>
            <a:ext cx="7380312" cy="1200329"/>
          </a:xfrm>
          <a:prstGeom prst="rect">
            <a:avLst/>
          </a:prstGeom>
        </p:spPr>
        <p:txBody>
          <a:bodyPr wrap="square">
            <a:spAutoFit/>
          </a:bodyPr>
          <a:lstStyle/>
          <a:p>
            <a:pPr marL="914400" lvl="1" indent="-514350">
              <a:buFont typeface="Arial" charset="0"/>
              <a:buAutoNum type="arabicPeriod"/>
            </a:pPr>
            <a:r>
              <a:rPr lang="en-AU" dirty="0" smtClean="0">
                <a:solidFill>
                  <a:schemeClr val="tx2">
                    <a:lumMod val="40000"/>
                    <a:lumOff val="60000"/>
                  </a:schemeClr>
                </a:solidFill>
              </a:rPr>
              <a:t>Eliminate duplicate data where possible</a:t>
            </a:r>
          </a:p>
          <a:p>
            <a:pPr marL="914400" lvl="1" indent="-514350">
              <a:buFont typeface="Arial" charset="0"/>
              <a:buAutoNum type="arabicPeriod"/>
            </a:pPr>
            <a:r>
              <a:rPr lang="en-AU" dirty="0" smtClean="0">
                <a:solidFill>
                  <a:srgbClr val="E478C8"/>
                </a:solidFill>
              </a:rPr>
              <a:t>Break up fields so only one data item is in each field</a:t>
            </a:r>
          </a:p>
          <a:p>
            <a:pPr marL="914400" lvl="1" indent="-514350">
              <a:buFont typeface="Arial" charset="0"/>
              <a:buAutoNum type="arabicPeriod"/>
            </a:pPr>
            <a:r>
              <a:rPr lang="en-AU" dirty="0" smtClean="0">
                <a:solidFill>
                  <a:schemeClr val="tx2">
                    <a:lumMod val="40000"/>
                    <a:lumOff val="60000"/>
                  </a:schemeClr>
                </a:solidFill>
              </a:rPr>
              <a:t>Convert data into correct format</a:t>
            </a:r>
          </a:p>
          <a:p>
            <a:pPr marL="914400" lvl="1" indent="-514350">
              <a:buFont typeface="Arial" charset="0"/>
              <a:buAutoNum type="arabicPeriod"/>
            </a:pPr>
            <a:r>
              <a:rPr lang="en-AU" dirty="0" smtClean="0">
                <a:solidFill>
                  <a:srgbClr val="E478C8"/>
                </a:solidFill>
              </a:rPr>
              <a:t>Start to organise the data into meaningful groupings</a:t>
            </a:r>
            <a:endParaRPr lang="en-AU" i="1" dirty="0" smtClean="0">
              <a:solidFill>
                <a:srgbClr val="E478C8"/>
              </a:solidFill>
            </a:endParaRPr>
          </a:p>
        </p:txBody>
      </p:sp>
    </p:spTree>
    <p:extLst>
      <p:ext uri="{BB962C8B-B14F-4D97-AF65-F5344CB8AC3E}">
        <p14:creationId xmlns="" xmlns:p14="http://schemas.microsoft.com/office/powerpoint/2010/main" val="1895466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smtClean="0"/>
              <a:t>Repaired!</a:t>
            </a:r>
          </a:p>
        </p:txBody>
      </p:sp>
      <p:sp>
        <p:nvSpPr>
          <p:cNvPr id="28675" name="Content Placeholder 2"/>
          <p:cNvSpPr>
            <a:spLocks noGrp="1"/>
          </p:cNvSpPr>
          <p:nvPr>
            <p:ph sz="quarter" idx="1"/>
          </p:nvPr>
        </p:nvSpPr>
        <p:spPr>
          <a:xfrm>
            <a:off x="395536" y="4293096"/>
            <a:ext cx="6840760" cy="2088232"/>
          </a:xfrm>
        </p:spPr>
        <p:txBody>
          <a:bodyPr>
            <a:normAutofit/>
          </a:bodyPr>
          <a:lstStyle/>
          <a:p>
            <a:r>
              <a:rPr lang="en-AU" sz="2400" dirty="0" smtClean="0"/>
              <a:t>Now each field can be searched &amp; sorted and used individually (e.g. addressing envelopes, or finding the suburbs most customers live in for an upcoming Marketing Campaign) </a:t>
            </a:r>
          </a:p>
          <a:p>
            <a:endParaRPr lang="en-AU" sz="4000" dirty="0" smtClean="0"/>
          </a:p>
        </p:txBody>
      </p:sp>
      <p:graphicFrame>
        <p:nvGraphicFramePr>
          <p:cNvPr id="4" name="Table 3"/>
          <p:cNvGraphicFramePr>
            <a:graphicFrameLocks noGrp="1"/>
          </p:cNvGraphicFramePr>
          <p:nvPr>
            <p:extLst>
              <p:ext uri="{D42A27DB-BD31-4B8C-83A1-F6EECF244321}">
                <p14:modId xmlns="" xmlns:p14="http://schemas.microsoft.com/office/powerpoint/2010/main" val="1289449691"/>
              </p:ext>
            </p:extLst>
          </p:nvPr>
        </p:nvGraphicFramePr>
        <p:xfrm>
          <a:off x="251520" y="2060848"/>
          <a:ext cx="8280920" cy="1752083"/>
        </p:xfrm>
        <a:graphic>
          <a:graphicData uri="http://schemas.openxmlformats.org/drawingml/2006/table">
            <a:tbl>
              <a:tblPr firstRow="1" bandRow="1">
                <a:tableStyleId>{5C22544A-7EE6-4342-B048-85BDC9FD1C3A}</a:tableStyleId>
              </a:tblPr>
              <a:tblGrid>
                <a:gridCol w="1512860"/>
                <a:gridCol w="2879628"/>
                <a:gridCol w="2016224"/>
                <a:gridCol w="1872208"/>
              </a:tblGrid>
              <a:tr h="370681">
                <a:tc>
                  <a:txBody>
                    <a:bodyPr/>
                    <a:lstStyle/>
                    <a:p>
                      <a:r>
                        <a:rPr lang="en-AU" sz="1800" dirty="0" smtClean="0"/>
                        <a:t>Customer ID</a:t>
                      </a:r>
                      <a:endParaRPr lang="en-AU" sz="1800" dirty="0"/>
                    </a:p>
                  </a:txBody>
                  <a:tcPr marL="91433" marR="91433" marT="45700" marB="45700"/>
                </a:tc>
                <a:tc>
                  <a:txBody>
                    <a:bodyPr/>
                    <a:lstStyle/>
                    <a:p>
                      <a:r>
                        <a:rPr lang="en-AU" sz="1800" dirty="0" smtClean="0"/>
                        <a:t>Street</a:t>
                      </a:r>
                      <a:endParaRPr lang="en-AU" sz="1800" dirty="0"/>
                    </a:p>
                  </a:txBody>
                  <a:tcPr marL="91433" marR="91433" marT="45700" marB="45700"/>
                </a:tc>
                <a:tc>
                  <a:txBody>
                    <a:bodyPr/>
                    <a:lstStyle/>
                    <a:p>
                      <a:r>
                        <a:rPr lang="en-AU" sz="1800" dirty="0" smtClean="0"/>
                        <a:t>Suburb</a:t>
                      </a:r>
                      <a:endParaRPr lang="en-AU" sz="1800" dirty="0"/>
                    </a:p>
                  </a:txBody>
                  <a:tcPr marL="91433" marR="91433" marT="45700" marB="45700"/>
                </a:tc>
                <a:tc>
                  <a:txBody>
                    <a:bodyPr/>
                    <a:lstStyle/>
                    <a:p>
                      <a:r>
                        <a:rPr lang="en-AU" sz="1800" dirty="0" smtClean="0"/>
                        <a:t>Postcode</a:t>
                      </a:r>
                      <a:endParaRPr lang="en-AU" sz="1800" dirty="0"/>
                    </a:p>
                  </a:txBody>
                  <a:tcPr marL="91433" marR="91433" marT="45700" marB="45700"/>
                </a:tc>
              </a:tr>
              <a:tr h="370681">
                <a:tc>
                  <a:txBody>
                    <a:bodyPr/>
                    <a:lstStyle/>
                    <a:p>
                      <a:r>
                        <a:rPr lang="en-AU" sz="1800" dirty="0" smtClean="0"/>
                        <a:t>111</a:t>
                      </a:r>
                      <a:endParaRPr lang="en-AU" sz="1800" dirty="0"/>
                    </a:p>
                  </a:txBody>
                  <a:tcPr marL="91433" marR="91433" marT="45700" marB="45700"/>
                </a:tc>
                <a:tc>
                  <a:txBody>
                    <a:bodyPr/>
                    <a:lstStyle/>
                    <a:p>
                      <a:r>
                        <a:rPr lang="en-AU" sz="1800" dirty="0" smtClean="0"/>
                        <a:t>66</a:t>
                      </a:r>
                      <a:r>
                        <a:rPr lang="en-AU" sz="1800" baseline="0" dirty="0" smtClean="0"/>
                        <a:t> Lake Rd</a:t>
                      </a:r>
                      <a:endParaRPr lang="en-AU" sz="1800" dirty="0"/>
                    </a:p>
                  </a:txBody>
                  <a:tcPr marL="91433" marR="91433" marT="45700" marB="45700"/>
                </a:tc>
                <a:tc>
                  <a:txBody>
                    <a:bodyPr/>
                    <a:lstStyle/>
                    <a:p>
                      <a:r>
                        <a:rPr lang="en-AU" sz="1800" baseline="0" dirty="0" smtClean="0"/>
                        <a:t>Mentone</a:t>
                      </a:r>
                      <a:endParaRPr lang="en-AU" sz="1800" dirty="0"/>
                    </a:p>
                  </a:txBody>
                  <a:tcPr marL="91433" marR="91433" marT="45700" marB="45700"/>
                </a:tc>
                <a:tc>
                  <a:txBody>
                    <a:bodyPr/>
                    <a:lstStyle/>
                    <a:p>
                      <a:r>
                        <a:rPr lang="en-AU" sz="1800" baseline="0" dirty="0" smtClean="0"/>
                        <a:t>3198</a:t>
                      </a:r>
                      <a:endParaRPr lang="en-AU" sz="1800" dirty="0"/>
                    </a:p>
                  </a:txBody>
                  <a:tcPr marL="91433" marR="91433" marT="45700" marB="45700"/>
                </a:tc>
              </a:tr>
              <a:tr h="370681">
                <a:tc>
                  <a:txBody>
                    <a:bodyPr/>
                    <a:lstStyle/>
                    <a:p>
                      <a:r>
                        <a:rPr lang="en-AU" sz="1800" dirty="0" smtClean="0"/>
                        <a:t>222</a:t>
                      </a:r>
                      <a:endParaRPr lang="en-AU" sz="1800" dirty="0"/>
                    </a:p>
                  </a:txBody>
                  <a:tcPr marL="91433" marR="91433" marT="45700" marB="45700"/>
                </a:tc>
                <a:tc>
                  <a:txBody>
                    <a:bodyPr/>
                    <a:lstStyle/>
                    <a:p>
                      <a:r>
                        <a:rPr lang="en-AU" sz="1800" dirty="0" smtClean="0"/>
                        <a:t>2/45 Richmond Lane</a:t>
                      </a:r>
                      <a:endParaRPr lang="en-AU" sz="1800" dirty="0"/>
                    </a:p>
                  </a:txBody>
                  <a:tcPr marL="91433" marR="91433" marT="45700" marB="45700"/>
                </a:tc>
                <a:tc>
                  <a:txBody>
                    <a:bodyPr/>
                    <a:lstStyle/>
                    <a:p>
                      <a:r>
                        <a:rPr lang="en-AU" sz="1800" dirty="0" smtClean="0"/>
                        <a:t>Richmond</a:t>
                      </a:r>
                      <a:endParaRPr lang="en-AU" sz="1800" dirty="0"/>
                    </a:p>
                  </a:txBody>
                  <a:tcPr marL="91433" marR="91433" marT="45700" marB="45700"/>
                </a:tc>
                <a:tc>
                  <a:txBody>
                    <a:bodyPr/>
                    <a:lstStyle/>
                    <a:p>
                      <a:r>
                        <a:rPr lang="en-AU" sz="1800" baseline="0" dirty="0" smtClean="0"/>
                        <a:t>3121</a:t>
                      </a:r>
                      <a:endParaRPr lang="en-AU" sz="1800" dirty="0"/>
                    </a:p>
                  </a:txBody>
                  <a:tcPr marL="91433" marR="91433" marT="45700" marB="45700"/>
                </a:tc>
              </a:tr>
              <a:tr h="370681">
                <a:tc>
                  <a:txBody>
                    <a:bodyPr/>
                    <a:lstStyle/>
                    <a:p>
                      <a:r>
                        <a:rPr lang="en-AU" sz="1800" dirty="0" smtClean="0"/>
                        <a:t>333</a:t>
                      </a:r>
                      <a:endParaRPr lang="en-AU" sz="1800" dirty="0"/>
                    </a:p>
                  </a:txBody>
                  <a:tcPr marL="91433" marR="91433" marT="45700" marB="45700"/>
                </a:tc>
                <a:tc>
                  <a:txBody>
                    <a:bodyPr/>
                    <a:lstStyle/>
                    <a:p>
                      <a:r>
                        <a:rPr lang="en-AU" sz="1800" dirty="0" smtClean="0"/>
                        <a:t>135 Spring St</a:t>
                      </a:r>
                      <a:endParaRPr lang="en-AU" sz="1800" dirty="0"/>
                    </a:p>
                  </a:txBody>
                  <a:tcPr marL="91433" marR="91433" marT="45700" marB="45700"/>
                </a:tc>
                <a:tc>
                  <a:txBody>
                    <a:bodyPr/>
                    <a:lstStyle/>
                    <a:p>
                      <a:r>
                        <a:rPr lang="en-AU" sz="1800" dirty="0" smtClean="0"/>
                        <a:t>Melbourne</a:t>
                      </a:r>
                      <a:endParaRPr lang="en-AU" sz="1800" dirty="0"/>
                    </a:p>
                  </a:txBody>
                  <a:tcPr marL="91433" marR="91433" marT="45700" marB="45700"/>
                </a:tc>
                <a:tc>
                  <a:txBody>
                    <a:bodyPr/>
                    <a:lstStyle/>
                    <a:p>
                      <a:r>
                        <a:rPr lang="en-AU" sz="1800" baseline="0" dirty="0" smtClean="0"/>
                        <a:t>3000</a:t>
                      </a:r>
                      <a:endParaRPr lang="en-AU" sz="1800" dirty="0"/>
                    </a:p>
                  </a:txBody>
                  <a:tcPr marL="91433" marR="91433" marT="45700" marB="45700"/>
                </a:tc>
              </a:tr>
            </a:tbl>
          </a:graphicData>
        </a:graphic>
      </p:graphicFrame>
      <p:pic>
        <p:nvPicPr>
          <p:cNvPr id="13314" name="Picture 2" descr="http://hartmechanicalinc.com/wp-content/uploads/2015/01/Air-Conditioning-Contractor-Brandon-MS.jpg"/>
          <p:cNvPicPr>
            <a:picLocks noChangeAspect="1" noChangeArrowheads="1"/>
          </p:cNvPicPr>
          <p:nvPr/>
        </p:nvPicPr>
        <p:blipFill>
          <a:blip r:embed="rId2" cstate="print"/>
          <a:srcRect/>
          <a:stretch>
            <a:fillRect/>
          </a:stretch>
        </p:blipFill>
        <p:spPr bwMode="auto">
          <a:xfrm>
            <a:off x="6084168" y="188640"/>
            <a:ext cx="2375704" cy="1584176"/>
          </a:xfrm>
          <a:prstGeom prst="rect">
            <a:avLst/>
          </a:prstGeom>
          <a:noFill/>
        </p:spPr>
      </p:pic>
    </p:spTree>
    <p:extLst>
      <p:ext uri="{BB962C8B-B14F-4D97-AF65-F5344CB8AC3E}">
        <p14:creationId xmlns="" xmlns:p14="http://schemas.microsoft.com/office/powerpoint/2010/main" val="3374349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AU" dirty="0" smtClean="0"/>
              <a:t>Your Turn: Repair This using 1NF rules</a:t>
            </a:r>
          </a:p>
        </p:txBody>
      </p:sp>
      <p:sp>
        <p:nvSpPr>
          <p:cNvPr id="27651" name="Content Placeholder 2"/>
          <p:cNvSpPr>
            <a:spLocks noGrp="1"/>
          </p:cNvSpPr>
          <p:nvPr>
            <p:ph sz="quarter" idx="1"/>
          </p:nvPr>
        </p:nvSpPr>
        <p:spPr>
          <a:xfrm>
            <a:off x="539552" y="3717032"/>
            <a:ext cx="6491064" cy="2880320"/>
          </a:xfrm>
        </p:spPr>
        <p:txBody>
          <a:bodyPr>
            <a:normAutofit/>
          </a:bodyPr>
          <a:lstStyle/>
          <a:p>
            <a:endParaRPr lang="en-AU" sz="2400" u="sng" dirty="0" smtClean="0"/>
          </a:p>
          <a:p>
            <a:endParaRPr lang="en-AU" sz="2400" u="sng" dirty="0" smtClean="0"/>
          </a:p>
          <a:p>
            <a:endParaRPr lang="en-AU" sz="2400" u="sng" dirty="0" smtClean="0"/>
          </a:p>
          <a:p>
            <a:r>
              <a:rPr lang="en-AU" sz="2400" u="sng" dirty="0" smtClean="0">
                <a:solidFill>
                  <a:srgbClr val="FFC000"/>
                </a:solidFill>
              </a:rPr>
              <a:t>Note: </a:t>
            </a:r>
          </a:p>
          <a:p>
            <a:r>
              <a:rPr lang="en-AU" sz="2400" dirty="0" smtClean="0">
                <a:solidFill>
                  <a:srgbClr val="FFC000"/>
                </a:solidFill>
              </a:rPr>
              <a:t>It is okay for Maths to be duplicated, as several different students are studying it.  </a:t>
            </a:r>
          </a:p>
          <a:p>
            <a:pPr>
              <a:buNone/>
            </a:pPr>
            <a:endParaRPr lang="en-AU" dirty="0" smtClean="0"/>
          </a:p>
        </p:txBody>
      </p:sp>
      <p:sp>
        <p:nvSpPr>
          <p:cNvPr id="5" name="Rectangle 4"/>
          <p:cNvSpPr/>
          <p:nvPr/>
        </p:nvSpPr>
        <p:spPr>
          <a:xfrm>
            <a:off x="251520" y="3573016"/>
            <a:ext cx="7380312" cy="1200329"/>
          </a:xfrm>
          <a:prstGeom prst="rect">
            <a:avLst/>
          </a:prstGeom>
        </p:spPr>
        <p:txBody>
          <a:bodyPr wrap="square">
            <a:spAutoFit/>
          </a:bodyPr>
          <a:lstStyle/>
          <a:p>
            <a:pPr marL="914400" lvl="1" indent="-514350">
              <a:buFont typeface="Arial" charset="0"/>
              <a:buAutoNum type="arabicPeriod"/>
            </a:pPr>
            <a:r>
              <a:rPr lang="en-AU" dirty="0" smtClean="0">
                <a:solidFill>
                  <a:schemeClr val="tx2">
                    <a:lumMod val="40000"/>
                    <a:lumOff val="60000"/>
                  </a:schemeClr>
                </a:solidFill>
              </a:rPr>
              <a:t>Eliminate duplicate data where possible</a:t>
            </a:r>
          </a:p>
          <a:p>
            <a:pPr marL="914400" lvl="1" indent="-514350">
              <a:buFont typeface="Arial" charset="0"/>
              <a:buAutoNum type="arabicPeriod"/>
            </a:pPr>
            <a:r>
              <a:rPr lang="en-AU" dirty="0" smtClean="0">
                <a:solidFill>
                  <a:srgbClr val="E478C8"/>
                </a:solidFill>
              </a:rPr>
              <a:t>Break up fields so only one data item is in each field</a:t>
            </a:r>
          </a:p>
          <a:p>
            <a:pPr marL="914400" lvl="1" indent="-514350">
              <a:buFont typeface="Arial" charset="0"/>
              <a:buAutoNum type="arabicPeriod"/>
            </a:pPr>
            <a:r>
              <a:rPr lang="en-AU" dirty="0" smtClean="0">
                <a:solidFill>
                  <a:schemeClr val="tx2">
                    <a:lumMod val="40000"/>
                    <a:lumOff val="60000"/>
                  </a:schemeClr>
                </a:solidFill>
              </a:rPr>
              <a:t>Convert data into correct format</a:t>
            </a:r>
          </a:p>
          <a:p>
            <a:pPr marL="914400" lvl="1" indent="-514350">
              <a:buFont typeface="Arial" charset="0"/>
              <a:buAutoNum type="arabicPeriod"/>
            </a:pPr>
            <a:r>
              <a:rPr lang="en-AU" dirty="0" smtClean="0">
                <a:solidFill>
                  <a:srgbClr val="E478C8"/>
                </a:solidFill>
              </a:rPr>
              <a:t>Start to organise the data into meaningful groupings</a:t>
            </a:r>
            <a:endParaRPr lang="en-AU" i="1" dirty="0" smtClean="0">
              <a:solidFill>
                <a:srgbClr val="E478C8"/>
              </a:solidFill>
            </a:endParaRPr>
          </a:p>
        </p:txBody>
      </p:sp>
      <p:pic>
        <p:nvPicPr>
          <p:cNvPr id="37890" name="Picture 2"/>
          <p:cNvPicPr>
            <a:picLocks noChangeAspect="1" noChangeArrowheads="1"/>
          </p:cNvPicPr>
          <p:nvPr/>
        </p:nvPicPr>
        <p:blipFill>
          <a:blip r:embed="rId2" cstate="print"/>
          <a:srcRect/>
          <a:stretch>
            <a:fillRect/>
          </a:stretch>
        </p:blipFill>
        <p:spPr bwMode="auto">
          <a:xfrm>
            <a:off x="827584" y="1556792"/>
            <a:ext cx="6962775" cy="1895475"/>
          </a:xfrm>
          <a:prstGeom prst="rect">
            <a:avLst/>
          </a:prstGeom>
          <a:noFill/>
          <a:ln w="9525">
            <a:noFill/>
            <a:miter lim="800000"/>
            <a:headEnd/>
            <a:tailEnd/>
          </a:ln>
        </p:spPr>
      </p:pic>
    </p:spTree>
    <p:extLst>
      <p:ext uri="{BB962C8B-B14F-4D97-AF65-F5344CB8AC3E}">
        <p14:creationId xmlns="" xmlns:p14="http://schemas.microsoft.com/office/powerpoint/2010/main" val="1895466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smtClean="0"/>
              <a:t>Repaired!</a:t>
            </a:r>
          </a:p>
        </p:txBody>
      </p:sp>
      <p:sp>
        <p:nvSpPr>
          <p:cNvPr id="28675" name="Content Placeholder 2"/>
          <p:cNvSpPr>
            <a:spLocks noGrp="1"/>
          </p:cNvSpPr>
          <p:nvPr>
            <p:ph sz="quarter" idx="1"/>
          </p:nvPr>
        </p:nvSpPr>
        <p:spPr>
          <a:xfrm>
            <a:off x="395536" y="4941168"/>
            <a:ext cx="6840760" cy="2088232"/>
          </a:xfrm>
        </p:spPr>
        <p:txBody>
          <a:bodyPr>
            <a:normAutofit/>
          </a:bodyPr>
          <a:lstStyle/>
          <a:p>
            <a:pPr>
              <a:buNone/>
            </a:pPr>
            <a:r>
              <a:rPr lang="en-AU" sz="2400" dirty="0" smtClean="0"/>
              <a:t>    </a:t>
            </a:r>
            <a:r>
              <a:rPr lang="en-AU" sz="2400" dirty="0" smtClean="0">
                <a:solidFill>
                  <a:srgbClr val="E478C8"/>
                </a:solidFill>
              </a:rPr>
              <a:t>We need to store each subject for a particular student as a separate record, not all bunched up in one column as multiple items. </a:t>
            </a:r>
          </a:p>
        </p:txBody>
      </p:sp>
      <p:pic>
        <p:nvPicPr>
          <p:cNvPr id="13314" name="Picture 2" descr="http://hartmechanicalinc.com/wp-content/uploads/2015/01/Air-Conditioning-Contractor-Brandon-MS.jpg"/>
          <p:cNvPicPr>
            <a:picLocks noChangeAspect="1" noChangeArrowheads="1"/>
          </p:cNvPicPr>
          <p:nvPr/>
        </p:nvPicPr>
        <p:blipFill>
          <a:blip r:embed="rId2" cstate="print"/>
          <a:srcRect/>
          <a:stretch>
            <a:fillRect/>
          </a:stretch>
        </p:blipFill>
        <p:spPr bwMode="auto">
          <a:xfrm>
            <a:off x="6876256" y="116632"/>
            <a:ext cx="2088232" cy="1392483"/>
          </a:xfrm>
          <a:prstGeom prst="rect">
            <a:avLst/>
          </a:prstGeom>
          <a:noFill/>
        </p:spPr>
      </p:pic>
      <p:pic>
        <p:nvPicPr>
          <p:cNvPr id="38914" name="Picture 2"/>
          <p:cNvPicPr>
            <a:picLocks noChangeAspect="1" noChangeArrowheads="1"/>
          </p:cNvPicPr>
          <p:nvPr/>
        </p:nvPicPr>
        <p:blipFill>
          <a:blip r:embed="rId3" cstate="print"/>
          <a:srcRect/>
          <a:stretch>
            <a:fillRect/>
          </a:stretch>
        </p:blipFill>
        <p:spPr bwMode="auto">
          <a:xfrm>
            <a:off x="467544" y="1700808"/>
            <a:ext cx="7638787" cy="3024336"/>
          </a:xfrm>
          <a:prstGeom prst="rect">
            <a:avLst/>
          </a:prstGeom>
          <a:noFill/>
          <a:ln w="9525">
            <a:noFill/>
            <a:miter lim="800000"/>
            <a:headEnd/>
            <a:tailEnd/>
          </a:ln>
        </p:spPr>
      </p:pic>
    </p:spTree>
    <p:extLst>
      <p:ext uri="{BB962C8B-B14F-4D97-AF65-F5344CB8AC3E}">
        <p14:creationId xmlns="" xmlns:p14="http://schemas.microsoft.com/office/powerpoint/2010/main" val="3374349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RDBMS ?</a:t>
            </a:r>
            <a:endParaRPr lang="en-AU" dirty="0"/>
          </a:p>
        </p:txBody>
      </p:sp>
      <p:sp>
        <p:nvSpPr>
          <p:cNvPr id="3" name="Content Placeholder 2"/>
          <p:cNvSpPr>
            <a:spLocks noGrp="1"/>
          </p:cNvSpPr>
          <p:nvPr>
            <p:ph sz="quarter" idx="1"/>
          </p:nvPr>
        </p:nvSpPr>
        <p:spPr>
          <a:xfrm>
            <a:off x="107504" y="1772816"/>
            <a:ext cx="6491064" cy="4968552"/>
          </a:xfrm>
        </p:spPr>
        <p:txBody>
          <a:bodyPr>
            <a:normAutofit fontScale="55000" lnSpcReduction="20000"/>
          </a:bodyPr>
          <a:lstStyle/>
          <a:p>
            <a:r>
              <a:rPr lang="en-AU" dirty="0" smtClean="0"/>
              <a:t>The acronym “RDBMS” stands for: </a:t>
            </a:r>
            <a:br>
              <a:rPr lang="en-AU" dirty="0" smtClean="0"/>
            </a:br>
            <a:r>
              <a:rPr lang="en-AU" dirty="0" smtClean="0"/>
              <a:t/>
            </a:r>
            <a:br>
              <a:rPr lang="en-AU" dirty="0" smtClean="0"/>
            </a:br>
            <a:r>
              <a:rPr lang="en-AU" b="1" dirty="0" smtClean="0"/>
              <a:t>Relationship Database Management System</a:t>
            </a:r>
          </a:p>
          <a:p>
            <a:endParaRPr lang="en-AU" dirty="0" smtClean="0"/>
          </a:p>
          <a:p>
            <a:r>
              <a:rPr lang="en-AU" dirty="0" smtClean="0"/>
              <a:t>which is the full technical name for a Database.  </a:t>
            </a:r>
            <a:br>
              <a:rPr lang="en-AU" dirty="0" smtClean="0"/>
            </a:br>
            <a:r>
              <a:rPr lang="en-AU" dirty="0" smtClean="0"/>
              <a:t/>
            </a:r>
            <a:br>
              <a:rPr lang="en-AU" dirty="0" smtClean="0"/>
            </a:br>
            <a:r>
              <a:rPr lang="en-AU" dirty="0" smtClean="0">
                <a:solidFill>
                  <a:srgbClr val="E478C8"/>
                </a:solidFill>
              </a:rPr>
              <a:t>When we have far too much data to handle in a Spreadsheet, we need to use a Database.</a:t>
            </a:r>
            <a:br>
              <a:rPr lang="en-AU" dirty="0" smtClean="0">
                <a:solidFill>
                  <a:srgbClr val="E478C8"/>
                </a:solidFill>
              </a:rPr>
            </a:br>
            <a:r>
              <a:rPr lang="en-AU" dirty="0" smtClean="0">
                <a:solidFill>
                  <a:srgbClr val="E478C8"/>
                </a:solidFill>
              </a:rPr>
              <a:t/>
            </a:r>
            <a:br>
              <a:rPr lang="en-AU" dirty="0" smtClean="0">
                <a:solidFill>
                  <a:srgbClr val="E478C8"/>
                </a:solidFill>
              </a:rPr>
            </a:br>
            <a:r>
              <a:rPr lang="en-AU" dirty="0" err="1" smtClean="0">
                <a:solidFill>
                  <a:srgbClr val="E478C8"/>
                </a:solidFill>
              </a:rPr>
              <a:t>Eg</a:t>
            </a:r>
            <a:r>
              <a:rPr lang="en-AU" dirty="0" smtClean="0">
                <a:solidFill>
                  <a:srgbClr val="E478C8"/>
                </a:solidFill>
              </a:rPr>
              <a:t>. Online Shop, School Information, Car Registrations, Police Crimes, Medicare, Taxes, etc. </a:t>
            </a:r>
          </a:p>
          <a:p>
            <a:pPr>
              <a:buNone/>
            </a:pPr>
            <a:r>
              <a:rPr lang="en-AU" dirty="0" smtClean="0"/>
              <a:t/>
            </a:r>
            <a:br>
              <a:rPr lang="en-AU" dirty="0" smtClean="0"/>
            </a:br>
            <a:endParaRPr lang="en-AU" dirty="0" smtClean="0"/>
          </a:p>
          <a:p>
            <a:r>
              <a:rPr lang="en-AU" dirty="0" smtClean="0">
                <a:solidFill>
                  <a:schemeClr val="tx2">
                    <a:lumMod val="40000"/>
                    <a:lumOff val="60000"/>
                  </a:schemeClr>
                </a:solidFill>
              </a:rPr>
              <a:t>Database has Tables containing Fields</a:t>
            </a:r>
          </a:p>
          <a:p>
            <a:r>
              <a:rPr lang="en-AU" dirty="0" smtClean="0">
                <a:solidFill>
                  <a:schemeClr val="tx2">
                    <a:lumMod val="40000"/>
                    <a:lumOff val="60000"/>
                  </a:schemeClr>
                </a:solidFill>
              </a:rPr>
              <a:t>Book has Chapters containing Pages</a:t>
            </a:r>
          </a:p>
          <a:p>
            <a:r>
              <a:rPr lang="en-AU" dirty="0" smtClean="0">
                <a:solidFill>
                  <a:schemeClr val="tx2">
                    <a:lumMod val="40000"/>
                    <a:lumOff val="60000"/>
                  </a:schemeClr>
                </a:solidFill>
              </a:rPr>
              <a:t>USB Stick or SD card has Folders containing Files</a:t>
            </a:r>
          </a:p>
          <a:p>
            <a:r>
              <a:rPr lang="en-AU" dirty="0" smtClean="0">
                <a:solidFill>
                  <a:schemeClr val="tx2">
                    <a:lumMod val="40000"/>
                    <a:lumOff val="60000"/>
                  </a:schemeClr>
                </a:solidFill>
              </a:rPr>
              <a:t>Chest of Drawers has separate sock drawer, shirts drawer, etc</a:t>
            </a:r>
          </a:p>
          <a:p>
            <a:r>
              <a:rPr lang="en-AU" dirty="0" smtClean="0">
                <a:solidFill>
                  <a:schemeClr val="tx2">
                    <a:lumMod val="40000"/>
                    <a:lumOff val="60000"/>
                  </a:schemeClr>
                </a:solidFill>
              </a:rPr>
              <a:t>A stack of Unit 3 and 4 folders has topics for Y12 subjects.  </a:t>
            </a:r>
            <a:endParaRPr lang="en-AU" dirty="0">
              <a:solidFill>
                <a:srgbClr val="FFC000"/>
              </a:solidFill>
            </a:endParaRPr>
          </a:p>
        </p:txBody>
      </p:sp>
      <p:sp>
        <p:nvSpPr>
          <p:cNvPr id="24578" name="AutoShape 2" descr="https://archanadixit.files.wordpress.com/2010/04/ist2_2334825_puzzled_kids_carto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24580" name="AutoShape 4" descr="https://archanadixit.files.wordpress.com/2010/04/ist2_2334825_puzzled_kids_carto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1026" name="Picture 2"/>
          <p:cNvPicPr>
            <a:picLocks noChangeAspect="1" noChangeArrowheads="1"/>
          </p:cNvPicPr>
          <p:nvPr/>
        </p:nvPicPr>
        <p:blipFill>
          <a:blip r:embed="rId2" cstate="print"/>
          <a:srcRect/>
          <a:stretch>
            <a:fillRect/>
          </a:stretch>
        </p:blipFill>
        <p:spPr bwMode="auto">
          <a:xfrm>
            <a:off x="6588224" y="116632"/>
            <a:ext cx="2456613" cy="209778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804248" y="2564904"/>
            <a:ext cx="2232248" cy="1883578"/>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6156176" y="4725144"/>
            <a:ext cx="2891530" cy="1800200"/>
          </a:xfrm>
          <a:prstGeom prst="rect">
            <a:avLst/>
          </a:prstGeom>
          <a:noFill/>
          <a:ln w="9525">
            <a:noFill/>
            <a:miter lim="800000"/>
            <a:headEnd/>
            <a:tailEnd/>
          </a:ln>
        </p:spPr>
      </p:pic>
    </p:spTree>
    <p:extLst>
      <p:ext uri="{BB962C8B-B14F-4D97-AF65-F5344CB8AC3E}">
        <p14:creationId xmlns="" xmlns:p14="http://schemas.microsoft.com/office/powerpoint/2010/main" val="286577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AU" dirty="0" smtClean="0"/>
              <a:t>Are these Tables in 1NF ?</a:t>
            </a:r>
          </a:p>
        </p:txBody>
      </p:sp>
      <p:sp>
        <p:nvSpPr>
          <p:cNvPr id="5" name="Rectangle 4"/>
          <p:cNvSpPr/>
          <p:nvPr/>
        </p:nvSpPr>
        <p:spPr>
          <a:xfrm>
            <a:off x="539552" y="1556792"/>
            <a:ext cx="7380312" cy="1200329"/>
          </a:xfrm>
          <a:prstGeom prst="rect">
            <a:avLst/>
          </a:prstGeom>
        </p:spPr>
        <p:txBody>
          <a:bodyPr wrap="square">
            <a:spAutoFit/>
          </a:bodyPr>
          <a:lstStyle/>
          <a:p>
            <a:pPr marL="914400" lvl="1" indent="-514350">
              <a:buFont typeface="Arial" charset="0"/>
              <a:buAutoNum type="arabicPeriod"/>
            </a:pPr>
            <a:r>
              <a:rPr lang="en-AU" dirty="0" smtClean="0">
                <a:solidFill>
                  <a:schemeClr val="tx2">
                    <a:lumMod val="40000"/>
                    <a:lumOff val="60000"/>
                  </a:schemeClr>
                </a:solidFill>
              </a:rPr>
              <a:t>Eliminate duplicate data where possible</a:t>
            </a:r>
          </a:p>
          <a:p>
            <a:pPr marL="914400" lvl="1" indent="-514350">
              <a:buFont typeface="Arial" charset="0"/>
              <a:buAutoNum type="arabicPeriod"/>
            </a:pPr>
            <a:r>
              <a:rPr lang="en-AU" dirty="0" smtClean="0">
                <a:solidFill>
                  <a:srgbClr val="E478C8"/>
                </a:solidFill>
              </a:rPr>
              <a:t>Break up fields so only one data item is in each field</a:t>
            </a:r>
          </a:p>
          <a:p>
            <a:pPr marL="914400" lvl="1" indent="-514350">
              <a:buFont typeface="Arial" charset="0"/>
              <a:buAutoNum type="arabicPeriod"/>
            </a:pPr>
            <a:r>
              <a:rPr lang="en-AU" dirty="0" smtClean="0">
                <a:solidFill>
                  <a:schemeClr val="tx2">
                    <a:lumMod val="40000"/>
                    <a:lumOff val="60000"/>
                  </a:schemeClr>
                </a:solidFill>
              </a:rPr>
              <a:t>Convert data into correct format</a:t>
            </a:r>
          </a:p>
          <a:p>
            <a:pPr marL="914400" lvl="1" indent="-514350">
              <a:buFont typeface="Arial" charset="0"/>
              <a:buAutoNum type="arabicPeriod"/>
            </a:pPr>
            <a:r>
              <a:rPr lang="en-AU" dirty="0" smtClean="0">
                <a:solidFill>
                  <a:srgbClr val="E478C8"/>
                </a:solidFill>
              </a:rPr>
              <a:t>Start to organise the data into meaningful groupings</a:t>
            </a:r>
            <a:endParaRPr lang="en-AU" i="1" dirty="0" smtClean="0">
              <a:solidFill>
                <a:srgbClr val="E478C8"/>
              </a:solidFill>
            </a:endParaRPr>
          </a:p>
        </p:txBody>
      </p:sp>
      <p:pic>
        <p:nvPicPr>
          <p:cNvPr id="35842" name="Picture 2"/>
          <p:cNvPicPr>
            <a:picLocks noChangeAspect="1" noChangeArrowheads="1"/>
          </p:cNvPicPr>
          <p:nvPr/>
        </p:nvPicPr>
        <p:blipFill>
          <a:blip r:embed="rId2" cstate="print"/>
          <a:srcRect/>
          <a:stretch>
            <a:fillRect/>
          </a:stretch>
        </p:blipFill>
        <p:spPr bwMode="auto">
          <a:xfrm>
            <a:off x="467544" y="2924943"/>
            <a:ext cx="8208912" cy="3820701"/>
          </a:xfrm>
          <a:prstGeom prst="rect">
            <a:avLst/>
          </a:prstGeom>
          <a:noFill/>
          <a:ln w="9525">
            <a:noFill/>
            <a:miter lim="800000"/>
            <a:headEnd/>
            <a:tailEnd/>
          </a:ln>
        </p:spPr>
      </p:pic>
      <p:pic>
        <p:nvPicPr>
          <p:cNvPr id="35844" name="Picture 4" descr="http://www.mynrma.com.au/media/autoglass_glass_chip_repair.jpg"/>
          <p:cNvPicPr>
            <a:picLocks noChangeAspect="1" noChangeArrowheads="1"/>
          </p:cNvPicPr>
          <p:nvPr/>
        </p:nvPicPr>
        <p:blipFill>
          <a:blip r:embed="rId3" cstate="print"/>
          <a:srcRect/>
          <a:stretch>
            <a:fillRect/>
          </a:stretch>
        </p:blipFill>
        <p:spPr bwMode="auto">
          <a:xfrm>
            <a:off x="6189166" y="116632"/>
            <a:ext cx="2818433" cy="1584176"/>
          </a:xfrm>
          <a:prstGeom prst="rect">
            <a:avLst/>
          </a:prstGeom>
          <a:noFill/>
        </p:spPr>
      </p:pic>
    </p:spTree>
    <p:extLst>
      <p:ext uri="{BB962C8B-B14F-4D97-AF65-F5344CB8AC3E}">
        <p14:creationId xmlns="" xmlns:p14="http://schemas.microsoft.com/office/powerpoint/2010/main" val="1895466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AU" dirty="0" smtClean="0"/>
              <a:t>ANSWERS: Are these Tables in 1NF ?</a:t>
            </a:r>
          </a:p>
        </p:txBody>
      </p:sp>
      <p:sp>
        <p:nvSpPr>
          <p:cNvPr id="5" name="Rectangle 4"/>
          <p:cNvSpPr/>
          <p:nvPr/>
        </p:nvSpPr>
        <p:spPr>
          <a:xfrm>
            <a:off x="179512" y="1556792"/>
            <a:ext cx="8712968" cy="1200329"/>
          </a:xfrm>
          <a:prstGeom prst="rect">
            <a:avLst/>
          </a:prstGeom>
        </p:spPr>
        <p:txBody>
          <a:bodyPr wrap="square">
            <a:spAutoFit/>
          </a:bodyPr>
          <a:lstStyle/>
          <a:p>
            <a:pPr marL="914400" lvl="1" indent="-514350">
              <a:buFont typeface="Arial" charset="0"/>
              <a:buAutoNum type="arabicPeriod"/>
            </a:pPr>
            <a:r>
              <a:rPr lang="en-AU" dirty="0" smtClean="0">
                <a:solidFill>
                  <a:srgbClr val="92D050"/>
                </a:solidFill>
              </a:rPr>
              <a:t>Table 1: Not in 1NF because “Full Name” is duplicate data</a:t>
            </a:r>
          </a:p>
          <a:p>
            <a:pPr marL="914400" lvl="1" indent="-514350">
              <a:buFont typeface="Arial" charset="0"/>
              <a:buAutoNum type="arabicPeriod"/>
            </a:pPr>
            <a:r>
              <a:rPr lang="en-AU" dirty="0" smtClean="0">
                <a:solidFill>
                  <a:srgbClr val="E478C8"/>
                </a:solidFill>
              </a:rPr>
              <a:t>Table 2 is in 1NF (No Duplicates, Data items broken down ok) </a:t>
            </a:r>
          </a:p>
          <a:p>
            <a:pPr marL="914400" lvl="1" indent="-514350">
              <a:buFont typeface="Arial" charset="0"/>
              <a:buAutoNum type="arabicPeriod"/>
            </a:pPr>
            <a:r>
              <a:rPr lang="en-AU" dirty="0" smtClean="0">
                <a:solidFill>
                  <a:srgbClr val="FFC000"/>
                </a:solidFill>
              </a:rPr>
              <a:t>Table 3 is Not in 1NF – Duplicate Colour Fields all named the same</a:t>
            </a:r>
          </a:p>
          <a:p>
            <a:pPr marL="914400" lvl="1" indent="-514350">
              <a:buFont typeface="Arial" charset="0"/>
              <a:buAutoNum type="arabicPeriod"/>
            </a:pPr>
            <a:r>
              <a:rPr lang="en-AU" dirty="0" smtClean="0">
                <a:solidFill>
                  <a:srgbClr val="E478C8"/>
                </a:solidFill>
              </a:rPr>
              <a:t>Table 4 is in 1NF (No Duplicates, Data items broken down ok </a:t>
            </a:r>
            <a:endParaRPr lang="en-AU" i="1" dirty="0" smtClean="0">
              <a:solidFill>
                <a:srgbClr val="E478C8"/>
              </a:solidFill>
            </a:endParaRPr>
          </a:p>
        </p:txBody>
      </p:sp>
      <p:pic>
        <p:nvPicPr>
          <p:cNvPr id="35842" name="Picture 2"/>
          <p:cNvPicPr>
            <a:picLocks noChangeAspect="1" noChangeArrowheads="1"/>
          </p:cNvPicPr>
          <p:nvPr/>
        </p:nvPicPr>
        <p:blipFill>
          <a:blip r:embed="rId2" cstate="print"/>
          <a:srcRect/>
          <a:stretch>
            <a:fillRect/>
          </a:stretch>
        </p:blipFill>
        <p:spPr bwMode="auto">
          <a:xfrm>
            <a:off x="467544" y="2924943"/>
            <a:ext cx="8208912" cy="3820701"/>
          </a:xfrm>
          <a:prstGeom prst="rect">
            <a:avLst/>
          </a:prstGeom>
          <a:noFill/>
          <a:ln w="9525">
            <a:noFill/>
            <a:miter lim="800000"/>
            <a:headEnd/>
            <a:tailEnd/>
          </a:ln>
        </p:spPr>
      </p:pic>
    </p:spTree>
    <p:extLst>
      <p:ext uri="{BB962C8B-B14F-4D97-AF65-F5344CB8AC3E}">
        <p14:creationId xmlns="" xmlns:p14="http://schemas.microsoft.com/office/powerpoint/2010/main" val="1895466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AU" dirty="0" smtClean="0"/>
              <a:t>2NF – Second Normal Form</a:t>
            </a:r>
          </a:p>
        </p:txBody>
      </p:sp>
      <p:sp>
        <p:nvSpPr>
          <p:cNvPr id="26627" name="Content Placeholder 2"/>
          <p:cNvSpPr>
            <a:spLocks noGrp="1"/>
          </p:cNvSpPr>
          <p:nvPr>
            <p:ph sz="quarter" idx="1"/>
          </p:nvPr>
        </p:nvSpPr>
        <p:spPr/>
        <p:txBody>
          <a:bodyPr>
            <a:normAutofit fontScale="92500" lnSpcReduction="20000"/>
          </a:bodyPr>
          <a:lstStyle/>
          <a:p>
            <a:r>
              <a:rPr lang="en-AU" dirty="0" smtClean="0"/>
              <a:t>Achieving 2NF means 1NF has already been achieved</a:t>
            </a:r>
          </a:p>
          <a:p>
            <a:r>
              <a:rPr lang="en-AU" dirty="0" smtClean="0">
                <a:solidFill>
                  <a:schemeClr val="tx2">
                    <a:lumMod val="40000"/>
                    <a:lumOff val="60000"/>
                  </a:schemeClr>
                </a:solidFill>
              </a:rPr>
              <a:t>Each normal form builds on the previous forms</a:t>
            </a:r>
          </a:p>
          <a:p>
            <a:r>
              <a:rPr lang="en-AU" dirty="0" smtClean="0">
                <a:solidFill>
                  <a:srgbClr val="E478C8"/>
                </a:solidFill>
              </a:rPr>
              <a:t>Removes more duplicate data, and moves this data to other tables.  </a:t>
            </a:r>
          </a:p>
          <a:p>
            <a:r>
              <a:rPr lang="en-AU" dirty="0" smtClean="0">
                <a:solidFill>
                  <a:srgbClr val="FFC000"/>
                </a:solidFill>
              </a:rPr>
              <a:t>Deals with design problems that could threaten </a:t>
            </a:r>
            <a:r>
              <a:rPr lang="en-AU" b="1" dirty="0" smtClean="0">
                <a:solidFill>
                  <a:srgbClr val="FFC000"/>
                </a:solidFill>
              </a:rPr>
              <a:t>data integrity</a:t>
            </a:r>
            <a:r>
              <a:rPr lang="en-AU" dirty="0" smtClean="0">
                <a:solidFill>
                  <a:srgbClr val="FFC000"/>
                </a:solidFill>
              </a:rPr>
              <a:t>.</a:t>
            </a:r>
          </a:p>
        </p:txBody>
      </p:sp>
      <p:pic>
        <p:nvPicPr>
          <p:cNvPr id="12290" name="Picture 2" descr="http://us.123rf.com/450wm/rfoxfoto/rfoxfoto1401/rfoxfoto140100002/24871280-building-contractor-worker-using-a-wall-jack-to-raise-a-wall-for-the-second-floor-on-a-new-home-cons.jpg"/>
          <p:cNvPicPr>
            <a:picLocks noChangeAspect="1" noChangeArrowheads="1"/>
          </p:cNvPicPr>
          <p:nvPr/>
        </p:nvPicPr>
        <p:blipFill>
          <a:blip r:embed="rId2" cstate="print"/>
          <a:srcRect/>
          <a:stretch>
            <a:fillRect/>
          </a:stretch>
        </p:blipFill>
        <p:spPr bwMode="auto">
          <a:xfrm>
            <a:off x="6300192" y="188640"/>
            <a:ext cx="2744277" cy="1872208"/>
          </a:xfrm>
          <a:prstGeom prst="rect">
            <a:avLst/>
          </a:prstGeom>
          <a:noFill/>
        </p:spPr>
      </p:pic>
    </p:spTree>
    <p:extLst>
      <p:ext uri="{BB962C8B-B14F-4D97-AF65-F5344CB8AC3E}">
        <p14:creationId xmlns="" xmlns:p14="http://schemas.microsoft.com/office/powerpoint/2010/main" val="3389328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2NF – Second Normal Form</a:t>
            </a:r>
            <a:endParaRPr lang="en-AU" dirty="0"/>
          </a:p>
        </p:txBody>
      </p:sp>
      <p:sp>
        <p:nvSpPr>
          <p:cNvPr id="3" name="Content Placeholder 2"/>
          <p:cNvSpPr>
            <a:spLocks noGrp="1"/>
          </p:cNvSpPr>
          <p:nvPr>
            <p:ph idx="1"/>
          </p:nvPr>
        </p:nvSpPr>
        <p:spPr>
          <a:xfrm>
            <a:off x="457200" y="2460029"/>
            <a:ext cx="6491064" cy="3921299"/>
          </a:xfrm>
        </p:spPr>
        <p:txBody>
          <a:bodyPr>
            <a:normAutofit fontScale="77500" lnSpcReduction="20000"/>
          </a:bodyPr>
          <a:lstStyle/>
          <a:p>
            <a:r>
              <a:rPr lang="en-AU" dirty="0"/>
              <a:t>Remove subsets of data that apply to multiple rows of a table and </a:t>
            </a:r>
            <a:r>
              <a:rPr lang="en-AU" dirty="0" smtClean="0"/>
              <a:t>places </a:t>
            </a:r>
            <a:r>
              <a:rPr lang="en-AU" dirty="0"/>
              <a:t>them in separate tables. </a:t>
            </a:r>
          </a:p>
          <a:p>
            <a:r>
              <a:rPr lang="en-AU" dirty="0" smtClean="0">
                <a:solidFill>
                  <a:schemeClr val="tx2">
                    <a:lumMod val="40000"/>
                    <a:lumOff val="60000"/>
                  </a:schemeClr>
                </a:solidFill>
              </a:rPr>
              <a:t>Creates </a:t>
            </a:r>
            <a:r>
              <a:rPr lang="en-AU" dirty="0">
                <a:solidFill>
                  <a:schemeClr val="tx2">
                    <a:lumMod val="40000"/>
                    <a:lumOff val="60000"/>
                  </a:schemeClr>
                </a:solidFill>
              </a:rPr>
              <a:t>relationships between these new tables and their predecessors using unique keys. </a:t>
            </a:r>
          </a:p>
          <a:p>
            <a:r>
              <a:rPr lang="en-AU" dirty="0">
                <a:solidFill>
                  <a:srgbClr val="92D050"/>
                </a:solidFill>
              </a:rPr>
              <a:t>Look at </a:t>
            </a:r>
            <a:r>
              <a:rPr lang="en-AU" dirty="0" smtClean="0">
                <a:solidFill>
                  <a:srgbClr val="92D050"/>
                </a:solidFill>
              </a:rPr>
              <a:t>Tables 1.4 to 1.9 of </a:t>
            </a:r>
            <a:r>
              <a:rPr lang="en-AU" dirty="0">
                <a:solidFill>
                  <a:srgbClr val="92D050"/>
                </a:solidFill>
              </a:rPr>
              <a:t>your textbook which shows how 2NF has been used to create </a:t>
            </a:r>
            <a:r>
              <a:rPr lang="en-AU" dirty="0" smtClean="0">
                <a:solidFill>
                  <a:srgbClr val="92D050"/>
                </a:solidFill>
              </a:rPr>
              <a:t>separate tables, </a:t>
            </a:r>
            <a:r>
              <a:rPr lang="en-AU" b="1" dirty="0" smtClean="0">
                <a:solidFill>
                  <a:srgbClr val="92D050"/>
                </a:solidFill>
              </a:rPr>
              <a:t>where everything in each table is fully dependant on the Primary Key</a:t>
            </a:r>
            <a:endParaRPr lang="en-AU" b="1" dirty="0">
              <a:solidFill>
                <a:srgbClr val="92D050"/>
              </a:solidFill>
            </a:endParaRPr>
          </a:p>
        </p:txBody>
      </p:sp>
      <p:pic>
        <p:nvPicPr>
          <p:cNvPr id="4" name="Picture 2" descr="http://us.123rf.com/450wm/rfoxfoto/rfoxfoto1401/rfoxfoto140100002/24871280-building-contractor-worker-using-a-wall-jack-to-raise-a-wall-for-the-second-floor-on-a-new-home-cons.jpg"/>
          <p:cNvPicPr>
            <a:picLocks noChangeAspect="1" noChangeArrowheads="1"/>
          </p:cNvPicPr>
          <p:nvPr/>
        </p:nvPicPr>
        <p:blipFill>
          <a:blip r:embed="rId2" cstate="print"/>
          <a:srcRect/>
          <a:stretch>
            <a:fillRect/>
          </a:stretch>
        </p:blipFill>
        <p:spPr bwMode="auto">
          <a:xfrm>
            <a:off x="6292219" y="116632"/>
            <a:ext cx="2744277" cy="1872208"/>
          </a:xfrm>
          <a:prstGeom prst="rect">
            <a:avLst/>
          </a:prstGeom>
          <a:noFill/>
        </p:spPr>
      </p:pic>
    </p:spTree>
    <p:extLst>
      <p:ext uri="{BB962C8B-B14F-4D97-AF65-F5344CB8AC3E}">
        <p14:creationId xmlns="" xmlns:p14="http://schemas.microsoft.com/office/powerpoint/2010/main" val="1059975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2NF – Second Normal Form</a:t>
            </a:r>
            <a:endParaRPr lang="en-AU" dirty="0"/>
          </a:p>
        </p:txBody>
      </p:sp>
      <p:sp>
        <p:nvSpPr>
          <p:cNvPr id="3" name="Content Placeholder 2"/>
          <p:cNvSpPr>
            <a:spLocks noGrp="1"/>
          </p:cNvSpPr>
          <p:nvPr>
            <p:ph idx="1"/>
          </p:nvPr>
        </p:nvSpPr>
        <p:spPr>
          <a:xfrm>
            <a:off x="251520" y="1628800"/>
            <a:ext cx="6491064" cy="1368152"/>
          </a:xfrm>
        </p:spPr>
        <p:txBody>
          <a:bodyPr>
            <a:normAutofit/>
          </a:bodyPr>
          <a:lstStyle/>
          <a:p>
            <a:pPr>
              <a:buNone/>
            </a:pPr>
            <a:r>
              <a:rPr lang="en-AU" sz="2400" dirty="0" smtClean="0">
                <a:solidFill>
                  <a:srgbClr val="92D050"/>
                </a:solidFill>
              </a:rPr>
              <a:t>Here is our previous 1NF Table: </a:t>
            </a:r>
            <a:endParaRPr lang="en-AU" sz="2400" dirty="0">
              <a:solidFill>
                <a:srgbClr val="92D050"/>
              </a:solidFill>
            </a:endParaRPr>
          </a:p>
        </p:txBody>
      </p:sp>
      <p:pic>
        <p:nvPicPr>
          <p:cNvPr id="4" name="Picture 2" descr="http://us.123rf.com/450wm/rfoxfoto/rfoxfoto1401/rfoxfoto140100002/24871280-building-contractor-worker-using-a-wall-jack-to-raise-a-wall-for-the-second-floor-on-a-new-home-cons.jpg"/>
          <p:cNvPicPr>
            <a:picLocks noChangeAspect="1" noChangeArrowheads="1"/>
          </p:cNvPicPr>
          <p:nvPr/>
        </p:nvPicPr>
        <p:blipFill>
          <a:blip r:embed="rId2" cstate="print"/>
          <a:srcRect/>
          <a:stretch>
            <a:fillRect/>
          </a:stretch>
        </p:blipFill>
        <p:spPr bwMode="auto">
          <a:xfrm>
            <a:off x="6292219" y="116632"/>
            <a:ext cx="2744277" cy="1872208"/>
          </a:xfrm>
          <a:prstGeom prst="rect">
            <a:avLst/>
          </a:prstGeom>
          <a:noFill/>
        </p:spPr>
      </p:pic>
      <p:pic>
        <p:nvPicPr>
          <p:cNvPr id="6" name="Picture 2"/>
          <p:cNvPicPr>
            <a:picLocks noChangeAspect="1" noChangeArrowheads="1"/>
          </p:cNvPicPr>
          <p:nvPr/>
        </p:nvPicPr>
        <p:blipFill>
          <a:blip r:embed="rId3" cstate="print"/>
          <a:srcRect t="19048"/>
          <a:stretch>
            <a:fillRect/>
          </a:stretch>
        </p:blipFill>
        <p:spPr bwMode="auto">
          <a:xfrm>
            <a:off x="323528" y="2204864"/>
            <a:ext cx="7638787" cy="2448272"/>
          </a:xfrm>
          <a:prstGeom prst="rect">
            <a:avLst/>
          </a:prstGeom>
          <a:noFill/>
          <a:ln w="9525">
            <a:noFill/>
            <a:miter lim="800000"/>
            <a:headEnd/>
            <a:tailEnd/>
          </a:ln>
        </p:spPr>
      </p:pic>
      <p:sp>
        <p:nvSpPr>
          <p:cNvPr id="7" name="Content Placeholder 2"/>
          <p:cNvSpPr txBox="1">
            <a:spLocks/>
          </p:cNvSpPr>
          <p:nvPr/>
        </p:nvSpPr>
        <p:spPr>
          <a:xfrm>
            <a:off x="539552" y="4941168"/>
            <a:ext cx="6491064" cy="1772816"/>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AU" sz="2400" u="sng" dirty="0" smtClean="0">
                <a:solidFill>
                  <a:srgbClr val="FFC000"/>
                </a:solidFill>
              </a:rPr>
              <a:t>This Table is NOT in Second Normal Form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AU" sz="2400" dirty="0" smtClean="0">
                <a:solidFill>
                  <a:srgbClr val="FFC000"/>
                </a:solidFill>
              </a:rPr>
              <a:t>     The Problem here is that we store a student’s Age many times, by putting it in with each subject they do. (</a:t>
            </a:r>
            <a:r>
              <a:rPr lang="en-AU" sz="2400" dirty="0" err="1" smtClean="0">
                <a:solidFill>
                  <a:srgbClr val="FFC000"/>
                </a:solidFill>
              </a:rPr>
              <a:t>Eg</a:t>
            </a:r>
            <a:r>
              <a:rPr lang="en-AU" sz="2400" dirty="0" smtClean="0">
                <a:solidFill>
                  <a:srgbClr val="FFC000"/>
                </a:solidFill>
              </a:rPr>
              <a:t>. Adam who is 15 years old)</a:t>
            </a:r>
            <a:r>
              <a:rPr kumimoji="0" lang="en-AU" sz="2400" b="0" i="0" u="none" strike="noStrike" kern="1200" cap="none" spc="0" normalizeH="0" baseline="0" noProof="0" dirty="0" smtClean="0">
                <a:ln>
                  <a:noFill/>
                </a:ln>
                <a:solidFill>
                  <a:srgbClr val="FFC000"/>
                </a:solidFill>
                <a:effectLst/>
                <a:uLnTx/>
                <a:uFillTx/>
                <a:latin typeface="+mn-lt"/>
                <a:ea typeface="+mn-ea"/>
                <a:cs typeface="+mn-cs"/>
              </a:rPr>
              <a:t>  </a:t>
            </a:r>
            <a:br>
              <a:rPr kumimoji="0" lang="en-AU" sz="2400" b="0" i="0" u="none" strike="noStrike" kern="1200" cap="none" spc="0" normalizeH="0" baseline="0" noProof="0" dirty="0" smtClean="0">
                <a:ln>
                  <a:noFill/>
                </a:ln>
                <a:solidFill>
                  <a:srgbClr val="FFC000"/>
                </a:solidFill>
                <a:effectLst/>
                <a:uLnTx/>
                <a:uFillTx/>
                <a:latin typeface="+mn-lt"/>
                <a:ea typeface="+mn-ea"/>
                <a:cs typeface="+mn-cs"/>
              </a:rPr>
            </a:br>
            <a:r>
              <a:rPr kumimoji="0" lang="en-AU" sz="2400" b="0" i="0" u="none" strike="noStrike" kern="1200" cap="none" spc="0" normalizeH="0" baseline="0" noProof="0" dirty="0" smtClean="0">
                <a:ln>
                  <a:noFill/>
                </a:ln>
                <a:solidFill>
                  <a:srgbClr val="E478C8"/>
                </a:solidFill>
                <a:effectLst/>
                <a:uLnTx/>
                <a:uFillTx/>
                <a:latin typeface="+mn-lt"/>
                <a:ea typeface="+mn-ea"/>
                <a:cs typeface="+mn-cs"/>
              </a:rPr>
              <a:t>What we really need is to have a Separate Table to store Age.</a:t>
            </a:r>
            <a:r>
              <a:rPr kumimoji="0" lang="en-AU" sz="2400" b="0" i="0" u="none" strike="noStrike" kern="1200" cap="none" spc="0" normalizeH="0" noProof="0" dirty="0" smtClean="0">
                <a:ln>
                  <a:noFill/>
                </a:ln>
                <a:solidFill>
                  <a:srgbClr val="E478C8"/>
                </a:solidFill>
                <a:effectLst/>
                <a:uLnTx/>
                <a:uFillTx/>
                <a:latin typeface="+mn-lt"/>
                <a:ea typeface="+mn-ea"/>
                <a:cs typeface="+mn-cs"/>
              </a:rPr>
              <a:t> </a:t>
            </a:r>
            <a:endParaRPr kumimoji="0" lang="en-AU" sz="2400" b="0" i="0" u="none" strike="noStrike" kern="1200" cap="none" spc="0" normalizeH="0" baseline="0" noProof="0" dirty="0">
              <a:ln>
                <a:noFill/>
              </a:ln>
              <a:solidFill>
                <a:srgbClr val="E478C8"/>
              </a:solidFill>
              <a:effectLst/>
              <a:uLnTx/>
              <a:uFillTx/>
              <a:latin typeface="+mn-lt"/>
              <a:ea typeface="+mn-ea"/>
              <a:cs typeface="+mn-cs"/>
            </a:endParaRPr>
          </a:p>
        </p:txBody>
      </p:sp>
      <p:sp>
        <p:nvSpPr>
          <p:cNvPr id="8" name="Oval 7"/>
          <p:cNvSpPr/>
          <p:nvPr/>
        </p:nvSpPr>
        <p:spPr>
          <a:xfrm>
            <a:off x="3131840" y="2996952"/>
            <a:ext cx="504056" cy="792088"/>
          </a:xfrm>
          <a:prstGeom prst="ellipse">
            <a:avLst/>
          </a:prstGeom>
          <a:solidFill>
            <a:schemeClr val="accent1">
              <a:alpha val="0"/>
            </a:schemeClr>
          </a:solidFill>
          <a:ln>
            <a:solidFill>
              <a:srgbClr val="E94D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323528" y="2996952"/>
            <a:ext cx="792088" cy="792088"/>
          </a:xfrm>
          <a:prstGeom prst="ellipse">
            <a:avLst/>
          </a:prstGeom>
          <a:solidFill>
            <a:schemeClr val="accent1">
              <a:alpha val="0"/>
            </a:schemeClr>
          </a:solidFill>
          <a:ln>
            <a:solidFill>
              <a:srgbClr val="E94D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 xmlns:p14="http://schemas.microsoft.com/office/powerpoint/2010/main" val="1059975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7544" y="404664"/>
            <a:ext cx="8229600" cy="972000"/>
          </a:xfrm>
        </p:spPr>
        <p:txBody>
          <a:bodyPr/>
          <a:lstStyle/>
          <a:p>
            <a:r>
              <a:rPr lang="en-AU" dirty="0" smtClean="0"/>
              <a:t>2NF Repaired!</a:t>
            </a:r>
          </a:p>
        </p:txBody>
      </p:sp>
      <p:sp>
        <p:nvSpPr>
          <p:cNvPr id="28675" name="Content Placeholder 2"/>
          <p:cNvSpPr>
            <a:spLocks noGrp="1"/>
          </p:cNvSpPr>
          <p:nvPr>
            <p:ph sz="quarter" idx="1"/>
          </p:nvPr>
        </p:nvSpPr>
        <p:spPr>
          <a:xfrm>
            <a:off x="395536" y="5805264"/>
            <a:ext cx="7272808" cy="2160240"/>
          </a:xfrm>
        </p:spPr>
        <p:txBody>
          <a:bodyPr>
            <a:normAutofit/>
          </a:bodyPr>
          <a:lstStyle/>
          <a:p>
            <a:r>
              <a:rPr lang="en-AU" sz="2000" dirty="0" smtClean="0">
                <a:solidFill>
                  <a:srgbClr val="92D050"/>
                </a:solidFill>
              </a:rPr>
              <a:t>We now have two separate tables where data items are not unnecessarily duplicated for any Student. </a:t>
            </a:r>
          </a:p>
          <a:p>
            <a:endParaRPr lang="en-AU" sz="4000" dirty="0" smtClean="0"/>
          </a:p>
        </p:txBody>
      </p:sp>
      <p:pic>
        <p:nvPicPr>
          <p:cNvPr id="13314" name="Picture 2" descr="http://hartmechanicalinc.com/wp-content/uploads/2015/01/Air-Conditioning-Contractor-Brandon-MS.jpg"/>
          <p:cNvPicPr>
            <a:picLocks noChangeAspect="1" noChangeArrowheads="1"/>
          </p:cNvPicPr>
          <p:nvPr/>
        </p:nvPicPr>
        <p:blipFill>
          <a:blip r:embed="rId2" cstate="print"/>
          <a:srcRect/>
          <a:stretch>
            <a:fillRect/>
          </a:stretch>
        </p:blipFill>
        <p:spPr bwMode="auto">
          <a:xfrm>
            <a:off x="7092280" y="116632"/>
            <a:ext cx="1835771" cy="1224136"/>
          </a:xfrm>
          <a:prstGeom prst="rect">
            <a:avLst/>
          </a:prstGeom>
          <a:noFill/>
        </p:spPr>
      </p:pic>
      <p:pic>
        <p:nvPicPr>
          <p:cNvPr id="39938" name="Picture 2"/>
          <p:cNvPicPr>
            <a:picLocks noChangeAspect="1" noChangeArrowheads="1"/>
          </p:cNvPicPr>
          <p:nvPr/>
        </p:nvPicPr>
        <p:blipFill>
          <a:blip r:embed="rId3" cstate="print"/>
          <a:srcRect/>
          <a:stretch>
            <a:fillRect/>
          </a:stretch>
        </p:blipFill>
        <p:spPr bwMode="auto">
          <a:xfrm>
            <a:off x="539552" y="1340768"/>
            <a:ext cx="5616624" cy="1838325"/>
          </a:xfrm>
          <a:prstGeom prst="rect">
            <a:avLst/>
          </a:prstGeom>
          <a:noFill/>
          <a:ln w="9525">
            <a:noFill/>
            <a:miter lim="800000"/>
            <a:headEnd/>
            <a:tailEnd/>
          </a:ln>
        </p:spPr>
      </p:pic>
      <p:pic>
        <p:nvPicPr>
          <p:cNvPr id="39939" name="Picture 3"/>
          <p:cNvPicPr>
            <a:picLocks noChangeAspect="1" noChangeArrowheads="1"/>
          </p:cNvPicPr>
          <p:nvPr/>
        </p:nvPicPr>
        <p:blipFill>
          <a:blip r:embed="rId4" cstate="print"/>
          <a:srcRect/>
          <a:stretch>
            <a:fillRect/>
          </a:stretch>
        </p:blipFill>
        <p:spPr bwMode="auto">
          <a:xfrm>
            <a:off x="539553" y="3501008"/>
            <a:ext cx="5616624" cy="2209800"/>
          </a:xfrm>
          <a:prstGeom prst="rect">
            <a:avLst/>
          </a:prstGeom>
          <a:noFill/>
          <a:ln w="9525">
            <a:noFill/>
            <a:miter lim="800000"/>
            <a:headEnd/>
            <a:tailEnd/>
          </a:ln>
        </p:spPr>
      </p:pic>
      <p:sp>
        <p:nvSpPr>
          <p:cNvPr id="8" name="Left Arrow 7"/>
          <p:cNvSpPr/>
          <p:nvPr/>
        </p:nvSpPr>
        <p:spPr>
          <a:xfrm>
            <a:off x="6300192" y="2060848"/>
            <a:ext cx="576064"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Left Arrow 8"/>
          <p:cNvSpPr/>
          <p:nvPr/>
        </p:nvSpPr>
        <p:spPr>
          <a:xfrm>
            <a:off x="6300192" y="3933056"/>
            <a:ext cx="576064" cy="504056"/>
          </a:xfrm>
          <a:prstGeom prst="leftArrow">
            <a:avLst/>
          </a:prstGeom>
          <a:solidFill>
            <a:srgbClr val="E478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Content Placeholder 2"/>
          <p:cNvSpPr txBox="1">
            <a:spLocks/>
          </p:cNvSpPr>
          <p:nvPr/>
        </p:nvSpPr>
        <p:spPr>
          <a:xfrm>
            <a:off x="6948264" y="2132856"/>
            <a:ext cx="2016224" cy="8283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AU" sz="2000" dirty="0" smtClean="0">
                <a:solidFill>
                  <a:schemeClr val="tx2">
                    <a:lumMod val="40000"/>
                    <a:lumOff val="60000"/>
                  </a:schemeClr>
                </a:solidFill>
              </a:rPr>
              <a:t>Age Table</a:t>
            </a:r>
            <a:endParaRPr kumimoji="0" lang="en-AU" sz="2000" b="0" i="0" u="none" strike="noStrike" kern="1200" cap="none" spc="0" normalizeH="0" baseline="0" noProof="0" dirty="0" smtClean="0">
              <a:ln>
                <a:noFill/>
              </a:ln>
              <a:solidFill>
                <a:schemeClr val="tx2">
                  <a:lumMod val="40000"/>
                  <a:lumOff val="60000"/>
                </a:schemeClr>
              </a:solidFill>
              <a:effectLst/>
              <a:uLnTx/>
              <a:uFillTx/>
              <a:latin typeface="+mn-lt"/>
              <a:ea typeface="+mn-ea"/>
              <a:cs typeface="+mn-cs"/>
            </a:endParaRPr>
          </a:p>
        </p:txBody>
      </p:sp>
      <p:sp>
        <p:nvSpPr>
          <p:cNvPr id="11" name="Content Placeholder 2"/>
          <p:cNvSpPr txBox="1">
            <a:spLocks/>
          </p:cNvSpPr>
          <p:nvPr/>
        </p:nvSpPr>
        <p:spPr>
          <a:xfrm>
            <a:off x="6948264" y="3968824"/>
            <a:ext cx="2016224" cy="8283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AU" sz="2000" dirty="0" smtClean="0">
                <a:solidFill>
                  <a:srgbClr val="E478C8"/>
                </a:solidFill>
              </a:rPr>
              <a:t>Subjects Table</a:t>
            </a:r>
            <a:endParaRPr kumimoji="0" lang="en-AU" sz="2000" b="0" i="0" u="none" strike="noStrike" kern="1200" cap="none" spc="0" normalizeH="0" baseline="0" noProof="0" dirty="0" smtClean="0">
              <a:ln>
                <a:noFill/>
              </a:ln>
              <a:solidFill>
                <a:srgbClr val="E478C8"/>
              </a:solidFill>
              <a:effectLst/>
              <a:uLnTx/>
              <a:uFillTx/>
              <a:latin typeface="+mn-lt"/>
              <a:ea typeface="+mn-ea"/>
              <a:cs typeface="+mn-cs"/>
            </a:endParaRPr>
          </a:p>
        </p:txBody>
      </p:sp>
    </p:spTree>
    <p:extLst>
      <p:ext uri="{BB962C8B-B14F-4D97-AF65-F5344CB8AC3E}">
        <p14:creationId xmlns="" xmlns:p14="http://schemas.microsoft.com/office/powerpoint/2010/main" val="3374349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539552" y="2420888"/>
            <a:ext cx="7626082" cy="2160240"/>
          </a:xfrm>
          <a:prstGeom prst="rect">
            <a:avLst/>
          </a:prstGeom>
          <a:noFill/>
          <a:ln w="9525">
            <a:noFill/>
            <a:miter lim="800000"/>
            <a:headEnd/>
            <a:tailEnd/>
          </a:ln>
        </p:spPr>
      </p:pic>
      <p:sp>
        <p:nvSpPr>
          <p:cNvPr id="2" name="Title 1"/>
          <p:cNvSpPr>
            <a:spLocks noGrp="1"/>
          </p:cNvSpPr>
          <p:nvPr>
            <p:ph type="title"/>
          </p:nvPr>
        </p:nvSpPr>
        <p:spPr/>
        <p:txBody>
          <a:bodyPr/>
          <a:lstStyle/>
          <a:p>
            <a:r>
              <a:rPr lang="en-AU" dirty="0" smtClean="0"/>
              <a:t>2NF – Second Normal Form</a:t>
            </a:r>
            <a:endParaRPr lang="en-AU" dirty="0"/>
          </a:p>
        </p:txBody>
      </p:sp>
      <p:sp>
        <p:nvSpPr>
          <p:cNvPr id="3" name="Content Placeholder 2"/>
          <p:cNvSpPr>
            <a:spLocks noGrp="1"/>
          </p:cNvSpPr>
          <p:nvPr>
            <p:ph idx="1"/>
          </p:nvPr>
        </p:nvSpPr>
        <p:spPr>
          <a:xfrm>
            <a:off x="251520" y="1628800"/>
            <a:ext cx="6491064" cy="1368152"/>
          </a:xfrm>
        </p:spPr>
        <p:txBody>
          <a:bodyPr>
            <a:normAutofit/>
          </a:bodyPr>
          <a:lstStyle/>
          <a:p>
            <a:pPr>
              <a:buNone/>
            </a:pPr>
            <a:r>
              <a:rPr lang="en-AU" sz="2400" dirty="0" smtClean="0">
                <a:solidFill>
                  <a:srgbClr val="92D050"/>
                </a:solidFill>
              </a:rPr>
              <a:t>Here is a Table About Concerts: </a:t>
            </a:r>
            <a:endParaRPr lang="en-AU" sz="2400" dirty="0">
              <a:solidFill>
                <a:srgbClr val="92D050"/>
              </a:solidFill>
            </a:endParaRPr>
          </a:p>
        </p:txBody>
      </p:sp>
      <p:pic>
        <p:nvPicPr>
          <p:cNvPr id="4" name="Picture 2" descr="http://us.123rf.com/450wm/rfoxfoto/rfoxfoto1401/rfoxfoto140100002/24871280-building-contractor-worker-using-a-wall-jack-to-raise-a-wall-for-the-second-floor-on-a-new-home-cons.jpg"/>
          <p:cNvPicPr>
            <a:picLocks noChangeAspect="1" noChangeArrowheads="1"/>
          </p:cNvPicPr>
          <p:nvPr/>
        </p:nvPicPr>
        <p:blipFill>
          <a:blip r:embed="rId3" cstate="print"/>
          <a:srcRect/>
          <a:stretch>
            <a:fillRect/>
          </a:stretch>
        </p:blipFill>
        <p:spPr bwMode="auto">
          <a:xfrm>
            <a:off x="6292219" y="116632"/>
            <a:ext cx="2744277" cy="1872208"/>
          </a:xfrm>
          <a:prstGeom prst="rect">
            <a:avLst/>
          </a:prstGeom>
          <a:noFill/>
        </p:spPr>
      </p:pic>
      <p:sp>
        <p:nvSpPr>
          <p:cNvPr id="7" name="Content Placeholder 2"/>
          <p:cNvSpPr txBox="1">
            <a:spLocks/>
          </p:cNvSpPr>
          <p:nvPr/>
        </p:nvSpPr>
        <p:spPr>
          <a:xfrm>
            <a:off x="539552" y="4941168"/>
            <a:ext cx="6491064" cy="1772816"/>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AU" sz="2400" u="sng" dirty="0" smtClean="0">
                <a:solidFill>
                  <a:srgbClr val="FFC000"/>
                </a:solidFill>
              </a:rPr>
              <a:t>This Table is NOT in Second Normal Form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AU" sz="2400" dirty="0" smtClean="0">
                <a:solidFill>
                  <a:srgbClr val="FFC000"/>
                </a:solidFill>
              </a:rPr>
              <a:t>     The Problem here is that the “Style” of the Performer is not totally relevant to how many people attended and how many $ were made. </a:t>
            </a:r>
            <a:r>
              <a:rPr kumimoji="0" lang="en-AU" sz="2400" b="0" i="0" u="none" strike="noStrike" kern="1200" cap="none" spc="0" normalizeH="0" baseline="0" noProof="0" dirty="0" smtClean="0">
                <a:ln>
                  <a:noFill/>
                </a:ln>
                <a:solidFill>
                  <a:srgbClr val="FFC000"/>
                </a:solidFill>
                <a:effectLst/>
                <a:uLnTx/>
                <a:uFillTx/>
                <a:latin typeface="+mn-lt"/>
                <a:ea typeface="+mn-ea"/>
                <a:cs typeface="+mn-cs"/>
              </a:rPr>
              <a:t/>
            </a:r>
            <a:br>
              <a:rPr kumimoji="0" lang="en-AU" sz="2400" b="0" i="0" u="none" strike="noStrike" kern="1200" cap="none" spc="0" normalizeH="0" baseline="0" noProof="0" dirty="0" smtClean="0">
                <a:ln>
                  <a:noFill/>
                </a:ln>
                <a:solidFill>
                  <a:srgbClr val="FFC000"/>
                </a:solidFill>
                <a:effectLst/>
                <a:uLnTx/>
                <a:uFillTx/>
                <a:latin typeface="+mn-lt"/>
                <a:ea typeface="+mn-ea"/>
                <a:cs typeface="+mn-cs"/>
              </a:rPr>
            </a:br>
            <a:r>
              <a:rPr kumimoji="0" lang="en-AU" sz="2400" b="1" i="0" u="none" strike="noStrike" kern="1200" cap="none" spc="0" normalizeH="0" baseline="0" noProof="0" dirty="0" smtClean="0">
                <a:ln>
                  <a:noFill/>
                </a:ln>
                <a:solidFill>
                  <a:srgbClr val="E478C8"/>
                </a:solidFill>
                <a:effectLst/>
                <a:uLnTx/>
                <a:uFillTx/>
                <a:latin typeface="+mn-lt"/>
                <a:ea typeface="+mn-ea"/>
                <a:cs typeface="+mn-cs"/>
              </a:rPr>
              <a:t>What we really need is to have a Separate Table to store Styles.</a:t>
            </a:r>
            <a:r>
              <a:rPr kumimoji="0" lang="en-AU" sz="2400" b="1" i="0" u="none" strike="noStrike" kern="1200" cap="none" spc="0" normalizeH="0" noProof="0" dirty="0" smtClean="0">
                <a:ln>
                  <a:noFill/>
                </a:ln>
                <a:solidFill>
                  <a:srgbClr val="E478C8"/>
                </a:solidFill>
                <a:effectLst/>
                <a:uLnTx/>
                <a:uFillTx/>
                <a:latin typeface="+mn-lt"/>
                <a:ea typeface="+mn-ea"/>
                <a:cs typeface="+mn-cs"/>
              </a:rPr>
              <a:t> </a:t>
            </a:r>
            <a:endParaRPr kumimoji="0" lang="en-AU" sz="2400" b="1" i="0" u="none" strike="noStrike" kern="1200" cap="none" spc="0" normalizeH="0" baseline="0" noProof="0" dirty="0">
              <a:ln>
                <a:noFill/>
              </a:ln>
              <a:solidFill>
                <a:srgbClr val="E478C8"/>
              </a:solidFill>
              <a:effectLst/>
              <a:uLnTx/>
              <a:uFillTx/>
              <a:latin typeface="+mn-lt"/>
              <a:ea typeface="+mn-ea"/>
              <a:cs typeface="+mn-cs"/>
            </a:endParaRPr>
          </a:p>
        </p:txBody>
      </p:sp>
      <p:sp>
        <p:nvSpPr>
          <p:cNvPr id="8" name="Oval 7"/>
          <p:cNvSpPr/>
          <p:nvPr/>
        </p:nvSpPr>
        <p:spPr>
          <a:xfrm>
            <a:off x="5796136" y="2636912"/>
            <a:ext cx="1368152" cy="864096"/>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1979712" y="2636912"/>
            <a:ext cx="1584176" cy="864096"/>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 xmlns:p14="http://schemas.microsoft.com/office/powerpoint/2010/main" val="1059975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619672" y="1916832"/>
            <a:ext cx="7306512" cy="4608512"/>
          </a:xfrm>
          <a:prstGeom prst="rect">
            <a:avLst/>
          </a:prstGeom>
          <a:noFill/>
          <a:ln w="9525">
            <a:noFill/>
            <a:miter lim="800000"/>
            <a:headEnd/>
            <a:tailEnd/>
          </a:ln>
        </p:spPr>
      </p:pic>
      <p:sp>
        <p:nvSpPr>
          <p:cNvPr id="28674" name="Title 1"/>
          <p:cNvSpPr>
            <a:spLocks noGrp="1"/>
          </p:cNvSpPr>
          <p:nvPr>
            <p:ph type="title"/>
          </p:nvPr>
        </p:nvSpPr>
        <p:spPr>
          <a:xfrm>
            <a:off x="467544" y="404664"/>
            <a:ext cx="8229600" cy="972000"/>
          </a:xfrm>
        </p:spPr>
        <p:txBody>
          <a:bodyPr/>
          <a:lstStyle/>
          <a:p>
            <a:r>
              <a:rPr lang="en-AU" dirty="0" smtClean="0"/>
              <a:t>2NF Repaired!</a:t>
            </a:r>
          </a:p>
        </p:txBody>
      </p:sp>
      <p:pic>
        <p:nvPicPr>
          <p:cNvPr id="13314" name="Picture 2" descr="http://hartmechanicalinc.com/wp-content/uploads/2015/01/Air-Conditioning-Contractor-Brandon-MS.jpg"/>
          <p:cNvPicPr>
            <a:picLocks noChangeAspect="1" noChangeArrowheads="1"/>
          </p:cNvPicPr>
          <p:nvPr/>
        </p:nvPicPr>
        <p:blipFill>
          <a:blip r:embed="rId3" cstate="print"/>
          <a:srcRect/>
          <a:stretch>
            <a:fillRect/>
          </a:stretch>
        </p:blipFill>
        <p:spPr bwMode="auto">
          <a:xfrm>
            <a:off x="7092280" y="116632"/>
            <a:ext cx="1835771" cy="1224136"/>
          </a:xfrm>
          <a:prstGeom prst="rect">
            <a:avLst/>
          </a:prstGeom>
          <a:noFill/>
        </p:spPr>
      </p:pic>
      <p:sp>
        <p:nvSpPr>
          <p:cNvPr id="8" name="Left Arrow 7"/>
          <p:cNvSpPr/>
          <p:nvPr/>
        </p:nvSpPr>
        <p:spPr>
          <a:xfrm flipH="1">
            <a:off x="1187624" y="4221088"/>
            <a:ext cx="576064"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Left Arrow 8"/>
          <p:cNvSpPr/>
          <p:nvPr/>
        </p:nvSpPr>
        <p:spPr>
          <a:xfrm flipH="1">
            <a:off x="1331640" y="5373216"/>
            <a:ext cx="576064" cy="504056"/>
          </a:xfrm>
          <a:prstGeom prst="leftArrow">
            <a:avLst/>
          </a:prstGeom>
          <a:solidFill>
            <a:srgbClr val="E478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Content Placeholder 2"/>
          <p:cNvSpPr txBox="1">
            <a:spLocks/>
          </p:cNvSpPr>
          <p:nvPr/>
        </p:nvSpPr>
        <p:spPr>
          <a:xfrm>
            <a:off x="-36512" y="4112840"/>
            <a:ext cx="2016224" cy="8283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AU" sz="2000" dirty="0" smtClean="0">
                <a:solidFill>
                  <a:schemeClr val="tx2">
                    <a:lumMod val="40000"/>
                    <a:lumOff val="60000"/>
                  </a:schemeClr>
                </a:solidFill>
              </a:rPr>
              <a:t>Concert </a:t>
            </a:r>
            <a:br>
              <a:rPr lang="en-AU" sz="2000" dirty="0" smtClean="0">
                <a:solidFill>
                  <a:schemeClr val="tx2">
                    <a:lumMod val="40000"/>
                    <a:lumOff val="60000"/>
                  </a:schemeClr>
                </a:solidFill>
              </a:rPr>
            </a:br>
            <a:r>
              <a:rPr lang="en-AU" sz="2000" dirty="0" smtClean="0">
                <a:solidFill>
                  <a:schemeClr val="tx2">
                    <a:lumMod val="40000"/>
                    <a:lumOff val="60000"/>
                  </a:schemeClr>
                </a:solidFill>
              </a:rPr>
              <a:t>Table</a:t>
            </a:r>
            <a:endParaRPr kumimoji="0" lang="en-AU" sz="2000" b="0" i="0" u="none" strike="noStrike" kern="1200" cap="none" spc="0" normalizeH="0" baseline="0" noProof="0" dirty="0" smtClean="0">
              <a:ln>
                <a:noFill/>
              </a:ln>
              <a:solidFill>
                <a:schemeClr val="tx2">
                  <a:lumMod val="40000"/>
                  <a:lumOff val="60000"/>
                </a:schemeClr>
              </a:solidFill>
              <a:effectLst/>
              <a:uLnTx/>
              <a:uFillTx/>
              <a:latin typeface="+mn-lt"/>
              <a:ea typeface="+mn-ea"/>
              <a:cs typeface="+mn-cs"/>
            </a:endParaRPr>
          </a:p>
        </p:txBody>
      </p:sp>
      <p:sp>
        <p:nvSpPr>
          <p:cNvPr id="11" name="Content Placeholder 2"/>
          <p:cNvSpPr txBox="1">
            <a:spLocks/>
          </p:cNvSpPr>
          <p:nvPr/>
        </p:nvSpPr>
        <p:spPr>
          <a:xfrm>
            <a:off x="251520" y="5264968"/>
            <a:ext cx="2016224" cy="8283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AU" sz="2000" dirty="0" smtClean="0">
                <a:solidFill>
                  <a:srgbClr val="E478C8"/>
                </a:solidFill>
              </a:rPr>
              <a:t>Style </a:t>
            </a:r>
          </a:p>
          <a:p>
            <a:pPr marL="342900" marR="0" lvl="0" indent="-342900" algn="l" defTabSz="914400" rtl="0" eaLnBrk="1" fontAlgn="auto" latinLnBrk="0" hangingPunct="1">
              <a:lnSpc>
                <a:spcPct val="100000"/>
              </a:lnSpc>
              <a:spcBef>
                <a:spcPct val="20000"/>
              </a:spcBef>
              <a:spcAft>
                <a:spcPts val="0"/>
              </a:spcAft>
              <a:buClrTx/>
              <a:buSzTx/>
              <a:tabLst/>
              <a:defRPr/>
            </a:pPr>
            <a:r>
              <a:rPr lang="en-AU" sz="2000" dirty="0" smtClean="0">
                <a:solidFill>
                  <a:srgbClr val="E478C8"/>
                </a:solidFill>
              </a:rPr>
              <a:t>Table</a:t>
            </a:r>
            <a:endParaRPr kumimoji="0" lang="en-AU" sz="2000" b="0" i="0" u="none" strike="noStrike" kern="1200" cap="none" spc="0" normalizeH="0" baseline="0" noProof="0" dirty="0" smtClean="0">
              <a:ln>
                <a:noFill/>
              </a:ln>
              <a:solidFill>
                <a:srgbClr val="E478C8"/>
              </a:solidFill>
              <a:effectLst/>
              <a:uLnTx/>
              <a:uFillTx/>
              <a:latin typeface="+mn-lt"/>
              <a:ea typeface="+mn-ea"/>
              <a:cs typeface="+mn-cs"/>
            </a:endParaRPr>
          </a:p>
        </p:txBody>
      </p:sp>
      <p:sp>
        <p:nvSpPr>
          <p:cNvPr id="13" name="Left Arrow 12"/>
          <p:cNvSpPr/>
          <p:nvPr/>
        </p:nvSpPr>
        <p:spPr>
          <a:xfrm flipH="1">
            <a:off x="1187624" y="2348880"/>
            <a:ext cx="576064" cy="50405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2"/>
          <p:cNvSpPr txBox="1">
            <a:spLocks/>
          </p:cNvSpPr>
          <p:nvPr/>
        </p:nvSpPr>
        <p:spPr>
          <a:xfrm>
            <a:off x="35496" y="2204864"/>
            <a:ext cx="2016224" cy="8283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AU" sz="2000" dirty="0" smtClean="0">
                <a:solidFill>
                  <a:srgbClr val="FFC000"/>
                </a:solidFill>
              </a:rPr>
              <a:t>Not in </a:t>
            </a:r>
            <a:br>
              <a:rPr lang="en-AU" sz="2000" dirty="0" smtClean="0">
                <a:solidFill>
                  <a:srgbClr val="FFC000"/>
                </a:solidFill>
              </a:rPr>
            </a:br>
            <a:r>
              <a:rPr lang="en-AU" sz="2000" dirty="0" smtClean="0">
                <a:solidFill>
                  <a:srgbClr val="FFC000"/>
                </a:solidFill>
              </a:rPr>
              <a:t>2NF!</a:t>
            </a:r>
            <a:endParaRPr kumimoji="0" lang="en-AU" sz="2000" b="0" i="0" u="none" strike="noStrike" kern="1200" cap="none" spc="0" normalizeH="0" baseline="0" noProof="0" dirty="0" smtClean="0">
              <a:ln>
                <a:noFill/>
              </a:ln>
              <a:solidFill>
                <a:srgbClr val="FFC000"/>
              </a:solidFill>
              <a:effectLst/>
              <a:uLnTx/>
              <a:uFillTx/>
              <a:latin typeface="+mn-lt"/>
              <a:ea typeface="+mn-ea"/>
              <a:cs typeface="+mn-cs"/>
            </a:endParaRPr>
          </a:p>
        </p:txBody>
      </p:sp>
    </p:spTree>
    <p:extLst>
      <p:ext uri="{BB962C8B-B14F-4D97-AF65-F5344CB8AC3E}">
        <p14:creationId xmlns="" xmlns:p14="http://schemas.microsoft.com/office/powerpoint/2010/main" val="3374349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2NF – Second Normal Form</a:t>
            </a:r>
            <a:endParaRPr lang="en-AU" dirty="0"/>
          </a:p>
        </p:txBody>
      </p:sp>
      <p:sp>
        <p:nvSpPr>
          <p:cNvPr id="3" name="Content Placeholder 2"/>
          <p:cNvSpPr>
            <a:spLocks noGrp="1"/>
          </p:cNvSpPr>
          <p:nvPr>
            <p:ph idx="1"/>
          </p:nvPr>
        </p:nvSpPr>
        <p:spPr>
          <a:xfrm>
            <a:off x="251520" y="1556792"/>
            <a:ext cx="6491064" cy="1368152"/>
          </a:xfrm>
        </p:spPr>
        <p:txBody>
          <a:bodyPr>
            <a:normAutofit/>
          </a:bodyPr>
          <a:lstStyle/>
          <a:p>
            <a:pPr>
              <a:buNone/>
            </a:pPr>
            <a:r>
              <a:rPr lang="en-AU" sz="2400" dirty="0" smtClean="0">
                <a:solidFill>
                  <a:srgbClr val="92D050"/>
                </a:solidFill>
              </a:rPr>
              <a:t>2NF not related items duplication can </a:t>
            </a:r>
            <a:br>
              <a:rPr lang="en-AU" sz="2400" dirty="0" smtClean="0">
                <a:solidFill>
                  <a:srgbClr val="92D050"/>
                </a:solidFill>
              </a:rPr>
            </a:br>
            <a:r>
              <a:rPr lang="en-AU" sz="2400" dirty="0" smtClean="0">
                <a:solidFill>
                  <a:srgbClr val="92D050"/>
                </a:solidFill>
              </a:rPr>
              <a:t>be tricky as shown in this video: </a:t>
            </a:r>
            <a:endParaRPr lang="en-AU" sz="2400" dirty="0">
              <a:solidFill>
                <a:srgbClr val="92D050"/>
              </a:solidFill>
            </a:endParaRPr>
          </a:p>
        </p:txBody>
      </p:sp>
      <p:pic>
        <p:nvPicPr>
          <p:cNvPr id="4" name="Picture 2" descr="http://us.123rf.com/450wm/rfoxfoto/rfoxfoto1401/rfoxfoto140100002/24871280-building-contractor-worker-using-a-wall-jack-to-raise-a-wall-for-the-second-floor-on-a-new-home-cons.jpg"/>
          <p:cNvPicPr>
            <a:picLocks noChangeAspect="1" noChangeArrowheads="1"/>
          </p:cNvPicPr>
          <p:nvPr/>
        </p:nvPicPr>
        <p:blipFill>
          <a:blip r:embed="rId2" cstate="print"/>
          <a:srcRect/>
          <a:stretch>
            <a:fillRect/>
          </a:stretch>
        </p:blipFill>
        <p:spPr bwMode="auto">
          <a:xfrm>
            <a:off x="6292219" y="116632"/>
            <a:ext cx="2744277" cy="1872208"/>
          </a:xfrm>
          <a:prstGeom prst="rect">
            <a:avLst/>
          </a:prstGeom>
          <a:noFill/>
        </p:spPr>
      </p:pic>
      <p:sp>
        <p:nvSpPr>
          <p:cNvPr id="7" name="Content Placeholder 2"/>
          <p:cNvSpPr txBox="1">
            <a:spLocks/>
          </p:cNvSpPr>
          <p:nvPr/>
        </p:nvSpPr>
        <p:spPr>
          <a:xfrm>
            <a:off x="467544" y="6093296"/>
            <a:ext cx="8352928" cy="1844824"/>
          </a:xfrm>
          <a:prstGeom prst="rect">
            <a:avLst/>
          </a:prstGeom>
        </p:spPr>
        <p:txBody>
          <a:bodyPr vert="horz" lIns="91440" tIns="45720" rIns="91440" bIns="45720" rtlCol="0">
            <a:normAutofit/>
          </a:bodyPr>
          <a:lstStyle/>
          <a:p>
            <a:pPr marL="342900" lvl="0" indent="-342900">
              <a:spcBef>
                <a:spcPct val="20000"/>
              </a:spcBef>
            </a:pPr>
            <a:r>
              <a:rPr lang="en-AU" sz="2400" dirty="0" smtClean="0">
                <a:solidFill>
                  <a:srgbClr val="FFC000"/>
                </a:solidFill>
                <a:hlinkClick r:id="rId3"/>
              </a:rPr>
              <a:t>https://www.youtube.com/watch?v=8PwomfwMMyQ</a:t>
            </a:r>
            <a:r>
              <a:rPr lang="en-AU" sz="2400" dirty="0" smtClean="0">
                <a:solidFill>
                  <a:srgbClr val="FFC000"/>
                </a:solidFill>
              </a:rPr>
              <a:t>  </a:t>
            </a:r>
            <a:endParaRPr kumimoji="0" lang="en-AU" sz="2400" b="0" i="0" u="none" strike="noStrike" kern="1200" cap="none" spc="0" normalizeH="0" baseline="0" noProof="0" dirty="0">
              <a:ln>
                <a:noFill/>
              </a:ln>
              <a:solidFill>
                <a:srgbClr val="E478C8"/>
              </a:solidFill>
              <a:effectLst/>
              <a:uLnTx/>
              <a:uFillTx/>
              <a:latin typeface="+mn-lt"/>
              <a:ea typeface="+mn-ea"/>
              <a:cs typeface="+mn-cs"/>
            </a:endParaRPr>
          </a:p>
        </p:txBody>
      </p:sp>
      <p:pic>
        <p:nvPicPr>
          <p:cNvPr id="40962" name="Picture 2">
            <a:hlinkClick r:id="rId3"/>
          </p:cNvPr>
          <p:cNvPicPr>
            <a:picLocks noChangeAspect="1" noChangeArrowheads="1"/>
          </p:cNvPicPr>
          <p:nvPr/>
        </p:nvPicPr>
        <p:blipFill>
          <a:blip r:embed="rId4" cstate="print"/>
          <a:srcRect/>
          <a:stretch>
            <a:fillRect/>
          </a:stretch>
        </p:blipFill>
        <p:spPr bwMode="auto">
          <a:xfrm>
            <a:off x="755576" y="2492896"/>
            <a:ext cx="5832648" cy="3499589"/>
          </a:xfrm>
          <a:prstGeom prst="rect">
            <a:avLst/>
          </a:prstGeom>
          <a:noFill/>
          <a:ln w="9525">
            <a:noFill/>
            <a:miter lim="800000"/>
            <a:headEnd/>
            <a:tailEnd/>
          </a:ln>
        </p:spPr>
      </p:pic>
    </p:spTree>
    <p:extLst>
      <p:ext uri="{BB962C8B-B14F-4D97-AF65-F5344CB8AC3E}">
        <p14:creationId xmlns="" xmlns:p14="http://schemas.microsoft.com/office/powerpoint/2010/main" val="1059975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AU" dirty="0" smtClean="0"/>
              <a:t>3NF – Third Normal Form</a:t>
            </a:r>
          </a:p>
        </p:txBody>
      </p:sp>
      <p:sp>
        <p:nvSpPr>
          <p:cNvPr id="37891" name="Content Placeholder 2"/>
          <p:cNvSpPr>
            <a:spLocks noGrp="1"/>
          </p:cNvSpPr>
          <p:nvPr>
            <p:ph sz="quarter" idx="1"/>
          </p:nvPr>
        </p:nvSpPr>
        <p:spPr>
          <a:xfrm>
            <a:off x="323528" y="2099989"/>
            <a:ext cx="7067128" cy="3921299"/>
          </a:xfrm>
        </p:spPr>
        <p:txBody>
          <a:bodyPr>
            <a:normAutofit fontScale="77500" lnSpcReduction="20000"/>
          </a:bodyPr>
          <a:lstStyle/>
          <a:p>
            <a:pPr marL="0" indent="0">
              <a:buFont typeface="Arial" charset="0"/>
              <a:buNone/>
              <a:defRPr/>
            </a:pPr>
            <a:r>
              <a:rPr lang="en-AU" sz="3100" dirty="0" smtClean="0"/>
              <a:t>Third normal form (3NF) goes one step further:</a:t>
            </a:r>
            <a:br>
              <a:rPr lang="en-AU" sz="3100" dirty="0" smtClean="0"/>
            </a:br>
            <a:endParaRPr lang="en-AU" sz="3100" dirty="0" smtClean="0"/>
          </a:p>
          <a:p>
            <a:pPr>
              <a:defRPr/>
            </a:pPr>
            <a:r>
              <a:rPr lang="en-AU" sz="3100" dirty="0" smtClean="0">
                <a:solidFill>
                  <a:schemeClr val="tx2">
                    <a:lumMod val="40000"/>
                    <a:lumOff val="60000"/>
                  </a:schemeClr>
                </a:solidFill>
              </a:rPr>
              <a:t>Uses ID codes and Number IDs to minimize the amount of storage </a:t>
            </a:r>
          </a:p>
          <a:p>
            <a:pPr>
              <a:defRPr/>
            </a:pPr>
            <a:r>
              <a:rPr lang="en-AU" sz="3100" dirty="0" smtClean="0">
                <a:solidFill>
                  <a:srgbClr val="E478C8"/>
                </a:solidFill>
              </a:rPr>
              <a:t>Uses these codes as links to other tables so we can find any information we need</a:t>
            </a:r>
          </a:p>
          <a:p>
            <a:pPr>
              <a:defRPr/>
            </a:pPr>
            <a:r>
              <a:rPr lang="en-AU" sz="3100" dirty="0" smtClean="0">
                <a:solidFill>
                  <a:schemeClr val="tx2">
                    <a:lumMod val="40000"/>
                    <a:lumOff val="60000"/>
                  </a:schemeClr>
                </a:solidFill>
              </a:rPr>
              <a:t>Sets up relationships between tables</a:t>
            </a:r>
          </a:p>
          <a:p>
            <a:pPr>
              <a:defRPr/>
            </a:pPr>
            <a:r>
              <a:rPr lang="en-AU" sz="3100" dirty="0" smtClean="0">
                <a:solidFill>
                  <a:srgbClr val="FFC000"/>
                </a:solidFill>
              </a:rPr>
              <a:t>In each table we must have fields that are only dependant on the primary key</a:t>
            </a:r>
          </a:p>
          <a:p>
            <a:pPr>
              <a:defRPr/>
            </a:pPr>
            <a:r>
              <a:rPr lang="en-AU" sz="3100" dirty="0" smtClean="0">
                <a:solidFill>
                  <a:srgbClr val="92D050"/>
                </a:solidFill>
              </a:rPr>
              <a:t>Also separates data into reference and transaction data.</a:t>
            </a:r>
          </a:p>
          <a:p>
            <a:pPr>
              <a:defRPr/>
            </a:pPr>
            <a:endParaRPr lang="en-AU" dirty="0" smtClean="0"/>
          </a:p>
          <a:p>
            <a:pPr>
              <a:defRPr/>
            </a:pPr>
            <a:endParaRPr lang="en-AU" dirty="0" smtClean="0"/>
          </a:p>
          <a:p>
            <a:pPr>
              <a:defRPr/>
            </a:pPr>
            <a:endParaRPr lang="en-AU" dirty="0" smtClean="0"/>
          </a:p>
        </p:txBody>
      </p:sp>
      <p:pic>
        <p:nvPicPr>
          <p:cNvPr id="2050" name="Picture 2"/>
          <p:cNvPicPr>
            <a:picLocks noChangeAspect="1" noChangeArrowheads="1"/>
          </p:cNvPicPr>
          <p:nvPr/>
        </p:nvPicPr>
        <p:blipFill>
          <a:blip r:embed="rId2" cstate="print"/>
          <a:srcRect/>
          <a:stretch>
            <a:fillRect/>
          </a:stretch>
        </p:blipFill>
        <p:spPr bwMode="auto">
          <a:xfrm>
            <a:off x="7164288" y="188640"/>
            <a:ext cx="1800200" cy="1787742"/>
          </a:xfrm>
          <a:prstGeom prst="rect">
            <a:avLst/>
          </a:prstGeom>
          <a:noFill/>
          <a:ln w="9525">
            <a:noFill/>
            <a:miter lim="800000"/>
            <a:headEnd/>
            <a:tailEnd/>
          </a:ln>
        </p:spPr>
      </p:pic>
    </p:spTree>
    <p:extLst>
      <p:ext uri="{BB962C8B-B14F-4D97-AF65-F5344CB8AC3E}">
        <p14:creationId xmlns="" xmlns:p14="http://schemas.microsoft.com/office/powerpoint/2010/main" val="840769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Planning a Database</a:t>
            </a:r>
            <a:endParaRPr lang="en-AU" dirty="0"/>
          </a:p>
        </p:txBody>
      </p:sp>
      <p:sp>
        <p:nvSpPr>
          <p:cNvPr id="3" name="Content Placeholder 2"/>
          <p:cNvSpPr>
            <a:spLocks noGrp="1"/>
          </p:cNvSpPr>
          <p:nvPr>
            <p:ph sz="quarter" idx="1"/>
          </p:nvPr>
        </p:nvSpPr>
        <p:spPr>
          <a:xfrm>
            <a:off x="457200" y="2204864"/>
            <a:ext cx="6491064" cy="4248472"/>
          </a:xfrm>
        </p:spPr>
        <p:txBody>
          <a:bodyPr>
            <a:normAutofit fontScale="70000" lnSpcReduction="20000"/>
          </a:bodyPr>
          <a:lstStyle/>
          <a:p>
            <a:r>
              <a:rPr lang="en-AU" dirty="0" smtClean="0"/>
              <a:t>Creating a database takes some thought.  We must first plan the structure, get it right, </a:t>
            </a:r>
            <a:r>
              <a:rPr lang="en-AU" i="1" dirty="0" smtClean="0"/>
              <a:t>then</a:t>
            </a:r>
            <a:r>
              <a:rPr lang="en-AU" dirty="0" smtClean="0"/>
              <a:t> start entering the data.</a:t>
            </a:r>
            <a:br>
              <a:rPr lang="en-AU" dirty="0" smtClean="0"/>
            </a:br>
            <a:endParaRPr lang="en-AU" dirty="0" smtClean="0"/>
          </a:p>
          <a:p>
            <a:r>
              <a:rPr lang="en-AU" dirty="0" smtClean="0">
                <a:solidFill>
                  <a:schemeClr val="tx2">
                    <a:lumMod val="40000"/>
                    <a:lumOff val="60000"/>
                  </a:schemeClr>
                </a:solidFill>
              </a:rPr>
              <a:t>It is a bit like building a house – you don’t want to have to tear down a half built house, because you got the foundations and Frame wrong, and now it is all “wonky”.</a:t>
            </a:r>
            <a:br>
              <a:rPr lang="en-AU" dirty="0" smtClean="0">
                <a:solidFill>
                  <a:schemeClr val="tx2">
                    <a:lumMod val="40000"/>
                    <a:lumOff val="60000"/>
                  </a:schemeClr>
                </a:solidFill>
              </a:rPr>
            </a:br>
            <a:endParaRPr lang="en-AU" dirty="0" smtClean="0">
              <a:solidFill>
                <a:schemeClr val="tx2">
                  <a:lumMod val="40000"/>
                  <a:lumOff val="60000"/>
                </a:schemeClr>
              </a:solidFill>
            </a:endParaRPr>
          </a:p>
          <a:p>
            <a:r>
              <a:rPr lang="en-AU" dirty="0" smtClean="0"/>
              <a:t>So before we get to the input of data stage, (Development Stage of the PSM) we need to make sure that we get the structure and design as close to perfect as possible.</a:t>
            </a:r>
          </a:p>
        </p:txBody>
      </p:sp>
      <p:pic>
        <p:nvPicPr>
          <p:cNvPr id="55298" name="Picture 2" descr="http://www.strippedout.com/wp-content/uploads/2013/11/renovation-2.jpg"/>
          <p:cNvPicPr>
            <a:picLocks noChangeAspect="1" noChangeArrowheads="1"/>
          </p:cNvPicPr>
          <p:nvPr/>
        </p:nvPicPr>
        <p:blipFill>
          <a:blip r:embed="rId2" cstate="print"/>
          <a:srcRect/>
          <a:stretch>
            <a:fillRect/>
          </a:stretch>
        </p:blipFill>
        <p:spPr bwMode="auto">
          <a:xfrm flipH="1">
            <a:off x="7164288" y="188640"/>
            <a:ext cx="1872208" cy="2657872"/>
          </a:xfrm>
          <a:prstGeom prst="rect">
            <a:avLst/>
          </a:prstGeom>
          <a:noFill/>
        </p:spPr>
      </p:pic>
    </p:spTree>
    <p:extLst>
      <p:ext uri="{BB962C8B-B14F-4D97-AF65-F5344CB8AC3E}">
        <p14:creationId xmlns="" xmlns:p14="http://schemas.microsoft.com/office/powerpoint/2010/main" val="2287938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23528" y="797840"/>
            <a:ext cx="8534400" cy="758952"/>
          </a:xfrm>
        </p:spPr>
        <p:txBody>
          <a:bodyPr>
            <a:normAutofit fontScale="90000"/>
          </a:bodyPr>
          <a:lstStyle/>
          <a:p>
            <a:r>
              <a:rPr lang="en-AU" dirty="0" smtClean="0"/>
              <a:t>Normalise this data using the rules 1NF, 2NF &amp; 3NF</a:t>
            </a:r>
          </a:p>
        </p:txBody>
      </p:sp>
      <p:graphicFrame>
        <p:nvGraphicFramePr>
          <p:cNvPr id="8" name="Content Placeholder 7"/>
          <p:cNvGraphicFramePr>
            <a:graphicFrameLocks noGrp="1"/>
          </p:cNvGraphicFramePr>
          <p:nvPr>
            <p:ph sz="quarter" idx="1"/>
            <p:extLst>
              <p:ext uri="{D42A27DB-BD31-4B8C-83A1-F6EECF244321}">
                <p14:modId xmlns="" xmlns:p14="http://schemas.microsoft.com/office/powerpoint/2010/main" val="4210697966"/>
              </p:ext>
            </p:extLst>
          </p:nvPr>
        </p:nvGraphicFramePr>
        <p:xfrm>
          <a:off x="467544" y="2636912"/>
          <a:ext cx="8280920" cy="3555342"/>
        </p:xfrm>
        <a:graphic>
          <a:graphicData uri="http://schemas.openxmlformats.org/drawingml/2006/table">
            <a:tbl>
              <a:tblPr>
                <a:tableStyleId>{5C22544A-7EE6-4342-B048-85BDC9FD1C3A}</a:tableStyleId>
              </a:tblPr>
              <a:tblGrid>
                <a:gridCol w="696582"/>
                <a:gridCol w="2365976"/>
                <a:gridCol w="1681406"/>
                <a:gridCol w="747626"/>
                <a:gridCol w="1432197"/>
                <a:gridCol w="564471"/>
                <a:gridCol w="792662"/>
              </a:tblGrid>
              <a:tr h="512425">
                <a:tc>
                  <a:txBody>
                    <a:bodyPr/>
                    <a:lstStyle/>
                    <a:p>
                      <a:pPr algn="l" fontAlgn="b"/>
                      <a:endParaRPr lang="en-AU" sz="1200" b="0" i="0" u="none" strike="noStrike" dirty="0">
                        <a:solidFill>
                          <a:srgbClr val="000000"/>
                        </a:solidFill>
                        <a:effectLst/>
                        <a:latin typeface="Calibri"/>
                      </a:endParaRPr>
                    </a:p>
                  </a:txBody>
                  <a:tcPr marL="8958" marR="8958" marT="8958" marB="0" anchor="b"/>
                </a:tc>
                <a:tc>
                  <a:txBody>
                    <a:bodyPr/>
                    <a:lstStyle/>
                    <a:p>
                      <a:pPr algn="l" fontAlgn="b"/>
                      <a:r>
                        <a:rPr lang="en-AU" sz="1800" b="1" u="none" strike="noStrike" dirty="0" smtClean="0">
                          <a:effectLst/>
                        </a:rPr>
                        <a:t>Bounces </a:t>
                      </a:r>
                      <a:r>
                        <a:rPr lang="en-AU" sz="1800" b="1" u="none" strike="noStrike" dirty="0">
                          <a:effectLst/>
                        </a:rPr>
                        <a:t>Online Books</a:t>
                      </a:r>
                      <a:endParaRPr lang="en-AU" sz="1800" b="1" i="0" u="none" strike="noStrike" dirty="0">
                        <a:solidFill>
                          <a:srgbClr val="000000"/>
                        </a:solidFill>
                        <a:effectLst/>
                        <a:latin typeface="Calibri"/>
                      </a:endParaRPr>
                    </a:p>
                  </a:txBody>
                  <a:tcPr marL="8958" marR="8958" marT="8958" marB="0" anchor="b"/>
                </a:tc>
                <a:tc>
                  <a:txBody>
                    <a:bodyPr/>
                    <a:lstStyle/>
                    <a:p>
                      <a:pPr algn="l" fontAlgn="b"/>
                      <a:endParaRPr lang="en-AU" sz="1200" b="0" i="0" u="none" strike="noStrike">
                        <a:solidFill>
                          <a:srgbClr val="000000"/>
                        </a:solidFill>
                        <a:effectLst/>
                        <a:latin typeface="Calibri"/>
                      </a:endParaRPr>
                    </a:p>
                  </a:txBody>
                  <a:tcPr marL="8958" marR="8958" marT="8958" marB="0" anchor="b"/>
                </a:tc>
                <a:tc>
                  <a:txBody>
                    <a:bodyPr/>
                    <a:lstStyle/>
                    <a:p>
                      <a:pPr algn="l" fontAlgn="b"/>
                      <a:endParaRPr lang="en-AU" sz="1200" b="0" i="0" u="none" strike="noStrike">
                        <a:solidFill>
                          <a:srgbClr val="000000"/>
                        </a:solidFill>
                        <a:effectLst/>
                        <a:latin typeface="Calibri"/>
                      </a:endParaRPr>
                    </a:p>
                  </a:txBody>
                  <a:tcPr marL="8958" marR="8958" marT="8958" marB="0" anchor="b"/>
                </a:tc>
                <a:tc>
                  <a:txBody>
                    <a:bodyPr/>
                    <a:lstStyle/>
                    <a:p>
                      <a:pPr algn="l" fontAlgn="b"/>
                      <a:endParaRPr lang="en-AU" sz="1200" b="0" i="0" u="none" strike="noStrike">
                        <a:solidFill>
                          <a:srgbClr val="000000"/>
                        </a:solidFill>
                        <a:effectLst/>
                        <a:latin typeface="Calibri"/>
                      </a:endParaRPr>
                    </a:p>
                  </a:txBody>
                  <a:tcPr marL="8958" marR="8958" marT="8958" marB="0" anchor="b"/>
                </a:tc>
                <a:tc>
                  <a:txBody>
                    <a:bodyPr/>
                    <a:lstStyle/>
                    <a:p>
                      <a:pPr algn="l" fontAlgn="b"/>
                      <a:endParaRPr lang="en-AU" sz="1200" b="0" i="0" u="none" strike="noStrike">
                        <a:solidFill>
                          <a:srgbClr val="000000"/>
                        </a:solidFill>
                        <a:effectLst/>
                        <a:latin typeface="Calibri"/>
                      </a:endParaRPr>
                    </a:p>
                  </a:txBody>
                  <a:tcPr marL="8958" marR="8958" marT="8958" marB="0" anchor="b"/>
                </a:tc>
                <a:tc>
                  <a:txBody>
                    <a:bodyPr/>
                    <a:lstStyle/>
                    <a:p>
                      <a:pPr algn="l" fontAlgn="b"/>
                      <a:endParaRPr lang="en-AU" sz="1200" b="0" i="0" u="none" strike="noStrike">
                        <a:solidFill>
                          <a:srgbClr val="000000"/>
                        </a:solidFill>
                        <a:effectLst/>
                        <a:latin typeface="Calibri"/>
                      </a:endParaRPr>
                    </a:p>
                  </a:txBody>
                  <a:tcPr marL="8958" marR="8958" marT="8958" marB="0" anchor="b"/>
                </a:tc>
              </a:tr>
              <a:tr h="344361">
                <a:tc>
                  <a:txBody>
                    <a:bodyPr/>
                    <a:lstStyle/>
                    <a:p>
                      <a:pPr algn="l" fontAlgn="b"/>
                      <a:r>
                        <a:rPr lang="en-AU" sz="1200" u="none" strike="noStrike" dirty="0">
                          <a:effectLst/>
                        </a:rPr>
                        <a:t>Name</a:t>
                      </a:r>
                      <a:endParaRPr lang="en-AU" sz="1200" b="0" i="0" u="none" strike="noStrike" dirty="0">
                        <a:solidFill>
                          <a:srgbClr val="000000"/>
                        </a:solidFill>
                        <a:effectLst/>
                        <a:latin typeface="Calibri"/>
                      </a:endParaRPr>
                    </a:p>
                  </a:txBody>
                  <a:tcPr marL="8958" marR="8958" marT="8958" marB="0" anchor="b">
                    <a:solidFill>
                      <a:schemeClr val="tx2">
                        <a:lumMod val="40000"/>
                        <a:lumOff val="60000"/>
                      </a:schemeClr>
                    </a:solidFill>
                  </a:tcPr>
                </a:tc>
                <a:tc>
                  <a:txBody>
                    <a:bodyPr/>
                    <a:lstStyle/>
                    <a:p>
                      <a:pPr algn="l" fontAlgn="b"/>
                      <a:r>
                        <a:rPr lang="en-AU" sz="1200" u="none" strike="noStrike" dirty="0">
                          <a:effectLst/>
                        </a:rPr>
                        <a:t>Address</a:t>
                      </a:r>
                      <a:endParaRPr lang="en-AU" sz="1200" b="0" i="0" u="none" strike="noStrike" dirty="0">
                        <a:solidFill>
                          <a:srgbClr val="000000"/>
                        </a:solidFill>
                        <a:effectLst/>
                        <a:latin typeface="Calibri"/>
                      </a:endParaRPr>
                    </a:p>
                  </a:txBody>
                  <a:tcPr marL="8958" marR="8958" marT="8958" marB="0" anchor="b">
                    <a:solidFill>
                      <a:schemeClr val="tx2">
                        <a:lumMod val="40000"/>
                        <a:lumOff val="60000"/>
                      </a:schemeClr>
                    </a:solidFill>
                  </a:tcPr>
                </a:tc>
                <a:tc>
                  <a:txBody>
                    <a:bodyPr/>
                    <a:lstStyle/>
                    <a:p>
                      <a:pPr algn="l" fontAlgn="b"/>
                      <a:r>
                        <a:rPr lang="en-AU" sz="1200" u="none" strike="noStrike" dirty="0">
                          <a:effectLst/>
                        </a:rPr>
                        <a:t>Book purchased</a:t>
                      </a:r>
                      <a:endParaRPr lang="en-AU" sz="1200" b="0" i="0" u="none" strike="noStrike" dirty="0">
                        <a:solidFill>
                          <a:srgbClr val="000000"/>
                        </a:solidFill>
                        <a:effectLst/>
                        <a:latin typeface="Calibri"/>
                      </a:endParaRPr>
                    </a:p>
                  </a:txBody>
                  <a:tcPr marL="8958" marR="8958" marT="8958" marB="0" anchor="b">
                    <a:solidFill>
                      <a:schemeClr val="tx2">
                        <a:lumMod val="40000"/>
                        <a:lumOff val="60000"/>
                      </a:schemeClr>
                    </a:solidFill>
                  </a:tcPr>
                </a:tc>
                <a:tc>
                  <a:txBody>
                    <a:bodyPr/>
                    <a:lstStyle/>
                    <a:p>
                      <a:pPr algn="l" fontAlgn="b"/>
                      <a:r>
                        <a:rPr lang="en-AU" sz="1200" u="none" strike="noStrike" dirty="0">
                          <a:effectLst/>
                        </a:rPr>
                        <a:t>Item Cost</a:t>
                      </a:r>
                      <a:endParaRPr lang="en-AU" sz="1200" b="0" i="0" u="none" strike="noStrike" dirty="0">
                        <a:solidFill>
                          <a:srgbClr val="000000"/>
                        </a:solidFill>
                        <a:effectLst/>
                        <a:latin typeface="Calibri"/>
                      </a:endParaRPr>
                    </a:p>
                  </a:txBody>
                  <a:tcPr marL="8958" marR="8958" marT="8958" marB="0" anchor="b">
                    <a:solidFill>
                      <a:schemeClr val="tx2">
                        <a:lumMod val="40000"/>
                        <a:lumOff val="60000"/>
                      </a:schemeClr>
                    </a:solidFill>
                  </a:tcPr>
                </a:tc>
                <a:tc>
                  <a:txBody>
                    <a:bodyPr/>
                    <a:lstStyle/>
                    <a:p>
                      <a:pPr algn="ctr" fontAlgn="b"/>
                      <a:r>
                        <a:rPr lang="en-AU" sz="1200" u="none" strike="noStrike" dirty="0">
                          <a:effectLst/>
                        </a:rPr>
                        <a:t>Date of purchase</a:t>
                      </a:r>
                      <a:endParaRPr lang="en-AU" sz="1200" b="0" i="0" u="none" strike="noStrike" dirty="0">
                        <a:solidFill>
                          <a:srgbClr val="000000"/>
                        </a:solidFill>
                        <a:effectLst/>
                        <a:latin typeface="Calibri"/>
                      </a:endParaRPr>
                    </a:p>
                  </a:txBody>
                  <a:tcPr marL="8958" marR="8958" marT="8958" marB="0" anchor="b">
                    <a:solidFill>
                      <a:schemeClr val="tx2">
                        <a:lumMod val="40000"/>
                        <a:lumOff val="60000"/>
                      </a:schemeClr>
                    </a:solidFill>
                  </a:tcPr>
                </a:tc>
                <a:tc>
                  <a:txBody>
                    <a:bodyPr/>
                    <a:lstStyle/>
                    <a:p>
                      <a:pPr algn="ctr" fontAlgn="b"/>
                      <a:r>
                        <a:rPr lang="en-AU" sz="1200" u="none" strike="noStrike" dirty="0">
                          <a:effectLst/>
                        </a:rPr>
                        <a:t>Quantity</a:t>
                      </a:r>
                      <a:endParaRPr lang="en-AU" sz="1200" b="0" i="0" u="none" strike="noStrike" dirty="0">
                        <a:solidFill>
                          <a:srgbClr val="000000"/>
                        </a:solidFill>
                        <a:effectLst/>
                        <a:latin typeface="Calibri"/>
                      </a:endParaRPr>
                    </a:p>
                  </a:txBody>
                  <a:tcPr marL="8958" marR="8958" marT="8958" marB="0" anchor="b">
                    <a:solidFill>
                      <a:schemeClr val="tx2">
                        <a:lumMod val="40000"/>
                        <a:lumOff val="60000"/>
                      </a:schemeClr>
                    </a:solidFill>
                  </a:tcPr>
                </a:tc>
                <a:tc>
                  <a:txBody>
                    <a:bodyPr/>
                    <a:lstStyle/>
                    <a:p>
                      <a:pPr algn="l" fontAlgn="b"/>
                      <a:r>
                        <a:rPr lang="en-AU" sz="1200" u="none" strike="noStrike" dirty="0">
                          <a:effectLst/>
                        </a:rPr>
                        <a:t>Total Cost</a:t>
                      </a:r>
                      <a:endParaRPr lang="en-AU" sz="1200" b="0" i="0" u="none" strike="noStrike" dirty="0">
                        <a:solidFill>
                          <a:srgbClr val="000000"/>
                        </a:solidFill>
                        <a:effectLst/>
                        <a:latin typeface="Calibri"/>
                      </a:endParaRPr>
                    </a:p>
                  </a:txBody>
                  <a:tcPr marL="8958" marR="8958" marT="8958" marB="0" anchor="b">
                    <a:solidFill>
                      <a:schemeClr val="tx2">
                        <a:lumMod val="40000"/>
                        <a:lumOff val="60000"/>
                      </a:schemeClr>
                    </a:solidFill>
                  </a:tcPr>
                </a:tc>
              </a:tr>
              <a:tr h="344361">
                <a:tc>
                  <a:txBody>
                    <a:bodyPr/>
                    <a:lstStyle/>
                    <a:p>
                      <a:pPr algn="l" fontAlgn="b"/>
                      <a:r>
                        <a:rPr lang="en-AU" sz="1200" u="none" strike="noStrike">
                          <a:effectLst/>
                        </a:rPr>
                        <a:t>Tom Jones</a:t>
                      </a:r>
                      <a:endParaRPr lang="en-AU" sz="1200" b="0" i="0" u="none" strike="noStrike">
                        <a:solidFill>
                          <a:srgbClr val="000000"/>
                        </a:solidFill>
                        <a:effectLst/>
                        <a:latin typeface="Calibri"/>
                      </a:endParaRPr>
                    </a:p>
                  </a:txBody>
                  <a:tcPr marL="8958" marR="8958" marT="8958" marB="0" anchor="b"/>
                </a:tc>
                <a:tc>
                  <a:txBody>
                    <a:bodyPr/>
                    <a:lstStyle/>
                    <a:p>
                      <a:pPr algn="l" fontAlgn="b"/>
                      <a:r>
                        <a:rPr lang="en-AU" sz="1200" u="none" strike="noStrike" dirty="0">
                          <a:effectLst/>
                        </a:rPr>
                        <a:t>56 Latrobe </a:t>
                      </a:r>
                      <a:r>
                        <a:rPr lang="en-AU" sz="1200" u="none" strike="noStrike" dirty="0" err="1">
                          <a:effectLst/>
                        </a:rPr>
                        <a:t>Street,Melbourne</a:t>
                      </a:r>
                      <a:r>
                        <a:rPr lang="en-AU" sz="1200" u="none" strike="noStrike" dirty="0">
                          <a:effectLst/>
                        </a:rPr>
                        <a:t>, VIC 3000</a:t>
                      </a:r>
                      <a:endParaRPr lang="en-AU" sz="1200" b="0" i="0" u="none" strike="noStrike" dirty="0">
                        <a:solidFill>
                          <a:srgbClr val="000000"/>
                        </a:solidFill>
                        <a:effectLst/>
                        <a:latin typeface="Calibri"/>
                      </a:endParaRPr>
                    </a:p>
                  </a:txBody>
                  <a:tcPr marL="8958" marR="8958" marT="8958" marB="0" anchor="b"/>
                </a:tc>
                <a:tc>
                  <a:txBody>
                    <a:bodyPr/>
                    <a:lstStyle/>
                    <a:p>
                      <a:pPr algn="l" fontAlgn="b"/>
                      <a:r>
                        <a:rPr lang="en-AU" sz="1200" u="none" strike="noStrike" dirty="0">
                          <a:effectLst/>
                        </a:rPr>
                        <a:t>The Girl in the Hornet's Nest</a:t>
                      </a:r>
                      <a:endParaRPr lang="en-AU" sz="1200" b="0" i="0" u="none" strike="noStrike" dirty="0">
                        <a:solidFill>
                          <a:srgbClr val="000000"/>
                        </a:solidFill>
                        <a:effectLst/>
                        <a:latin typeface="Calibri"/>
                      </a:endParaRPr>
                    </a:p>
                  </a:txBody>
                  <a:tcPr marL="8958" marR="8958" marT="8958" marB="0" anchor="b"/>
                </a:tc>
                <a:tc>
                  <a:txBody>
                    <a:bodyPr/>
                    <a:lstStyle/>
                    <a:p>
                      <a:pPr algn="r" fontAlgn="b"/>
                      <a:r>
                        <a:rPr lang="en-AU" sz="1200" u="none" strike="noStrike">
                          <a:effectLst/>
                        </a:rPr>
                        <a:t>$24.95</a:t>
                      </a:r>
                      <a:endParaRPr lang="en-AU" sz="1200" b="0" i="0" u="none" strike="noStrike">
                        <a:solidFill>
                          <a:srgbClr val="000000"/>
                        </a:solidFill>
                        <a:effectLst/>
                        <a:latin typeface="Calibri"/>
                      </a:endParaRPr>
                    </a:p>
                  </a:txBody>
                  <a:tcPr marL="8958" marR="8958" marT="8958" marB="0" anchor="b"/>
                </a:tc>
                <a:tc>
                  <a:txBody>
                    <a:bodyPr/>
                    <a:lstStyle/>
                    <a:p>
                      <a:pPr algn="ctr" fontAlgn="b"/>
                      <a:r>
                        <a:rPr lang="en-AU" sz="1200" u="none" strike="noStrike">
                          <a:effectLst/>
                        </a:rPr>
                        <a:t>08/03/2011</a:t>
                      </a:r>
                      <a:endParaRPr lang="en-AU" sz="1200" b="0" i="0" u="none" strike="noStrike">
                        <a:solidFill>
                          <a:srgbClr val="000000"/>
                        </a:solidFill>
                        <a:effectLst/>
                        <a:latin typeface="Calibri"/>
                      </a:endParaRPr>
                    </a:p>
                  </a:txBody>
                  <a:tcPr marL="8958" marR="8958" marT="8958" marB="0" anchor="b"/>
                </a:tc>
                <a:tc>
                  <a:txBody>
                    <a:bodyPr/>
                    <a:lstStyle/>
                    <a:p>
                      <a:pPr algn="ctr" fontAlgn="b"/>
                      <a:r>
                        <a:rPr lang="en-AU" sz="1200" u="none" strike="noStrike">
                          <a:effectLst/>
                        </a:rPr>
                        <a:t>1</a:t>
                      </a:r>
                      <a:endParaRPr lang="en-AU" sz="1200" b="0" i="0" u="none" strike="noStrike">
                        <a:solidFill>
                          <a:srgbClr val="000000"/>
                        </a:solidFill>
                        <a:effectLst/>
                        <a:latin typeface="Calibri"/>
                      </a:endParaRPr>
                    </a:p>
                  </a:txBody>
                  <a:tcPr marL="8958" marR="8958" marT="8958" marB="0" anchor="b"/>
                </a:tc>
                <a:tc>
                  <a:txBody>
                    <a:bodyPr/>
                    <a:lstStyle/>
                    <a:p>
                      <a:pPr algn="r" fontAlgn="b"/>
                      <a:r>
                        <a:rPr lang="en-AU" sz="1200" u="none" strike="noStrike">
                          <a:effectLst/>
                        </a:rPr>
                        <a:t>$24.95</a:t>
                      </a:r>
                      <a:endParaRPr lang="en-AU" sz="1200" b="0" i="0" u="none" strike="noStrike">
                        <a:solidFill>
                          <a:srgbClr val="000000"/>
                        </a:solidFill>
                        <a:effectLst/>
                        <a:latin typeface="Calibri"/>
                      </a:endParaRPr>
                    </a:p>
                  </a:txBody>
                  <a:tcPr marL="8958" marR="8958" marT="8958" marB="0" anchor="b"/>
                </a:tc>
              </a:tr>
              <a:tr h="344361">
                <a:tc>
                  <a:txBody>
                    <a:bodyPr/>
                    <a:lstStyle/>
                    <a:p>
                      <a:pPr algn="l" fontAlgn="b"/>
                      <a:r>
                        <a:rPr lang="en-AU" sz="1200" u="none" strike="noStrike" dirty="0">
                          <a:effectLst/>
                        </a:rPr>
                        <a:t>Tom Jones</a:t>
                      </a:r>
                      <a:endParaRPr lang="en-AU" sz="1200" b="0" i="0" u="none" strike="noStrike" dirty="0">
                        <a:solidFill>
                          <a:srgbClr val="000000"/>
                        </a:solidFill>
                        <a:effectLst/>
                        <a:latin typeface="Calibri"/>
                      </a:endParaRPr>
                    </a:p>
                  </a:txBody>
                  <a:tcPr marL="8958" marR="8958" marT="8958" marB="0" anchor="b"/>
                </a:tc>
                <a:tc>
                  <a:txBody>
                    <a:bodyPr/>
                    <a:lstStyle/>
                    <a:p>
                      <a:pPr algn="l" fontAlgn="b"/>
                      <a:r>
                        <a:rPr lang="en-AU" sz="1200" u="none" strike="noStrike" dirty="0">
                          <a:effectLst/>
                        </a:rPr>
                        <a:t>65 </a:t>
                      </a:r>
                      <a:r>
                        <a:rPr lang="en-AU" sz="1200" u="none" strike="noStrike" dirty="0" smtClean="0">
                          <a:effectLst/>
                        </a:rPr>
                        <a:t>Landon </a:t>
                      </a:r>
                      <a:r>
                        <a:rPr lang="en-AU" sz="1200" u="none" strike="noStrike" dirty="0" err="1">
                          <a:effectLst/>
                        </a:rPr>
                        <a:t>Street,Melbourne</a:t>
                      </a:r>
                      <a:r>
                        <a:rPr lang="en-AU" sz="1200" u="none" strike="noStrike" dirty="0">
                          <a:effectLst/>
                        </a:rPr>
                        <a:t>, VIC 3000</a:t>
                      </a:r>
                      <a:endParaRPr lang="en-AU" sz="1200" b="0" i="0" u="none" strike="noStrike" dirty="0">
                        <a:solidFill>
                          <a:srgbClr val="000000"/>
                        </a:solidFill>
                        <a:effectLst/>
                        <a:latin typeface="Calibri"/>
                      </a:endParaRPr>
                    </a:p>
                  </a:txBody>
                  <a:tcPr marL="8958" marR="8958" marT="8958" marB="0" anchor="b"/>
                </a:tc>
                <a:tc>
                  <a:txBody>
                    <a:bodyPr/>
                    <a:lstStyle/>
                    <a:p>
                      <a:pPr algn="l" fontAlgn="b"/>
                      <a:r>
                        <a:rPr lang="en-AU" sz="1200" u="none" strike="noStrike" dirty="0">
                          <a:effectLst/>
                        </a:rPr>
                        <a:t>Curiosity Killed the Cat</a:t>
                      </a:r>
                      <a:endParaRPr lang="en-AU" sz="1200" b="0" i="0" u="none" strike="noStrike" dirty="0">
                        <a:solidFill>
                          <a:srgbClr val="000000"/>
                        </a:solidFill>
                        <a:effectLst/>
                        <a:latin typeface="Calibri"/>
                      </a:endParaRPr>
                    </a:p>
                  </a:txBody>
                  <a:tcPr marL="8958" marR="8958" marT="8958" marB="0" anchor="b"/>
                </a:tc>
                <a:tc>
                  <a:txBody>
                    <a:bodyPr/>
                    <a:lstStyle/>
                    <a:p>
                      <a:pPr algn="r" fontAlgn="b"/>
                      <a:r>
                        <a:rPr lang="en-AU" sz="1200" u="none" strike="noStrike" dirty="0">
                          <a:effectLst/>
                        </a:rPr>
                        <a:t>$14.95</a:t>
                      </a:r>
                      <a:endParaRPr lang="en-AU" sz="1200" b="0" i="0" u="none" strike="noStrike" dirty="0">
                        <a:solidFill>
                          <a:srgbClr val="000000"/>
                        </a:solidFill>
                        <a:effectLst/>
                        <a:latin typeface="Calibri"/>
                      </a:endParaRPr>
                    </a:p>
                  </a:txBody>
                  <a:tcPr marL="8958" marR="8958" marT="8958" marB="0" anchor="b"/>
                </a:tc>
                <a:tc>
                  <a:txBody>
                    <a:bodyPr/>
                    <a:lstStyle/>
                    <a:p>
                      <a:pPr algn="ctr" fontAlgn="b"/>
                      <a:r>
                        <a:rPr lang="en-AU" sz="1200" u="none" strike="noStrike">
                          <a:effectLst/>
                        </a:rPr>
                        <a:t>08/03/2011</a:t>
                      </a:r>
                      <a:endParaRPr lang="en-AU" sz="1200" b="0" i="0" u="none" strike="noStrike">
                        <a:solidFill>
                          <a:srgbClr val="000000"/>
                        </a:solidFill>
                        <a:effectLst/>
                        <a:latin typeface="Calibri"/>
                      </a:endParaRPr>
                    </a:p>
                  </a:txBody>
                  <a:tcPr marL="8958" marR="8958" marT="8958" marB="0" anchor="b"/>
                </a:tc>
                <a:tc>
                  <a:txBody>
                    <a:bodyPr/>
                    <a:lstStyle/>
                    <a:p>
                      <a:pPr algn="ctr" fontAlgn="b"/>
                      <a:r>
                        <a:rPr lang="en-AU" sz="1200" u="none" strike="noStrike">
                          <a:effectLst/>
                        </a:rPr>
                        <a:t>1</a:t>
                      </a:r>
                      <a:endParaRPr lang="en-AU" sz="1200" b="0" i="0" u="none" strike="noStrike">
                        <a:solidFill>
                          <a:srgbClr val="000000"/>
                        </a:solidFill>
                        <a:effectLst/>
                        <a:latin typeface="Calibri"/>
                      </a:endParaRPr>
                    </a:p>
                  </a:txBody>
                  <a:tcPr marL="8958" marR="8958" marT="8958" marB="0" anchor="b"/>
                </a:tc>
                <a:tc>
                  <a:txBody>
                    <a:bodyPr/>
                    <a:lstStyle/>
                    <a:p>
                      <a:pPr algn="r" fontAlgn="b"/>
                      <a:r>
                        <a:rPr lang="en-AU" sz="1200" u="none" strike="noStrike">
                          <a:effectLst/>
                        </a:rPr>
                        <a:t>$14.95</a:t>
                      </a:r>
                      <a:endParaRPr lang="en-AU" sz="1200" b="0" i="0" u="none" strike="noStrike">
                        <a:solidFill>
                          <a:srgbClr val="000000"/>
                        </a:solidFill>
                        <a:effectLst/>
                        <a:latin typeface="Calibri"/>
                      </a:endParaRPr>
                    </a:p>
                  </a:txBody>
                  <a:tcPr marL="8958" marR="8958" marT="8958" marB="0" anchor="b"/>
                </a:tc>
              </a:tr>
              <a:tr h="344361">
                <a:tc>
                  <a:txBody>
                    <a:bodyPr/>
                    <a:lstStyle/>
                    <a:p>
                      <a:pPr algn="l" fontAlgn="b"/>
                      <a:r>
                        <a:rPr lang="en-AU" sz="1200" u="none" strike="noStrike">
                          <a:effectLst/>
                        </a:rPr>
                        <a:t>Mary Small</a:t>
                      </a:r>
                      <a:endParaRPr lang="en-AU" sz="1200" b="0" i="0" u="none" strike="noStrike">
                        <a:solidFill>
                          <a:srgbClr val="000000"/>
                        </a:solidFill>
                        <a:effectLst/>
                        <a:latin typeface="Calibri"/>
                      </a:endParaRPr>
                    </a:p>
                  </a:txBody>
                  <a:tcPr marL="8958" marR="8958" marT="8958" marB="0" anchor="b"/>
                </a:tc>
                <a:tc>
                  <a:txBody>
                    <a:bodyPr/>
                    <a:lstStyle/>
                    <a:p>
                      <a:pPr algn="l" fontAlgn="b"/>
                      <a:r>
                        <a:rPr lang="en-AU" sz="1200" u="none" strike="noStrike">
                          <a:effectLst/>
                        </a:rPr>
                        <a:t>236 Smith Street, Collingwood VIC 3002</a:t>
                      </a:r>
                      <a:endParaRPr lang="en-AU" sz="1200" b="0" i="0" u="none" strike="noStrike">
                        <a:solidFill>
                          <a:srgbClr val="000000"/>
                        </a:solidFill>
                        <a:effectLst/>
                        <a:latin typeface="Calibri"/>
                      </a:endParaRPr>
                    </a:p>
                  </a:txBody>
                  <a:tcPr marL="8958" marR="8958" marT="8958" marB="0" anchor="b"/>
                </a:tc>
                <a:tc>
                  <a:txBody>
                    <a:bodyPr/>
                    <a:lstStyle/>
                    <a:p>
                      <a:pPr algn="l" fontAlgn="b"/>
                      <a:r>
                        <a:rPr lang="en-AU" sz="1200" u="none" strike="noStrike" dirty="0">
                          <a:effectLst/>
                        </a:rPr>
                        <a:t>Lord of the Necklaces</a:t>
                      </a:r>
                      <a:endParaRPr lang="en-AU" sz="1200" b="0" i="0" u="none" strike="noStrike" dirty="0">
                        <a:solidFill>
                          <a:srgbClr val="000000"/>
                        </a:solidFill>
                        <a:effectLst/>
                        <a:latin typeface="Calibri"/>
                      </a:endParaRPr>
                    </a:p>
                  </a:txBody>
                  <a:tcPr marL="8958" marR="8958" marT="8958" marB="0" anchor="b"/>
                </a:tc>
                <a:tc>
                  <a:txBody>
                    <a:bodyPr/>
                    <a:lstStyle/>
                    <a:p>
                      <a:pPr algn="r" fontAlgn="b"/>
                      <a:r>
                        <a:rPr lang="en-AU" sz="1200" u="none" strike="noStrike" dirty="0">
                          <a:effectLst/>
                        </a:rPr>
                        <a:t>$18.95</a:t>
                      </a:r>
                      <a:endParaRPr lang="en-AU" sz="1200" b="0" i="0" u="none" strike="noStrike" dirty="0">
                        <a:solidFill>
                          <a:srgbClr val="000000"/>
                        </a:solidFill>
                        <a:effectLst/>
                        <a:latin typeface="Calibri"/>
                      </a:endParaRPr>
                    </a:p>
                  </a:txBody>
                  <a:tcPr marL="8958" marR="8958" marT="8958" marB="0" anchor="b"/>
                </a:tc>
                <a:tc>
                  <a:txBody>
                    <a:bodyPr/>
                    <a:lstStyle/>
                    <a:p>
                      <a:pPr algn="ctr" fontAlgn="b"/>
                      <a:r>
                        <a:rPr lang="en-AU" sz="1200" u="none" strike="noStrike" dirty="0">
                          <a:effectLst/>
                        </a:rPr>
                        <a:t>10/03/2011</a:t>
                      </a:r>
                      <a:endParaRPr lang="en-AU" sz="1200" b="0" i="0" u="none" strike="noStrike" dirty="0">
                        <a:solidFill>
                          <a:srgbClr val="000000"/>
                        </a:solidFill>
                        <a:effectLst/>
                        <a:latin typeface="Calibri"/>
                      </a:endParaRPr>
                    </a:p>
                  </a:txBody>
                  <a:tcPr marL="8958" marR="8958" marT="8958" marB="0" anchor="b"/>
                </a:tc>
                <a:tc>
                  <a:txBody>
                    <a:bodyPr/>
                    <a:lstStyle/>
                    <a:p>
                      <a:pPr algn="ctr" fontAlgn="b"/>
                      <a:r>
                        <a:rPr lang="en-AU" sz="1200" u="none" strike="noStrike">
                          <a:effectLst/>
                        </a:rPr>
                        <a:t>2</a:t>
                      </a:r>
                      <a:endParaRPr lang="en-AU" sz="1200" b="0" i="0" u="none" strike="noStrike">
                        <a:solidFill>
                          <a:srgbClr val="000000"/>
                        </a:solidFill>
                        <a:effectLst/>
                        <a:latin typeface="Calibri"/>
                      </a:endParaRPr>
                    </a:p>
                  </a:txBody>
                  <a:tcPr marL="8958" marR="8958" marT="8958" marB="0" anchor="b"/>
                </a:tc>
                <a:tc>
                  <a:txBody>
                    <a:bodyPr/>
                    <a:lstStyle/>
                    <a:p>
                      <a:pPr algn="r" fontAlgn="b"/>
                      <a:r>
                        <a:rPr lang="en-AU" sz="1200" u="none" strike="noStrike">
                          <a:effectLst/>
                        </a:rPr>
                        <a:t>$37.90</a:t>
                      </a:r>
                      <a:endParaRPr lang="en-AU" sz="1200" b="0" i="0" u="none" strike="noStrike">
                        <a:solidFill>
                          <a:srgbClr val="000000"/>
                        </a:solidFill>
                        <a:effectLst/>
                        <a:latin typeface="Calibri"/>
                      </a:endParaRPr>
                    </a:p>
                  </a:txBody>
                  <a:tcPr marL="8958" marR="8958" marT="8958" marB="0" anchor="b"/>
                </a:tc>
              </a:tr>
              <a:tr h="344361">
                <a:tc>
                  <a:txBody>
                    <a:bodyPr/>
                    <a:lstStyle/>
                    <a:p>
                      <a:pPr algn="l" fontAlgn="b"/>
                      <a:r>
                        <a:rPr lang="en-AU" sz="1200" u="none" strike="noStrike">
                          <a:effectLst/>
                        </a:rPr>
                        <a:t>Mary Small</a:t>
                      </a:r>
                      <a:endParaRPr lang="en-AU" sz="1200" b="0" i="0" u="none" strike="noStrike">
                        <a:solidFill>
                          <a:srgbClr val="000000"/>
                        </a:solidFill>
                        <a:effectLst/>
                        <a:latin typeface="Calibri"/>
                      </a:endParaRPr>
                    </a:p>
                  </a:txBody>
                  <a:tcPr marL="8958" marR="8958" marT="8958" marB="0" anchor="b"/>
                </a:tc>
                <a:tc>
                  <a:txBody>
                    <a:bodyPr/>
                    <a:lstStyle/>
                    <a:p>
                      <a:pPr algn="l" fontAlgn="b"/>
                      <a:r>
                        <a:rPr lang="en-AU" sz="1200" u="none" strike="noStrike" dirty="0">
                          <a:effectLst/>
                        </a:rPr>
                        <a:t>237 Smith Street, Collingwood VIC 3002</a:t>
                      </a:r>
                      <a:endParaRPr lang="en-AU" sz="1200" b="0" i="0" u="none" strike="noStrike" dirty="0">
                        <a:solidFill>
                          <a:srgbClr val="000000"/>
                        </a:solidFill>
                        <a:effectLst/>
                        <a:latin typeface="Calibri"/>
                      </a:endParaRPr>
                    </a:p>
                  </a:txBody>
                  <a:tcPr marL="8958" marR="8958" marT="8958" marB="0" anchor="b"/>
                </a:tc>
                <a:tc>
                  <a:txBody>
                    <a:bodyPr/>
                    <a:lstStyle/>
                    <a:p>
                      <a:pPr algn="l" fontAlgn="b"/>
                      <a:r>
                        <a:rPr lang="en-AU" sz="1200" u="none" strike="noStrike" dirty="0">
                          <a:effectLst/>
                        </a:rPr>
                        <a:t>The Girl in the Hornet's Nest</a:t>
                      </a:r>
                      <a:endParaRPr lang="en-AU" sz="1200" b="0" i="0" u="none" strike="noStrike" dirty="0">
                        <a:solidFill>
                          <a:srgbClr val="000000"/>
                        </a:solidFill>
                        <a:effectLst/>
                        <a:latin typeface="Calibri"/>
                      </a:endParaRPr>
                    </a:p>
                  </a:txBody>
                  <a:tcPr marL="8958" marR="8958" marT="8958" marB="0" anchor="b"/>
                </a:tc>
                <a:tc>
                  <a:txBody>
                    <a:bodyPr/>
                    <a:lstStyle/>
                    <a:p>
                      <a:pPr algn="r" fontAlgn="b"/>
                      <a:r>
                        <a:rPr lang="en-AU" sz="1200" u="none" strike="noStrike" dirty="0">
                          <a:effectLst/>
                        </a:rPr>
                        <a:t>$24.95</a:t>
                      </a:r>
                      <a:endParaRPr lang="en-AU" sz="1200" b="0" i="0" u="none" strike="noStrike" dirty="0">
                        <a:solidFill>
                          <a:srgbClr val="000000"/>
                        </a:solidFill>
                        <a:effectLst/>
                        <a:latin typeface="Calibri"/>
                      </a:endParaRPr>
                    </a:p>
                  </a:txBody>
                  <a:tcPr marL="8958" marR="8958" marT="8958" marB="0" anchor="b"/>
                </a:tc>
                <a:tc>
                  <a:txBody>
                    <a:bodyPr/>
                    <a:lstStyle/>
                    <a:p>
                      <a:pPr algn="ctr" fontAlgn="b"/>
                      <a:r>
                        <a:rPr lang="en-AU" sz="1200" u="none" strike="noStrike" dirty="0">
                          <a:effectLst/>
                        </a:rPr>
                        <a:t>10/03/2011</a:t>
                      </a:r>
                      <a:endParaRPr lang="en-AU" sz="1200" b="0" i="0" u="none" strike="noStrike" dirty="0">
                        <a:solidFill>
                          <a:srgbClr val="000000"/>
                        </a:solidFill>
                        <a:effectLst/>
                        <a:latin typeface="Calibri"/>
                      </a:endParaRPr>
                    </a:p>
                  </a:txBody>
                  <a:tcPr marL="8958" marR="8958" marT="8958" marB="0" anchor="b"/>
                </a:tc>
                <a:tc>
                  <a:txBody>
                    <a:bodyPr/>
                    <a:lstStyle/>
                    <a:p>
                      <a:pPr algn="ctr" fontAlgn="b"/>
                      <a:r>
                        <a:rPr lang="en-AU" sz="1200" u="none" strike="noStrike" dirty="0">
                          <a:effectLst/>
                        </a:rPr>
                        <a:t>1</a:t>
                      </a:r>
                      <a:endParaRPr lang="en-AU" sz="1200" b="0" i="0" u="none" strike="noStrike" dirty="0">
                        <a:solidFill>
                          <a:srgbClr val="000000"/>
                        </a:solidFill>
                        <a:effectLst/>
                        <a:latin typeface="Calibri"/>
                      </a:endParaRPr>
                    </a:p>
                  </a:txBody>
                  <a:tcPr marL="8958" marR="8958" marT="8958" marB="0" anchor="b"/>
                </a:tc>
                <a:tc>
                  <a:txBody>
                    <a:bodyPr/>
                    <a:lstStyle/>
                    <a:p>
                      <a:pPr algn="r" fontAlgn="b"/>
                      <a:r>
                        <a:rPr lang="en-AU" sz="1200" u="none" strike="noStrike" dirty="0">
                          <a:effectLst/>
                        </a:rPr>
                        <a:t>$24.95</a:t>
                      </a:r>
                      <a:endParaRPr lang="en-AU" sz="1200" b="0" i="0" u="none" strike="noStrike" dirty="0">
                        <a:solidFill>
                          <a:srgbClr val="000000"/>
                        </a:solidFill>
                        <a:effectLst/>
                        <a:latin typeface="Calibri"/>
                      </a:endParaRPr>
                    </a:p>
                  </a:txBody>
                  <a:tcPr marL="8958" marR="8958" marT="8958" marB="0" anchor="b"/>
                </a:tc>
              </a:tr>
              <a:tr h="344361">
                <a:tc>
                  <a:txBody>
                    <a:bodyPr/>
                    <a:lstStyle/>
                    <a:p>
                      <a:pPr algn="l" fontAlgn="b"/>
                      <a:r>
                        <a:rPr lang="en-AU" sz="1200" u="none" strike="noStrike">
                          <a:effectLst/>
                        </a:rPr>
                        <a:t>Fred Blogs</a:t>
                      </a:r>
                      <a:endParaRPr lang="en-AU" sz="1200" b="0" i="0" u="none" strike="noStrike">
                        <a:solidFill>
                          <a:srgbClr val="000000"/>
                        </a:solidFill>
                        <a:effectLst/>
                        <a:latin typeface="Calibri"/>
                      </a:endParaRPr>
                    </a:p>
                  </a:txBody>
                  <a:tcPr marL="8958" marR="8958" marT="8958" marB="0" anchor="b"/>
                </a:tc>
                <a:tc>
                  <a:txBody>
                    <a:bodyPr/>
                    <a:lstStyle/>
                    <a:p>
                      <a:pPr algn="l" fontAlgn="b"/>
                      <a:r>
                        <a:rPr lang="en-AU" sz="1200" u="none" strike="noStrike" dirty="0">
                          <a:effectLst/>
                        </a:rPr>
                        <a:t>45 High Street, Sydney, NSW, 2000</a:t>
                      </a:r>
                      <a:endParaRPr lang="en-AU" sz="1200" b="0" i="0" u="none" strike="noStrike" dirty="0">
                        <a:solidFill>
                          <a:srgbClr val="000000"/>
                        </a:solidFill>
                        <a:effectLst/>
                        <a:latin typeface="Calibri"/>
                      </a:endParaRPr>
                    </a:p>
                  </a:txBody>
                  <a:tcPr marL="8958" marR="8958" marT="8958" marB="0" anchor="b"/>
                </a:tc>
                <a:tc>
                  <a:txBody>
                    <a:bodyPr/>
                    <a:lstStyle/>
                    <a:p>
                      <a:pPr algn="l" fontAlgn="b"/>
                      <a:r>
                        <a:rPr lang="en-AU" sz="1200" u="none" strike="noStrike">
                          <a:effectLst/>
                        </a:rPr>
                        <a:t>The Hobby</a:t>
                      </a:r>
                      <a:endParaRPr lang="en-AU" sz="1200" b="0" i="0" u="none" strike="noStrike">
                        <a:solidFill>
                          <a:srgbClr val="000000"/>
                        </a:solidFill>
                        <a:effectLst/>
                        <a:latin typeface="Calibri"/>
                      </a:endParaRPr>
                    </a:p>
                  </a:txBody>
                  <a:tcPr marL="8958" marR="8958" marT="8958" marB="0" anchor="b"/>
                </a:tc>
                <a:tc>
                  <a:txBody>
                    <a:bodyPr/>
                    <a:lstStyle/>
                    <a:p>
                      <a:pPr algn="r" fontAlgn="b"/>
                      <a:r>
                        <a:rPr lang="en-AU" sz="1200" u="none" strike="noStrike">
                          <a:effectLst/>
                        </a:rPr>
                        <a:t>$13.95</a:t>
                      </a:r>
                      <a:endParaRPr lang="en-AU" sz="1200" b="0" i="0" u="none" strike="noStrike">
                        <a:solidFill>
                          <a:srgbClr val="000000"/>
                        </a:solidFill>
                        <a:effectLst/>
                        <a:latin typeface="Calibri"/>
                      </a:endParaRPr>
                    </a:p>
                  </a:txBody>
                  <a:tcPr marL="8958" marR="8958" marT="8958" marB="0" anchor="b"/>
                </a:tc>
                <a:tc>
                  <a:txBody>
                    <a:bodyPr/>
                    <a:lstStyle/>
                    <a:p>
                      <a:pPr algn="ctr" fontAlgn="b"/>
                      <a:r>
                        <a:rPr lang="en-AU" sz="1200" u="none" strike="noStrike" dirty="0">
                          <a:effectLst/>
                        </a:rPr>
                        <a:t>12/03/2011</a:t>
                      </a:r>
                      <a:endParaRPr lang="en-AU" sz="1200" b="0" i="0" u="none" strike="noStrike" dirty="0">
                        <a:solidFill>
                          <a:srgbClr val="000000"/>
                        </a:solidFill>
                        <a:effectLst/>
                        <a:latin typeface="Calibri"/>
                      </a:endParaRPr>
                    </a:p>
                  </a:txBody>
                  <a:tcPr marL="8958" marR="8958" marT="8958" marB="0" anchor="b"/>
                </a:tc>
                <a:tc>
                  <a:txBody>
                    <a:bodyPr/>
                    <a:lstStyle/>
                    <a:p>
                      <a:pPr algn="ctr" fontAlgn="b"/>
                      <a:r>
                        <a:rPr lang="en-AU" sz="1200" u="none" strike="noStrike" dirty="0">
                          <a:effectLst/>
                        </a:rPr>
                        <a:t>2</a:t>
                      </a:r>
                      <a:endParaRPr lang="en-AU" sz="1200" b="0" i="0" u="none" strike="noStrike" dirty="0">
                        <a:solidFill>
                          <a:srgbClr val="000000"/>
                        </a:solidFill>
                        <a:effectLst/>
                        <a:latin typeface="Calibri"/>
                      </a:endParaRPr>
                    </a:p>
                  </a:txBody>
                  <a:tcPr marL="8958" marR="8958" marT="8958" marB="0" anchor="b"/>
                </a:tc>
                <a:tc>
                  <a:txBody>
                    <a:bodyPr/>
                    <a:lstStyle/>
                    <a:p>
                      <a:pPr algn="r" fontAlgn="b"/>
                      <a:r>
                        <a:rPr lang="en-AU" sz="1200" u="none" strike="noStrike">
                          <a:effectLst/>
                        </a:rPr>
                        <a:t>$27.90</a:t>
                      </a:r>
                      <a:endParaRPr lang="en-AU" sz="1200" b="0" i="0" u="none" strike="noStrike">
                        <a:solidFill>
                          <a:srgbClr val="000000"/>
                        </a:solidFill>
                        <a:effectLst/>
                        <a:latin typeface="Calibri"/>
                      </a:endParaRPr>
                    </a:p>
                  </a:txBody>
                  <a:tcPr marL="8958" marR="8958" marT="8958" marB="0" anchor="b"/>
                </a:tc>
              </a:tr>
              <a:tr h="344361">
                <a:tc>
                  <a:txBody>
                    <a:bodyPr/>
                    <a:lstStyle/>
                    <a:p>
                      <a:pPr algn="l" fontAlgn="b"/>
                      <a:r>
                        <a:rPr lang="en-AU" sz="1200" u="none" strike="noStrike">
                          <a:effectLst/>
                        </a:rPr>
                        <a:t>Fred Blogs</a:t>
                      </a:r>
                      <a:endParaRPr lang="en-AU" sz="1200" b="0" i="0" u="none" strike="noStrike">
                        <a:solidFill>
                          <a:srgbClr val="000000"/>
                        </a:solidFill>
                        <a:effectLst/>
                        <a:latin typeface="Calibri"/>
                      </a:endParaRPr>
                    </a:p>
                  </a:txBody>
                  <a:tcPr marL="8958" marR="8958" marT="8958" marB="0" anchor="b"/>
                </a:tc>
                <a:tc>
                  <a:txBody>
                    <a:bodyPr/>
                    <a:lstStyle/>
                    <a:p>
                      <a:pPr algn="l" fontAlgn="b"/>
                      <a:r>
                        <a:rPr lang="en-AU" sz="1200" u="none" strike="noStrike">
                          <a:effectLst/>
                        </a:rPr>
                        <a:t>45 High Street, Sydney, NSW, 2000</a:t>
                      </a:r>
                      <a:endParaRPr lang="en-AU" sz="1200" b="0" i="0" u="none" strike="noStrike">
                        <a:solidFill>
                          <a:srgbClr val="000000"/>
                        </a:solidFill>
                        <a:effectLst/>
                        <a:latin typeface="Calibri"/>
                      </a:endParaRPr>
                    </a:p>
                  </a:txBody>
                  <a:tcPr marL="8958" marR="8958" marT="8958" marB="0" anchor="b"/>
                </a:tc>
                <a:tc>
                  <a:txBody>
                    <a:bodyPr/>
                    <a:lstStyle/>
                    <a:p>
                      <a:pPr algn="l" fontAlgn="b"/>
                      <a:r>
                        <a:rPr lang="en-AU" sz="1200" u="none" strike="noStrike">
                          <a:effectLst/>
                        </a:rPr>
                        <a:t>Lord of the Necklaces</a:t>
                      </a:r>
                      <a:endParaRPr lang="en-AU" sz="1200" b="0" i="0" u="none" strike="noStrike">
                        <a:solidFill>
                          <a:srgbClr val="000000"/>
                        </a:solidFill>
                        <a:effectLst/>
                        <a:latin typeface="Calibri"/>
                      </a:endParaRPr>
                    </a:p>
                  </a:txBody>
                  <a:tcPr marL="8958" marR="8958" marT="8958" marB="0" anchor="b"/>
                </a:tc>
                <a:tc>
                  <a:txBody>
                    <a:bodyPr/>
                    <a:lstStyle/>
                    <a:p>
                      <a:pPr algn="r" fontAlgn="b"/>
                      <a:r>
                        <a:rPr lang="en-AU" sz="1200" u="none" strike="noStrike" dirty="0">
                          <a:effectLst/>
                        </a:rPr>
                        <a:t>$24.95</a:t>
                      </a:r>
                      <a:endParaRPr lang="en-AU" sz="1200" b="0" i="0" u="none" strike="noStrike" dirty="0">
                        <a:solidFill>
                          <a:srgbClr val="000000"/>
                        </a:solidFill>
                        <a:effectLst/>
                        <a:latin typeface="Calibri"/>
                      </a:endParaRPr>
                    </a:p>
                  </a:txBody>
                  <a:tcPr marL="8958" marR="8958" marT="8958" marB="0" anchor="b"/>
                </a:tc>
                <a:tc>
                  <a:txBody>
                    <a:bodyPr/>
                    <a:lstStyle/>
                    <a:p>
                      <a:pPr algn="ctr" fontAlgn="b"/>
                      <a:r>
                        <a:rPr lang="en-AU" sz="1200" u="none" strike="noStrike" dirty="0">
                          <a:effectLst/>
                        </a:rPr>
                        <a:t>12/03/2011</a:t>
                      </a:r>
                      <a:endParaRPr lang="en-AU" sz="1200" b="0" i="0" u="none" strike="noStrike" dirty="0">
                        <a:solidFill>
                          <a:srgbClr val="000000"/>
                        </a:solidFill>
                        <a:effectLst/>
                        <a:latin typeface="Calibri"/>
                      </a:endParaRPr>
                    </a:p>
                  </a:txBody>
                  <a:tcPr marL="8958" marR="8958" marT="8958" marB="0" anchor="b"/>
                </a:tc>
                <a:tc>
                  <a:txBody>
                    <a:bodyPr/>
                    <a:lstStyle/>
                    <a:p>
                      <a:pPr algn="ctr" fontAlgn="b"/>
                      <a:r>
                        <a:rPr lang="en-AU" sz="1200" u="none" strike="noStrike" dirty="0">
                          <a:effectLst/>
                        </a:rPr>
                        <a:t>1</a:t>
                      </a:r>
                      <a:endParaRPr lang="en-AU" sz="1200" b="0" i="0" u="none" strike="noStrike" dirty="0">
                        <a:solidFill>
                          <a:srgbClr val="000000"/>
                        </a:solidFill>
                        <a:effectLst/>
                        <a:latin typeface="Calibri"/>
                      </a:endParaRPr>
                    </a:p>
                  </a:txBody>
                  <a:tcPr marL="8958" marR="8958" marT="8958" marB="0" anchor="b"/>
                </a:tc>
                <a:tc>
                  <a:txBody>
                    <a:bodyPr/>
                    <a:lstStyle/>
                    <a:p>
                      <a:pPr algn="r" fontAlgn="b"/>
                      <a:r>
                        <a:rPr lang="en-AU" sz="1200" u="none" strike="noStrike" dirty="0">
                          <a:effectLst/>
                        </a:rPr>
                        <a:t>$24.95</a:t>
                      </a:r>
                      <a:endParaRPr lang="en-AU" sz="1200" b="0" i="0" u="none" strike="noStrike" dirty="0">
                        <a:solidFill>
                          <a:srgbClr val="000000"/>
                        </a:solidFill>
                        <a:effectLst/>
                        <a:latin typeface="Calibri"/>
                      </a:endParaRPr>
                    </a:p>
                  </a:txBody>
                  <a:tcPr marL="8958" marR="8958" marT="8958" marB="0" anchor="b"/>
                </a:tc>
              </a:tr>
              <a:tr h="344361">
                <a:tc>
                  <a:txBody>
                    <a:bodyPr/>
                    <a:lstStyle/>
                    <a:p>
                      <a:pPr algn="l" fontAlgn="b"/>
                      <a:r>
                        <a:rPr lang="en-AU" sz="1200" u="none" strike="noStrike">
                          <a:effectLst/>
                        </a:rPr>
                        <a:t>Fred Blogs</a:t>
                      </a:r>
                      <a:endParaRPr lang="en-AU" sz="1200" b="0" i="0" u="none" strike="noStrike">
                        <a:solidFill>
                          <a:srgbClr val="000000"/>
                        </a:solidFill>
                        <a:effectLst/>
                        <a:latin typeface="Calibri"/>
                      </a:endParaRPr>
                    </a:p>
                  </a:txBody>
                  <a:tcPr marL="8958" marR="8958" marT="8958" marB="0" anchor="b"/>
                </a:tc>
                <a:tc>
                  <a:txBody>
                    <a:bodyPr/>
                    <a:lstStyle/>
                    <a:p>
                      <a:pPr algn="l" fontAlgn="b"/>
                      <a:r>
                        <a:rPr lang="en-AU" sz="1200" u="none" strike="noStrike">
                          <a:effectLst/>
                        </a:rPr>
                        <a:t>45 High Street, Newcastle, NSW, 2000</a:t>
                      </a:r>
                      <a:endParaRPr lang="en-AU" sz="1200" b="0" i="0" u="none" strike="noStrike">
                        <a:solidFill>
                          <a:srgbClr val="000000"/>
                        </a:solidFill>
                        <a:effectLst/>
                        <a:latin typeface="Calibri"/>
                      </a:endParaRPr>
                    </a:p>
                  </a:txBody>
                  <a:tcPr marL="8958" marR="8958" marT="8958" marB="0" anchor="b"/>
                </a:tc>
                <a:tc>
                  <a:txBody>
                    <a:bodyPr/>
                    <a:lstStyle/>
                    <a:p>
                      <a:pPr algn="l" fontAlgn="b"/>
                      <a:r>
                        <a:rPr lang="en-AU" sz="1200" u="none" strike="noStrike">
                          <a:effectLst/>
                        </a:rPr>
                        <a:t>The Girl in the Hornet's Nest</a:t>
                      </a:r>
                      <a:endParaRPr lang="en-AU" sz="1200" b="0" i="0" u="none" strike="noStrike">
                        <a:solidFill>
                          <a:srgbClr val="000000"/>
                        </a:solidFill>
                        <a:effectLst/>
                        <a:latin typeface="Calibri"/>
                      </a:endParaRPr>
                    </a:p>
                  </a:txBody>
                  <a:tcPr marL="8958" marR="8958" marT="8958" marB="0" anchor="b"/>
                </a:tc>
                <a:tc>
                  <a:txBody>
                    <a:bodyPr/>
                    <a:lstStyle/>
                    <a:p>
                      <a:pPr algn="r" fontAlgn="b"/>
                      <a:r>
                        <a:rPr lang="en-AU" sz="1200" u="none" strike="noStrike">
                          <a:effectLst/>
                        </a:rPr>
                        <a:t>$24.95</a:t>
                      </a:r>
                      <a:endParaRPr lang="en-AU" sz="1200" b="0" i="0" u="none" strike="noStrike">
                        <a:solidFill>
                          <a:srgbClr val="000000"/>
                        </a:solidFill>
                        <a:effectLst/>
                        <a:latin typeface="Calibri"/>
                      </a:endParaRPr>
                    </a:p>
                  </a:txBody>
                  <a:tcPr marL="8958" marR="8958" marT="8958" marB="0" anchor="b"/>
                </a:tc>
                <a:tc>
                  <a:txBody>
                    <a:bodyPr/>
                    <a:lstStyle/>
                    <a:p>
                      <a:pPr algn="ctr" fontAlgn="b"/>
                      <a:r>
                        <a:rPr lang="en-AU" sz="1200" u="none" strike="noStrike" dirty="0">
                          <a:effectLst/>
                        </a:rPr>
                        <a:t>12/03/2011</a:t>
                      </a:r>
                      <a:endParaRPr lang="en-AU" sz="1200" b="0" i="0" u="none" strike="noStrike" dirty="0">
                        <a:solidFill>
                          <a:srgbClr val="000000"/>
                        </a:solidFill>
                        <a:effectLst/>
                        <a:latin typeface="Calibri"/>
                      </a:endParaRPr>
                    </a:p>
                  </a:txBody>
                  <a:tcPr marL="8958" marR="8958" marT="8958" marB="0" anchor="b"/>
                </a:tc>
                <a:tc>
                  <a:txBody>
                    <a:bodyPr/>
                    <a:lstStyle/>
                    <a:p>
                      <a:pPr algn="ctr" fontAlgn="b"/>
                      <a:r>
                        <a:rPr lang="en-AU" sz="1200" u="none" strike="noStrike" dirty="0">
                          <a:effectLst/>
                        </a:rPr>
                        <a:t>1</a:t>
                      </a:r>
                      <a:endParaRPr lang="en-AU" sz="1200" b="0" i="0" u="none" strike="noStrike" dirty="0">
                        <a:solidFill>
                          <a:srgbClr val="000000"/>
                        </a:solidFill>
                        <a:effectLst/>
                        <a:latin typeface="Calibri"/>
                      </a:endParaRPr>
                    </a:p>
                  </a:txBody>
                  <a:tcPr marL="8958" marR="8958" marT="8958" marB="0" anchor="b"/>
                </a:tc>
                <a:tc>
                  <a:txBody>
                    <a:bodyPr/>
                    <a:lstStyle/>
                    <a:p>
                      <a:pPr algn="r" fontAlgn="b"/>
                      <a:r>
                        <a:rPr lang="en-AU" sz="1200" u="none" strike="noStrike" dirty="0">
                          <a:effectLst/>
                        </a:rPr>
                        <a:t>$24.95</a:t>
                      </a:r>
                      <a:endParaRPr lang="en-AU" sz="1200" b="0" i="0" u="none" strike="noStrike" dirty="0">
                        <a:solidFill>
                          <a:srgbClr val="000000"/>
                        </a:solidFill>
                        <a:effectLst/>
                        <a:latin typeface="Calibri"/>
                      </a:endParaRPr>
                    </a:p>
                  </a:txBody>
                  <a:tcPr marL="8958" marR="8958" marT="8958" marB="0" anchor="b"/>
                </a:tc>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5580112" y="1556792"/>
            <a:ext cx="941304" cy="93479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851920" y="1556792"/>
            <a:ext cx="936104" cy="930161"/>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087723" y="1556792"/>
            <a:ext cx="972109" cy="936104"/>
          </a:xfrm>
          <a:prstGeom prst="rect">
            <a:avLst/>
          </a:prstGeom>
          <a:noFill/>
          <a:ln w="9525">
            <a:noFill/>
            <a:miter lim="800000"/>
            <a:headEnd/>
            <a:tailEnd/>
          </a:ln>
        </p:spPr>
      </p:pic>
    </p:spTree>
    <p:extLst>
      <p:ext uri="{BB962C8B-B14F-4D97-AF65-F5344CB8AC3E}">
        <p14:creationId xmlns="" xmlns:p14="http://schemas.microsoft.com/office/powerpoint/2010/main" val="2713779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AU" smtClean="0"/>
              <a:t>First stage - 1NF</a:t>
            </a: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4111896268"/>
              </p:ext>
            </p:extLst>
          </p:nvPr>
        </p:nvGraphicFramePr>
        <p:xfrm>
          <a:off x="179389" y="1916804"/>
          <a:ext cx="8857108" cy="4608540"/>
        </p:xfrm>
        <a:graphic>
          <a:graphicData uri="http://schemas.openxmlformats.org/drawingml/2006/table">
            <a:tbl>
              <a:tblPr>
                <a:tableStyleId>{5C22544A-7EE6-4342-B048-85BDC9FD1C3A}</a:tableStyleId>
              </a:tblPr>
              <a:tblGrid>
                <a:gridCol w="504179"/>
                <a:gridCol w="504056"/>
                <a:gridCol w="792088"/>
                <a:gridCol w="792088"/>
                <a:gridCol w="1080120"/>
                <a:gridCol w="432048"/>
                <a:gridCol w="504056"/>
                <a:gridCol w="1728192"/>
                <a:gridCol w="504056"/>
                <a:gridCol w="936104"/>
                <a:gridCol w="432048"/>
                <a:gridCol w="648073"/>
              </a:tblGrid>
              <a:tr h="632080">
                <a:tc>
                  <a:txBody>
                    <a:bodyPr/>
                    <a:lstStyle/>
                    <a:p>
                      <a:pPr algn="l" fontAlgn="b"/>
                      <a:r>
                        <a:rPr lang="en-AU" sz="1200" u="none" strike="noStrike" dirty="0">
                          <a:effectLst/>
                        </a:rPr>
                        <a:t>First Name</a:t>
                      </a:r>
                      <a:endParaRPr lang="en-AU" sz="1200" b="0" i="0" u="none" strike="noStrike" dirty="0">
                        <a:solidFill>
                          <a:srgbClr val="000000"/>
                        </a:solidFill>
                        <a:effectLst/>
                        <a:latin typeface="Calibri"/>
                      </a:endParaRPr>
                    </a:p>
                  </a:txBody>
                  <a:tcPr marL="7227" marR="7227" marT="7227" marB="0" anchor="b">
                    <a:solidFill>
                      <a:schemeClr val="tx2">
                        <a:lumMod val="20000"/>
                        <a:lumOff val="80000"/>
                      </a:schemeClr>
                    </a:solidFill>
                  </a:tcPr>
                </a:tc>
                <a:tc>
                  <a:txBody>
                    <a:bodyPr/>
                    <a:lstStyle/>
                    <a:p>
                      <a:pPr algn="l" fontAlgn="b"/>
                      <a:r>
                        <a:rPr lang="en-AU" sz="1200" u="none" strike="noStrike" dirty="0">
                          <a:effectLst/>
                        </a:rPr>
                        <a:t>Last Name</a:t>
                      </a:r>
                      <a:endParaRPr lang="en-AU" sz="1200" b="0" i="0" u="none" strike="noStrike" dirty="0">
                        <a:solidFill>
                          <a:srgbClr val="000000"/>
                        </a:solidFill>
                        <a:effectLst/>
                        <a:latin typeface="Calibri"/>
                      </a:endParaRPr>
                    </a:p>
                  </a:txBody>
                  <a:tcPr marL="7227" marR="7227" marT="7227" marB="0" anchor="b">
                    <a:solidFill>
                      <a:schemeClr val="tx2">
                        <a:lumMod val="20000"/>
                        <a:lumOff val="80000"/>
                      </a:schemeClr>
                    </a:solidFill>
                  </a:tcPr>
                </a:tc>
                <a:tc>
                  <a:txBody>
                    <a:bodyPr/>
                    <a:lstStyle/>
                    <a:p>
                      <a:pPr algn="l" fontAlgn="b"/>
                      <a:r>
                        <a:rPr lang="en-AU" sz="1200" u="none" strike="noStrike" dirty="0" smtClean="0">
                          <a:effectLst/>
                        </a:rPr>
                        <a:t>Address1</a:t>
                      </a:r>
                      <a:br>
                        <a:rPr lang="en-AU" sz="1200" u="none" strike="noStrike" dirty="0" smtClean="0">
                          <a:effectLst/>
                        </a:rPr>
                      </a:br>
                      <a:r>
                        <a:rPr lang="en-AU" sz="1200" u="none" strike="noStrike" dirty="0" smtClean="0">
                          <a:effectLst/>
                        </a:rPr>
                        <a:t>(Billing)</a:t>
                      </a:r>
                      <a:endParaRPr lang="en-AU" sz="1200" b="0" i="0" u="none" strike="noStrike" dirty="0">
                        <a:solidFill>
                          <a:srgbClr val="000000"/>
                        </a:solidFill>
                        <a:effectLst/>
                        <a:latin typeface="Calibri"/>
                      </a:endParaRPr>
                    </a:p>
                  </a:txBody>
                  <a:tcPr marL="7227" marR="7227" marT="7227" marB="0" anchor="b">
                    <a:solidFill>
                      <a:schemeClr val="tx2">
                        <a:lumMod val="20000"/>
                        <a:lumOff val="80000"/>
                      </a:schemeClr>
                    </a:solidFill>
                  </a:tcPr>
                </a:tc>
                <a:tc>
                  <a:txBody>
                    <a:bodyPr/>
                    <a:lstStyle/>
                    <a:p>
                      <a:pPr algn="l" fontAlgn="b"/>
                      <a:r>
                        <a:rPr lang="en-AU" sz="1200" u="none" strike="noStrike" dirty="0" smtClean="0">
                          <a:effectLst/>
                        </a:rPr>
                        <a:t>Address2 (Delivery)</a:t>
                      </a:r>
                      <a:endParaRPr lang="en-AU" sz="1200" b="0" i="0" u="none" strike="noStrike" dirty="0">
                        <a:solidFill>
                          <a:srgbClr val="000000"/>
                        </a:solidFill>
                        <a:effectLst/>
                        <a:latin typeface="Calibri"/>
                      </a:endParaRPr>
                    </a:p>
                  </a:txBody>
                  <a:tcPr marL="7227" marR="7227" marT="7227" marB="0" anchor="b">
                    <a:solidFill>
                      <a:schemeClr val="tx2">
                        <a:lumMod val="20000"/>
                        <a:lumOff val="80000"/>
                      </a:schemeClr>
                    </a:solidFill>
                  </a:tcPr>
                </a:tc>
                <a:tc>
                  <a:txBody>
                    <a:bodyPr/>
                    <a:lstStyle/>
                    <a:p>
                      <a:pPr algn="l" fontAlgn="b"/>
                      <a:r>
                        <a:rPr lang="en-AU" sz="1200" u="none" strike="noStrike">
                          <a:effectLst/>
                        </a:rPr>
                        <a:t>Suburb</a:t>
                      </a:r>
                      <a:endParaRPr lang="en-AU" sz="1200" b="0" i="0" u="none" strike="noStrike">
                        <a:solidFill>
                          <a:srgbClr val="000000"/>
                        </a:solidFill>
                        <a:effectLst/>
                        <a:latin typeface="Calibri"/>
                      </a:endParaRPr>
                    </a:p>
                  </a:txBody>
                  <a:tcPr marL="7227" marR="7227" marT="7227" marB="0" anchor="b">
                    <a:solidFill>
                      <a:schemeClr val="tx2">
                        <a:lumMod val="20000"/>
                        <a:lumOff val="80000"/>
                      </a:schemeClr>
                    </a:solidFill>
                  </a:tcPr>
                </a:tc>
                <a:tc>
                  <a:txBody>
                    <a:bodyPr/>
                    <a:lstStyle/>
                    <a:p>
                      <a:pPr algn="l" fontAlgn="b"/>
                      <a:r>
                        <a:rPr lang="en-AU" sz="1200" u="none" strike="noStrike" dirty="0">
                          <a:effectLst/>
                        </a:rPr>
                        <a:t>State</a:t>
                      </a:r>
                      <a:endParaRPr lang="en-AU" sz="1200" b="0" i="0" u="none" strike="noStrike" dirty="0">
                        <a:solidFill>
                          <a:srgbClr val="000000"/>
                        </a:solidFill>
                        <a:effectLst/>
                        <a:latin typeface="Calibri"/>
                      </a:endParaRPr>
                    </a:p>
                  </a:txBody>
                  <a:tcPr marL="7227" marR="7227" marT="7227" marB="0" anchor="b">
                    <a:solidFill>
                      <a:schemeClr val="tx2">
                        <a:lumMod val="20000"/>
                        <a:lumOff val="80000"/>
                      </a:schemeClr>
                    </a:solidFill>
                  </a:tcPr>
                </a:tc>
                <a:tc>
                  <a:txBody>
                    <a:bodyPr/>
                    <a:lstStyle/>
                    <a:p>
                      <a:pPr algn="l" fontAlgn="b"/>
                      <a:r>
                        <a:rPr lang="en-AU" sz="1200" u="none" strike="noStrike">
                          <a:effectLst/>
                        </a:rPr>
                        <a:t>Postcode</a:t>
                      </a:r>
                      <a:endParaRPr lang="en-AU" sz="1200" b="0" i="0" u="none" strike="noStrike">
                        <a:solidFill>
                          <a:srgbClr val="000000"/>
                        </a:solidFill>
                        <a:effectLst/>
                        <a:latin typeface="Calibri"/>
                      </a:endParaRPr>
                    </a:p>
                  </a:txBody>
                  <a:tcPr marL="7227" marR="7227" marT="7227" marB="0" anchor="b">
                    <a:solidFill>
                      <a:schemeClr val="tx2">
                        <a:lumMod val="20000"/>
                        <a:lumOff val="80000"/>
                      </a:schemeClr>
                    </a:solidFill>
                  </a:tcPr>
                </a:tc>
                <a:tc>
                  <a:txBody>
                    <a:bodyPr/>
                    <a:lstStyle/>
                    <a:p>
                      <a:pPr algn="l" fontAlgn="b"/>
                      <a:r>
                        <a:rPr lang="en-AU" sz="1200" u="none" strike="noStrike">
                          <a:effectLst/>
                        </a:rPr>
                        <a:t>Book purchased</a:t>
                      </a:r>
                      <a:endParaRPr lang="en-AU" sz="1200" b="0" i="0" u="none" strike="noStrike">
                        <a:solidFill>
                          <a:srgbClr val="000000"/>
                        </a:solidFill>
                        <a:effectLst/>
                        <a:latin typeface="Calibri"/>
                      </a:endParaRPr>
                    </a:p>
                  </a:txBody>
                  <a:tcPr marL="7227" marR="7227" marT="7227" marB="0" anchor="b">
                    <a:solidFill>
                      <a:schemeClr val="tx2">
                        <a:lumMod val="20000"/>
                        <a:lumOff val="80000"/>
                      </a:schemeClr>
                    </a:solidFill>
                  </a:tcPr>
                </a:tc>
                <a:tc>
                  <a:txBody>
                    <a:bodyPr/>
                    <a:lstStyle/>
                    <a:p>
                      <a:pPr algn="l" fontAlgn="b"/>
                      <a:r>
                        <a:rPr lang="en-AU" sz="1200" u="none" strike="noStrike">
                          <a:effectLst/>
                        </a:rPr>
                        <a:t>Item Cost</a:t>
                      </a:r>
                      <a:endParaRPr lang="en-AU" sz="1200" b="0" i="0" u="none" strike="noStrike">
                        <a:solidFill>
                          <a:srgbClr val="000000"/>
                        </a:solidFill>
                        <a:effectLst/>
                        <a:latin typeface="Calibri"/>
                      </a:endParaRPr>
                    </a:p>
                  </a:txBody>
                  <a:tcPr marL="7227" marR="7227" marT="7227" marB="0" anchor="b">
                    <a:solidFill>
                      <a:schemeClr val="tx2">
                        <a:lumMod val="20000"/>
                        <a:lumOff val="80000"/>
                      </a:schemeClr>
                    </a:solidFill>
                  </a:tcPr>
                </a:tc>
                <a:tc>
                  <a:txBody>
                    <a:bodyPr/>
                    <a:lstStyle/>
                    <a:p>
                      <a:pPr algn="ctr" fontAlgn="b"/>
                      <a:r>
                        <a:rPr lang="en-AU" sz="1200" u="none" strike="noStrike">
                          <a:effectLst/>
                        </a:rPr>
                        <a:t>Date of purchase</a:t>
                      </a:r>
                      <a:endParaRPr lang="en-AU" sz="1200" b="0" i="0" u="none" strike="noStrike">
                        <a:solidFill>
                          <a:srgbClr val="000000"/>
                        </a:solidFill>
                        <a:effectLst/>
                        <a:latin typeface="Calibri"/>
                      </a:endParaRPr>
                    </a:p>
                  </a:txBody>
                  <a:tcPr marL="7227" marR="7227" marT="7227" marB="0" anchor="b">
                    <a:solidFill>
                      <a:schemeClr val="tx2">
                        <a:lumMod val="20000"/>
                        <a:lumOff val="80000"/>
                      </a:schemeClr>
                    </a:solidFill>
                  </a:tcPr>
                </a:tc>
                <a:tc>
                  <a:txBody>
                    <a:bodyPr/>
                    <a:lstStyle/>
                    <a:p>
                      <a:pPr algn="ctr" fontAlgn="b"/>
                      <a:r>
                        <a:rPr lang="en-AU" sz="1200" u="none" strike="noStrike">
                          <a:effectLst/>
                        </a:rPr>
                        <a:t>Quantity</a:t>
                      </a:r>
                      <a:endParaRPr lang="en-AU" sz="1200" b="0" i="0" u="none" strike="noStrike">
                        <a:solidFill>
                          <a:srgbClr val="000000"/>
                        </a:solidFill>
                        <a:effectLst/>
                        <a:latin typeface="Calibri"/>
                      </a:endParaRPr>
                    </a:p>
                  </a:txBody>
                  <a:tcPr marL="7227" marR="7227" marT="7227" marB="0" anchor="b">
                    <a:solidFill>
                      <a:schemeClr val="tx2">
                        <a:lumMod val="20000"/>
                        <a:lumOff val="80000"/>
                      </a:schemeClr>
                    </a:solidFill>
                  </a:tcPr>
                </a:tc>
                <a:tc>
                  <a:txBody>
                    <a:bodyPr/>
                    <a:lstStyle/>
                    <a:p>
                      <a:pPr algn="l" fontAlgn="b"/>
                      <a:r>
                        <a:rPr lang="en-AU" sz="1200" u="none" strike="noStrike" dirty="0">
                          <a:effectLst/>
                        </a:rPr>
                        <a:t>Total Cost</a:t>
                      </a:r>
                      <a:endParaRPr lang="en-AU" sz="1200" b="0" i="0" u="none" strike="noStrike" dirty="0">
                        <a:solidFill>
                          <a:srgbClr val="000000"/>
                        </a:solidFill>
                        <a:effectLst/>
                        <a:latin typeface="Calibri"/>
                      </a:endParaRPr>
                    </a:p>
                  </a:txBody>
                  <a:tcPr marL="7227" marR="7227" marT="7227" marB="0" anchor="b">
                    <a:solidFill>
                      <a:schemeClr val="tx2">
                        <a:lumMod val="20000"/>
                        <a:lumOff val="80000"/>
                      </a:schemeClr>
                    </a:solidFill>
                  </a:tcPr>
                </a:tc>
              </a:tr>
              <a:tr h="632080">
                <a:tc>
                  <a:txBody>
                    <a:bodyPr/>
                    <a:lstStyle/>
                    <a:p>
                      <a:pPr algn="l" fontAlgn="b"/>
                      <a:r>
                        <a:rPr lang="en-AU" sz="1200" u="none" strike="noStrike" dirty="0">
                          <a:effectLst/>
                        </a:rPr>
                        <a:t>Tom </a:t>
                      </a:r>
                      <a:endParaRPr lang="en-AU" sz="1200" b="0" i="0" u="none" strike="noStrike" dirty="0">
                        <a:solidFill>
                          <a:srgbClr val="000000"/>
                        </a:solidFill>
                        <a:effectLst/>
                        <a:latin typeface="Calibri"/>
                      </a:endParaRPr>
                    </a:p>
                  </a:txBody>
                  <a:tcPr marL="7227" marR="7227" marT="7227" marB="0" anchor="b"/>
                </a:tc>
                <a:tc>
                  <a:txBody>
                    <a:bodyPr/>
                    <a:lstStyle/>
                    <a:p>
                      <a:pPr algn="l" fontAlgn="b"/>
                      <a:r>
                        <a:rPr lang="en-AU" sz="1200" u="none" strike="noStrike" dirty="0">
                          <a:effectLst/>
                        </a:rPr>
                        <a:t> Jones</a:t>
                      </a:r>
                      <a:endParaRPr lang="en-AU" sz="1200" b="0" i="0" u="none" strike="noStrike" dirty="0">
                        <a:solidFill>
                          <a:srgbClr val="000000"/>
                        </a:solidFill>
                        <a:effectLst/>
                        <a:latin typeface="Calibri"/>
                      </a:endParaRPr>
                    </a:p>
                  </a:txBody>
                  <a:tcPr marL="7227" marR="7227" marT="7227" marB="0" anchor="b"/>
                </a:tc>
                <a:tc>
                  <a:txBody>
                    <a:bodyPr/>
                    <a:lstStyle/>
                    <a:p>
                      <a:pPr algn="l" fontAlgn="b"/>
                      <a:r>
                        <a:rPr lang="en-AU" sz="1200" u="none" strike="noStrike" dirty="0">
                          <a:effectLst/>
                        </a:rPr>
                        <a:t>56 Latrobe Street</a:t>
                      </a:r>
                      <a:endParaRPr lang="en-AU" sz="1200" b="0" i="0" u="none" strike="noStrike" dirty="0">
                        <a:solidFill>
                          <a:srgbClr val="000000"/>
                        </a:solidFill>
                        <a:effectLst/>
                        <a:latin typeface="Calibri"/>
                      </a:endParaRPr>
                    </a:p>
                  </a:txBody>
                  <a:tcPr marL="7227" marR="7227" marT="7227" marB="0" anchor="b"/>
                </a:tc>
                <a:tc>
                  <a:txBody>
                    <a:bodyPr/>
                    <a:lstStyle/>
                    <a:p>
                      <a:pPr algn="l" fontAlgn="b"/>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 Melbourne</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VIC</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a:effectLst/>
                        </a:rPr>
                        <a:t>3000</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The Girl in the Hornet's Nest</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a:effectLst/>
                        </a:rPr>
                        <a:t>$24.95</a:t>
                      </a:r>
                      <a:endParaRPr lang="en-AU" sz="1200" b="0" i="0" u="none" strike="noStrike">
                        <a:solidFill>
                          <a:srgbClr val="000000"/>
                        </a:solidFill>
                        <a:effectLst/>
                        <a:latin typeface="Calibri"/>
                      </a:endParaRPr>
                    </a:p>
                  </a:txBody>
                  <a:tcPr marL="7227" marR="7227" marT="7227" marB="0" anchor="b"/>
                </a:tc>
                <a:tc>
                  <a:txBody>
                    <a:bodyPr/>
                    <a:lstStyle/>
                    <a:p>
                      <a:pPr algn="ctr" fontAlgn="b"/>
                      <a:r>
                        <a:rPr lang="en-AU" sz="1200" u="none" strike="noStrike">
                          <a:effectLst/>
                        </a:rPr>
                        <a:t>08/03/2011</a:t>
                      </a:r>
                      <a:endParaRPr lang="en-AU" sz="1200" b="0" i="0" u="none" strike="noStrike">
                        <a:solidFill>
                          <a:srgbClr val="000000"/>
                        </a:solidFill>
                        <a:effectLst/>
                        <a:latin typeface="Calibri"/>
                      </a:endParaRPr>
                    </a:p>
                  </a:txBody>
                  <a:tcPr marL="7227" marR="7227" marT="7227" marB="0" anchor="b"/>
                </a:tc>
                <a:tc>
                  <a:txBody>
                    <a:bodyPr/>
                    <a:lstStyle/>
                    <a:p>
                      <a:pPr algn="ctr" fontAlgn="b"/>
                      <a:r>
                        <a:rPr lang="en-AU" sz="1200" u="none" strike="noStrike">
                          <a:effectLst/>
                        </a:rPr>
                        <a:t>1</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dirty="0">
                          <a:effectLst/>
                        </a:rPr>
                        <a:t>$24.95</a:t>
                      </a:r>
                      <a:endParaRPr lang="en-AU" sz="1200" b="0" i="0" u="none" strike="noStrike" dirty="0">
                        <a:solidFill>
                          <a:srgbClr val="000000"/>
                        </a:solidFill>
                        <a:effectLst/>
                        <a:latin typeface="Calibri"/>
                      </a:endParaRPr>
                    </a:p>
                  </a:txBody>
                  <a:tcPr marL="7227" marR="7227" marT="7227" marB="0" anchor="b"/>
                </a:tc>
              </a:tr>
              <a:tr h="632080">
                <a:tc>
                  <a:txBody>
                    <a:bodyPr/>
                    <a:lstStyle/>
                    <a:p>
                      <a:pPr algn="l" fontAlgn="b"/>
                      <a:r>
                        <a:rPr lang="en-AU" sz="1200" u="none" strike="noStrike">
                          <a:effectLst/>
                        </a:rPr>
                        <a:t>Tom </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 Jones</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dirty="0">
                          <a:effectLst/>
                        </a:rPr>
                        <a:t>65 </a:t>
                      </a:r>
                      <a:r>
                        <a:rPr lang="en-AU" sz="1200" u="none" strike="noStrike" dirty="0" smtClean="0">
                          <a:effectLst/>
                        </a:rPr>
                        <a:t>Landon</a:t>
                      </a:r>
                      <a:r>
                        <a:rPr lang="en-AU" sz="1200" u="none" strike="noStrike" baseline="0" dirty="0" smtClean="0">
                          <a:effectLst/>
                        </a:rPr>
                        <a:t> </a:t>
                      </a:r>
                      <a:r>
                        <a:rPr lang="en-AU" sz="1200" u="none" strike="noStrike" dirty="0" smtClean="0">
                          <a:effectLst/>
                        </a:rPr>
                        <a:t>Street</a:t>
                      </a:r>
                      <a:endParaRPr lang="en-AU" sz="1200" b="0" i="0" u="none" strike="noStrike" dirty="0">
                        <a:solidFill>
                          <a:srgbClr val="000000"/>
                        </a:solidFill>
                        <a:effectLst/>
                        <a:latin typeface="Calibri"/>
                      </a:endParaRPr>
                    </a:p>
                  </a:txBody>
                  <a:tcPr marL="7227" marR="7227" marT="7227" marB="0" anchor="b"/>
                </a:tc>
                <a:tc>
                  <a:txBody>
                    <a:bodyPr/>
                    <a:lstStyle/>
                    <a:p>
                      <a:pPr algn="l" fontAlgn="b"/>
                      <a:endParaRPr lang="en-AU" sz="1200" b="0" i="0" u="none" strike="noStrike" dirty="0">
                        <a:solidFill>
                          <a:srgbClr val="000000"/>
                        </a:solidFill>
                        <a:effectLst/>
                        <a:latin typeface="Calibri"/>
                      </a:endParaRPr>
                    </a:p>
                  </a:txBody>
                  <a:tcPr marL="7227" marR="7227" marT="7227" marB="0" anchor="b"/>
                </a:tc>
                <a:tc>
                  <a:txBody>
                    <a:bodyPr/>
                    <a:lstStyle/>
                    <a:p>
                      <a:pPr algn="l" fontAlgn="b"/>
                      <a:r>
                        <a:rPr lang="en-AU" sz="1200" u="none" strike="noStrike" dirty="0">
                          <a:effectLst/>
                        </a:rPr>
                        <a:t> Melbourne</a:t>
                      </a:r>
                      <a:endParaRPr lang="en-AU" sz="1200" b="0" i="0" u="none" strike="noStrike" dirty="0">
                        <a:solidFill>
                          <a:srgbClr val="000000"/>
                        </a:solidFill>
                        <a:effectLst/>
                        <a:latin typeface="Calibri"/>
                      </a:endParaRPr>
                    </a:p>
                  </a:txBody>
                  <a:tcPr marL="7227" marR="7227" marT="7227" marB="0" anchor="b"/>
                </a:tc>
                <a:tc>
                  <a:txBody>
                    <a:bodyPr/>
                    <a:lstStyle/>
                    <a:p>
                      <a:pPr algn="l" fontAlgn="b"/>
                      <a:r>
                        <a:rPr lang="en-AU" sz="1200" u="none" strike="noStrike">
                          <a:effectLst/>
                        </a:rPr>
                        <a:t>VIC</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a:effectLst/>
                        </a:rPr>
                        <a:t>3000</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Curiosity Killed the Cat</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a:effectLst/>
                        </a:rPr>
                        <a:t>$14.95</a:t>
                      </a:r>
                      <a:endParaRPr lang="en-AU" sz="1200" b="0" i="0" u="none" strike="noStrike">
                        <a:solidFill>
                          <a:srgbClr val="000000"/>
                        </a:solidFill>
                        <a:effectLst/>
                        <a:latin typeface="Calibri"/>
                      </a:endParaRPr>
                    </a:p>
                  </a:txBody>
                  <a:tcPr marL="7227" marR="7227" marT="7227" marB="0" anchor="b"/>
                </a:tc>
                <a:tc>
                  <a:txBody>
                    <a:bodyPr/>
                    <a:lstStyle/>
                    <a:p>
                      <a:pPr algn="ctr" fontAlgn="b"/>
                      <a:r>
                        <a:rPr lang="en-AU" sz="1200" u="none" strike="noStrike">
                          <a:effectLst/>
                        </a:rPr>
                        <a:t>08/03/2011</a:t>
                      </a:r>
                      <a:endParaRPr lang="en-AU" sz="1200" b="0" i="0" u="none" strike="noStrike">
                        <a:solidFill>
                          <a:srgbClr val="000000"/>
                        </a:solidFill>
                        <a:effectLst/>
                        <a:latin typeface="Calibri"/>
                      </a:endParaRPr>
                    </a:p>
                  </a:txBody>
                  <a:tcPr marL="7227" marR="7227" marT="7227" marB="0" anchor="b"/>
                </a:tc>
                <a:tc>
                  <a:txBody>
                    <a:bodyPr/>
                    <a:lstStyle/>
                    <a:p>
                      <a:pPr algn="ctr" fontAlgn="b"/>
                      <a:r>
                        <a:rPr lang="en-AU" sz="1200" u="none" strike="noStrike">
                          <a:effectLst/>
                        </a:rPr>
                        <a:t>1</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a:effectLst/>
                        </a:rPr>
                        <a:t>$14.95</a:t>
                      </a:r>
                      <a:endParaRPr lang="en-AU" sz="1200" b="0" i="0" u="none" strike="noStrike">
                        <a:solidFill>
                          <a:srgbClr val="000000"/>
                        </a:solidFill>
                        <a:effectLst/>
                        <a:latin typeface="Calibri"/>
                      </a:endParaRPr>
                    </a:p>
                  </a:txBody>
                  <a:tcPr marL="7227" marR="7227" marT="7227" marB="0" anchor="b"/>
                </a:tc>
              </a:tr>
              <a:tr h="542460">
                <a:tc>
                  <a:txBody>
                    <a:bodyPr/>
                    <a:lstStyle/>
                    <a:p>
                      <a:pPr algn="l" fontAlgn="b"/>
                      <a:r>
                        <a:rPr lang="en-AU" sz="1200" u="none" strike="noStrike">
                          <a:effectLst/>
                        </a:rPr>
                        <a:t>Mary </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 Small</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dirty="0">
                          <a:effectLst/>
                        </a:rPr>
                        <a:t>236 Smith Street</a:t>
                      </a:r>
                      <a:endParaRPr lang="en-AU" sz="1200" b="0" i="0" u="none" strike="noStrike" dirty="0">
                        <a:solidFill>
                          <a:srgbClr val="000000"/>
                        </a:solidFill>
                        <a:effectLst/>
                        <a:latin typeface="Calibri"/>
                      </a:endParaRPr>
                    </a:p>
                  </a:txBody>
                  <a:tcPr marL="7227" marR="7227" marT="7227" marB="0" anchor="b"/>
                </a:tc>
                <a:tc>
                  <a:txBody>
                    <a:bodyPr/>
                    <a:lstStyle/>
                    <a:p>
                      <a:pPr algn="l" fontAlgn="b"/>
                      <a:endParaRPr lang="en-AU" sz="1200" b="0" i="0" u="none" strike="noStrike" dirty="0">
                        <a:solidFill>
                          <a:srgbClr val="000000"/>
                        </a:solidFill>
                        <a:effectLst/>
                        <a:latin typeface="Calibri"/>
                      </a:endParaRPr>
                    </a:p>
                  </a:txBody>
                  <a:tcPr marL="7227" marR="7227" marT="7227" marB="0" anchor="b"/>
                </a:tc>
                <a:tc>
                  <a:txBody>
                    <a:bodyPr/>
                    <a:lstStyle/>
                    <a:p>
                      <a:pPr algn="l" fontAlgn="b"/>
                      <a:r>
                        <a:rPr lang="en-AU" sz="1200" u="none" strike="noStrike">
                          <a:effectLst/>
                        </a:rPr>
                        <a:t>Collingwood</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dirty="0">
                          <a:effectLst/>
                        </a:rPr>
                        <a:t>VIC</a:t>
                      </a:r>
                      <a:endParaRPr lang="en-AU" sz="1200" b="0" i="0" u="none" strike="noStrike" dirty="0">
                        <a:solidFill>
                          <a:srgbClr val="000000"/>
                        </a:solidFill>
                        <a:effectLst/>
                        <a:latin typeface="Calibri"/>
                      </a:endParaRPr>
                    </a:p>
                  </a:txBody>
                  <a:tcPr marL="7227" marR="7227" marT="7227" marB="0" anchor="b"/>
                </a:tc>
                <a:tc>
                  <a:txBody>
                    <a:bodyPr/>
                    <a:lstStyle/>
                    <a:p>
                      <a:pPr algn="r" fontAlgn="b"/>
                      <a:r>
                        <a:rPr lang="en-AU" sz="1200" u="none" strike="noStrike" dirty="0">
                          <a:effectLst/>
                        </a:rPr>
                        <a:t>3002</a:t>
                      </a:r>
                      <a:endParaRPr lang="en-AU" sz="1200" b="0" i="0" u="none" strike="noStrike" dirty="0">
                        <a:solidFill>
                          <a:srgbClr val="000000"/>
                        </a:solidFill>
                        <a:effectLst/>
                        <a:latin typeface="Calibri"/>
                      </a:endParaRPr>
                    </a:p>
                  </a:txBody>
                  <a:tcPr marL="7227" marR="7227" marT="7227" marB="0" anchor="b"/>
                </a:tc>
                <a:tc>
                  <a:txBody>
                    <a:bodyPr/>
                    <a:lstStyle/>
                    <a:p>
                      <a:pPr algn="l" fontAlgn="b"/>
                      <a:r>
                        <a:rPr lang="en-AU" sz="1200" u="none" strike="noStrike">
                          <a:effectLst/>
                        </a:rPr>
                        <a:t>Lord of the Necklaces</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a:effectLst/>
                        </a:rPr>
                        <a:t>$18.95</a:t>
                      </a:r>
                      <a:endParaRPr lang="en-AU" sz="1200" b="0" i="0" u="none" strike="noStrike">
                        <a:solidFill>
                          <a:srgbClr val="000000"/>
                        </a:solidFill>
                        <a:effectLst/>
                        <a:latin typeface="Calibri"/>
                      </a:endParaRPr>
                    </a:p>
                  </a:txBody>
                  <a:tcPr marL="7227" marR="7227" marT="7227" marB="0" anchor="b"/>
                </a:tc>
                <a:tc>
                  <a:txBody>
                    <a:bodyPr/>
                    <a:lstStyle/>
                    <a:p>
                      <a:pPr algn="ctr" fontAlgn="b"/>
                      <a:r>
                        <a:rPr lang="en-AU" sz="1200" u="none" strike="noStrike">
                          <a:effectLst/>
                        </a:rPr>
                        <a:t>10/03/2011</a:t>
                      </a:r>
                      <a:endParaRPr lang="en-AU" sz="1200" b="0" i="0" u="none" strike="noStrike">
                        <a:solidFill>
                          <a:srgbClr val="000000"/>
                        </a:solidFill>
                        <a:effectLst/>
                        <a:latin typeface="Calibri"/>
                      </a:endParaRPr>
                    </a:p>
                  </a:txBody>
                  <a:tcPr marL="7227" marR="7227" marT="7227" marB="0" anchor="b"/>
                </a:tc>
                <a:tc>
                  <a:txBody>
                    <a:bodyPr/>
                    <a:lstStyle/>
                    <a:p>
                      <a:pPr algn="ctr" fontAlgn="b"/>
                      <a:r>
                        <a:rPr lang="en-AU" sz="1200" u="none" strike="noStrike">
                          <a:effectLst/>
                        </a:rPr>
                        <a:t>2</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dirty="0">
                          <a:effectLst/>
                        </a:rPr>
                        <a:t>$37.90</a:t>
                      </a:r>
                      <a:endParaRPr lang="en-AU" sz="1200" b="0" i="0" u="none" strike="noStrike" dirty="0">
                        <a:solidFill>
                          <a:srgbClr val="000000"/>
                        </a:solidFill>
                        <a:effectLst/>
                        <a:latin typeface="Calibri"/>
                      </a:endParaRPr>
                    </a:p>
                  </a:txBody>
                  <a:tcPr marL="7227" marR="7227" marT="7227" marB="0" anchor="b"/>
                </a:tc>
              </a:tr>
              <a:tr h="542460">
                <a:tc>
                  <a:txBody>
                    <a:bodyPr/>
                    <a:lstStyle/>
                    <a:p>
                      <a:pPr algn="l" fontAlgn="b"/>
                      <a:r>
                        <a:rPr lang="en-AU" sz="1200" u="none" strike="noStrike">
                          <a:effectLst/>
                        </a:rPr>
                        <a:t>Mary </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 Small</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236 Smith Street</a:t>
                      </a:r>
                      <a:endParaRPr lang="en-AU" sz="1200" b="0" i="0" u="none" strike="noStrike">
                        <a:solidFill>
                          <a:srgbClr val="000000"/>
                        </a:solidFill>
                        <a:effectLst/>
                        <a:latin typeface="Calibri"/>
                      </a:endParaRPr>
                    </a:p>
                  </a:txBody>
                  <a:tcPr marL="7227" marR="7227" marT="7227" marB="0" anchor="b"/>
                </a:tc>
                <a:tc>
                  <a:txBody>
                    <a:bodyPr/>
                    <a:lstStyle/>
                    <a:p>
                      <a:pPr algn="l" fontAlgn="b"/>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Collingwood</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VIC</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a:effectLst/>
                        </a:rPr>
                        <a:t>3002</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dirty="0">
                          <a:effectLst/>
                        </a:rPr>
                        <a:t>The Girl in the Hornet's Nest</a:t>
                      </a:r>
                      <a:endParaRPr lang="en-AU" sz="1200" b="0" i="0" u="none" strike="noStrike" dirty="0">
                        <a:solidFill>
                          <a:srgbClr val="000000"/>
                        </a:solidFill>
                        <a:effectLst/>
                        <a:latin typeface="Calibri"/>
                      </a:endParaRPr>
                    </a:p>
                  </a:txBody>
                  <a:tcPr marL="7227" marR="7227" marT="7227" marB="0" anchor="b"/>
                </a:tc>
                <a:tc>
                  <a:txBody>
                    <a:bodyPr/>
                    <a:lstStyle/>
                    <a:p>
                      <a:pPr algn="r" fontAlgn="b"/>
                      <a:r>
                        <a:rPr lang="en-AU" sz="1200" u="none" strike="noStrike" dirty="0">
                          <a:effectLst/>
                        </a:rPr>
                        <a:t>$24.95</a:t>
                      </a:r>
                      <a:endParaRPr lang="en-AU" sz="1200" b="0" i="0" u="none" strike="noStrike" dirty="0">
                        <a:solidFill>
                          <a:srgbClr val="000000"/>
                        </a:solidFill>
                        <a:effectLst/>
                        <a:latin typeface="Calibri"/>
                      </a:endParaRPr>
                    </a:p>
                  </a:txBody>
                  <a:tcPr marL="7227" marR="7227" marT="7227" marB="0" anchor="b"/>
                </a:tc>
                <a:tc>
                  <a:txBody>
                    <a:bodyPr/>
                    <a:lstStyle/>
                    <a:p>
                      <a:pPr algn="ctr" fontAlgn="b"/>
                      <a:r>
                        <a:rPr lang="en-AU" sz="1200" u="none" strike="noStrike">
                          <a:effectLst/>
                        </a:rPr>
                        <a:t>10/03/2011</a:t>
                      </a:r>
                      <a:endParaRPr lang="en-AU" sz="1200" b="0" i="0" u="none" strike="noStrike">
                        <a:solidFill>
                          <a:srgbClr val="000000"/>
                        </a:solidFill>
                        <a:effectLst/>
                        <a:latin typeface="Calibri"/>
                      </a:endParaRPr>
                    </a:p>
                  </a:txBody>
                  <a:tcPr marL="7227" marR="7227" marT="7227" marB="0" anchor="b"/>
                </a:tc>
                <a:tc>
                  <a:txBody>
                    <a:bodyPr/>
                    <a:lstStyle/>
                    <a:p>
                      <a:pPr algn="ctr" fontAlgn="b"/>
                      <a:r>
                        <a:rPr lang="en-AU" sz="1200" u="none" strike="noStrike">
                          <a:effectLst/>
                        </a:rPr>
                        <a:t>1</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a:effectLst/>
                        </a:rPr>
                        <a:t>$24.95</a:t>
                      </a:r>
                      <a:endParaRPr lang="en-AU" sz="1200" b="0" i="0" u="none" strike="noStrike">
                        <a:solidFill>
                          <a:srgbClr val="000000"/>
                        </a:solidFill>
                        <a:effectLst/>
                        <a:latin typeface="Calibri"/>
                      </a:endParaRPr>
                    </a:p>
                  </a:txBody>
                  <a:tcPr marL="7227" marR="7227" marT="7227" marB="0" anchor="b"/>
                </a:tc>
              </a:tr>
              <a:tr h="542460">
                <a:tc>
                  <a:txBody>
                    <a:bodyPr/>
                    <a:lstStyle/>
                    <a:p>
                      <a:pPr algn="l" fontAlgn="b"/>
                      <a:r>
                        <a:rPr lang="en-AU" sz="1200" u="none" strike="noStrike">
                          <a:effectLst/>
                        </a:rPr>
                        <a:t>Fred </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 Blogs</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45 High Street</a:t>
                      </a:r>
                      <a:endParaRPr lang="en-AU" sz="1200" b="0" i="0" u="none" strike="noStrike">
                        <a:solidFill>
                          <a:srgbClr val="000000"/>
                        </a:solidFill>
                        <a:effectLst/>
                        <a:latin typeface="Calibri"/>
                      </a:endParaRPr>
                    </a:p>
                  </a:txBody>
                  <a:tcPr marL="7227" marR="7227" marT="7227" marB="0" anchor="b"/>
                </a:tc>
                <a:tc>
                  <a:txBody>
                    <a:bodyPr/>
                    <a:lstStyle/>
                    <a:p>
                      <a:pPr algn="l" fontAlgn="b"/>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Sydney</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NSW</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a:effectLst/>
                        </a:rPr>
                        <a:t>2000</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The Hobby</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dirty="0">
                          <a:effectLst/>
                        </a:rPr>
                        <a:t>$13.95</a:t>
                      </a:r>
                      <a:endParaRPr lang="en-AU" sz="1200" b="0" i="0" u="none" strike="noStrike" dirty="0">
                        <a:solidFill>
                          <a:srgbClr val="000000"/>
                        </a:solidFill>
                        <a:effectLst/>
                        <a:latin typeface="Calibri"/>
                      </a:endParaRPr>
                    </a:p>
                  </a:txBody>
                  <a:tcPr marL="7227" marR="7227" marT="7227" marB="0" anchor="b"/>
                </a:tc>
                <a:tc>
                  <a:txBody>
                    <a:bodyPr/>
                    <a:lstStyle/>
                    <a:p>
                      <a:pPr algn="ctr" fontAlgn="b"/>
                      <a:r>
                        <a:rPr lang="en-AU" sz="1200" u="none" strike="noStrike">
                          <a:effectLst/>
                        </a:rPr>
                        <a:t>12/03/2011</a:t>
                      </a:r>
                      <a:endParaRPr lang="en-AU" sz="1200" b="0" i="0" u="none" strike="noStrike">
                        <a:solidFill>
                          <a:srgbClr val="000000"/>
                        </a:solidFill>
                        <a:effectLst/>
                        <a:latin typeface="Calibri"/>
                      </a:endParaRPr>
                    </a:p>
                  </a:txBody>
                  <a:tcPr marL="7227" marR="7227" marT="7227" marB="0" anchor="b"/>
                </a:tc>
                <a:tc>
                  <a:txBody>
                    <a:bodyPr/>
                    <a:lstStyle/>
                    <a:p>
                      <a:pPr algn="ctr" fontAlgn="b"/>
                      <a:r>
                        <a:rPr lang="en-AU" sz="1200" u="none" strike="noStrike">
                          <a:effectLst/>
                        </a:rPr>
                        <a:t>2</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dirty="0">
                          <a:effectLst/>
                        </a:rPr>
                        <a:t>$27.90</a:t>
                      </a:r>
                      <a:endParaRPr lang="en-AU" sz="1200" b="0" i="0" u="none" strike="noStrike" dirty="0">
                        <a:solidFill>
                          <a:srgbClr val="000000"/>
                        </a:solidFill>
                        <a:effectLst/>
                        <a:latin typeface="Calibri"/>
                      </a:endParaRPr>
                    </a:p>
                  </a:txBody>
                  <a:tcPr marL="7227" marR="7227" marT="7227" marB="0" anchor="b"/>
                </a:tc>
              </a:tr>
              <a:tr h="542460">
                <a:tc>
                  <a:txBody>
                    <a:bodyPr/>
                    <a:lstStyle/>
                    <a:p>
                      <a:pPr algn="l" fontAlgn="b"/>
                      <a:r>
                        <a:rPr lang="en-AU" sz="1200" u="none" strike="noStrike">
                          <a:effectLst/>
                        </a:rPr>
                        <a:t>Fred </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 Blogs</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45 High Street</a:t>
                      </a:r>
                      <a:endParaRPr lang="en-AU" sz="1200" b="0" i="0" u="none" strike="noStrike">
                        <a:solidFill>
                          <a:srgbClr val="000000"/>
                        </a:solidFill>
                        <a:effectLst/>
                        <a:latin typeface="Calibri"/>
                      </a:endParaRPr>
                    </a:p>
                  </a:txBody>
                  <a:tcPr marL="7227" marR="7227" marT="7227" marB="0" anchor="b"/>
                </a:tc>
                <a:tc>
                  <a:txBody>
                    <a:bodyPr/>
                    <a:lstStyle/>
                    <a:p>
                      <a:pPr algn="l" fontAlgn="b"/>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Sydney</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NSW</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a:effectLst/>
                        </a:rPr>
                        <a:t>2000</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Lord of the Necklaces</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a:effectLst/>
                        </a:rPr>
                        <a:t>$24.95</a:t>
                      </a:r>
                      <a:endParaRPr lang="en-AU" sz="1200" b="0" i="0" u="none" strike="noStrike">
                        <a:solidFill>
                          <a:srgbClr val="000000"/>
                        </a:solidFill>
                        <a:effectLst/>
                        <a:latin typeface="Calibri"/>
                      </a:endParaRPr>
                    </a:p>
                  </a:txBody>
                  <a:tcPr marL="7227" marR="7227" marT="7227" marB="0" anchor="b"/>
                </a:tc>
                <a:tc>
                  <a:txBody>
                    <a:bodyPr/>
                    <a:lstStyle/>
                    <a:p>
                      <a:pPr algn="ctr" fontAlgn="b"/>
                      <a:r>
                        <a:rPr lang="en-AU" sz="1200" u="none" strike="noStrike" dirty="0">
                          <a:effectLst/>
                        </a:rPr>
                        <a:t>12/03/2011</a:t>
                      </a:r>
                      <a:endParaRPr lang="en-AU" sz="1200" b="0" i="0" u="none" strike="noStrike" dirty="0">
                        <a:solidFill>
                          <a:srgbClr val="000000"/>
                        </a:solidFill>
                        <a:effectLst/>
                        <a:latin typeface="Calibri"/>
                      </a:endParaRPr>
                    </a:p>
                  </a:txBody>
                  <a:tcPr marL="7227" marR="7227" marT="7227" marB="0" anchor="b"/>
                </a:tc>
                <a:tc>
                  <a:txBody>
                    <a:bodyPr/>
                    <a:lstStyle/>
                    <a:p>
                      <a:pPr algn="ctr" fontAlgn="b"/>
                      <a:r>
                        <a:rPr lang="en-AU" sz="1200" u="none" strike="noStrike" dirty="0">
                          <a:effectLst/>
                        </a:rPr>
                        <a:t>1</a:t>
                      </a:r>
                      <a:endParaRPr lang="en-AU" sz="1200" b="0" i="0" u="none" strike="noStrike" dirty="0">
                        <a:solidFill>
                          <a:srgbClr val="000000"/>
                        </a:solidFill>
                        <a:effectLst/>
                        <a:latin typeface="Calibri"/>
                      </a:endParaRPr>
                    </a:p>
                  </a:txBody>
                  <a:tcPr marL="7227" marR="7227" marT="7227" marB="0" anchor="b"/>
                </a:tc>
                <a:tc>
                  <a:txBody>
                    <a:bodyPr/>
                    <a:lstStyle/>
                    <a:p>
                      <a:pPr algn="r" fontAlgn="b"/>
                      <a:r>
                        <a:rPr lang="en-AU" sz="1200" u="none" strike="noStrike" dirty="0">
                          <a:effectLst/>
                        </a:rPr>
                        <a:t>$24.95</a:t>
                      </a:r>
                      <a:endParaRPr lang="en-AU" sz="1200" b="0" i="0" u="none" strike="noStrike" dirty="0">
                        <a:solidFill>
                          <a:srgbClr val="000000"/>
                        </a:solidFill>
                        <a:effectLst/>
                        <a:latin typeface="Calibri"/>
                      </a:endParaRPr>
                    </a:p>
                  </a:txBody>
                  <a:tcPr marL="7227" marR="7227" marT="7227" marB="0" anchor="b"/>
                </a:tc>
              </a:tr>
              <a:tr h="542460">
                <a:tc>
                  <a:txBody>
                    <a:bodyPr/>
                    <a:lstStyle/>
                    <a:p>
                      <a:pPr algn="l" fontAlgn="b"/>
                      <a:r>
                        <a:rPr lang="en-AU" sz="1200" u="none" strike="noStrike">
                          <a:effectLst/>
                        </a:rPr>
                        <a:t>Fred </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 Blogs</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45 High Street</a:t>
                      </a:r>
                      <a:endParaRPr lang="en-AU" sz="1200" b="0" i="0" u="none" strike="noStrike">
                        <a:solidFill>
                          <a:srgbClr val="000000"/>
                        </a:solidFill>
                        <a:effectLst/>
                        <a:latin typeface="Calibri"/>
                      </a:endParaRPr>
                    </a:p>
                  </a:txBody>
                  <a:tcPr marL="7227" marR="7227" marT="7227" marB="0" anchor="b"/>
                </a:tc>
                <a:tc>
                  <a:txBody>
                    <a:bodyPr/>
                    <a:lstStyle/>
                    <a:p>
                      <a:pPr algn="l" fontAlgn="b"/>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Sydney</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NSW</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a:effectLst/>
                        </a:rPr>
                        <a:t>2000</a:t>
                      </a:r>
                      <a:endParaRPr lang="en-AU" sz="1200" b="0" i="0" u="none" strike="noStrike">
                        <a:solidFill>
                          <a:srgbClr val="000000"/>
                        </a:solidFill>
                        <a:effectLst/>
                        <a:latin typeface="Calibri"/>
                      </a:endParaRPr>
                    </a:p>
                  </a:txBody>
                  <a:tcPr marL="7227" marR="7227" marT="7227" marB="0" anchor="b"/>
                </a:tc>
                <a:tc>
                  <a:txBody>
                    <a:bodyPr/>
                    <a:lstStyle/>
                    <a:p>
                      <a:pPr algn="l" fontAlgn="b"/>
                      <a:r>
                        <a:rPr lang="en-AU" sz="1200" u="none" strike="noStrike">
                          <a:effectLst/>
                        </a:rPr>
                        <a:t>The Girl in the Hornet's Nest</a:t>
                      </a:r>
                      <a:endParaRPr lang="en-AU" sz="1200" b="0" i="0" u="none" strike="noStrike">
                        <a:solidFill>
                          <a:srgbClr val="000000"/>
                        </a:solidFill>
                        <a:effectLst/>
                        <a:latin typeface="Calibri"/>
                      </a:endParaRPr>
                    </a:p>
                  </a:txBody>
                  <a:tcPr marL="7227" marR="7227" marT="7227" marB="0" anchor="b"/>
                </a:tc>
                <a:tc>
                  <a:txBody>
                    <a:bodyPr/>
                    <a:lstStyle/>
                    <a:p>
                      <a:pPr algn="r" fontAlgn="b"/>
                      <a:r>
                        <a:rPr lang="en-AU" sz="1200" u="none" strike="noStrike">
                          <a:effectLst/>
                        </a:rPr>
                        <a:t>$24.95</a:t>
                      </a:r>
                      <a:endParaRPr lang="en-AU" sz="1200" b="0" i="0" u="none" strike="noStrike">
                        <a:solidFill>
                          <a:srgbClr val="000000"/>
                        </a:solidFill>
                        <a:effectLst/>
                        <a:latin typeface="Calibri"/>
                      </a:endParaRPr>
                    </a:p>
                  </a:txBody>
                  <a:tcPr marL="7227" marR="7227" marT="7227" marB="0" anchor="b"/>
                </a:tc>
                <a:tc>
                  <a:txBody>
                    <a:bodyPr/>
                    <a:lstStyle/>
                    <a:p>
                      <a:pPr algn="ctr" fontAlgn="b"/>
                      <a:r>
                        <a:rPr lang="en-AU" sz="1200" u="none" strike="noStrike">
                          <a:effectLst/>
                        </a:rPr>
                        <a:t>12/03/2011</a:t>
                      </a:r>
                      <a:endParaRPr lang="en-AU" sz="1200" b="0" i="0" u="none" strike="noStrike">
                        <a:solidFill>
                          <a:srgbClr val="000000"/>
                        </a:solidFill>
                        <a:effectLst/>
                        <a:latin typeface="Calibri"/>
                      </a:endParaRPr>
                    </a:p>
                  </a:txBody>
                  <a:tcPr marL="7227" marR="7227" marT="7227" marB="0" anchor="b"/>
                </a:tc>
                <a:tc>
                  <a:txBody>
                    <a:bodyPr/>
                    <a:lstStyle/>
                    <a:p>
                      <a:pPr algn="ctr" fontAlgn="b"/>
                      <a:r>
                        <a:rPr lang="en-AU" sz="1200" u="none" strike="noStrike" dirty="0">
                          <a:effectLst/>
                        </a:rPr>
                        <a:t>1</a:t>
                      </a:r>
                      <a:endParaRPr lang="en-AU" sz="1200" b="0" i="0" u="none" strike="noStrike" dirty="0">
                        <a:solidFill>
                          <a:srgbClr val="000000"/>
                        </a:solidFill>
                        <a:effectLst/>
                        <a:latin typeface="Calibri"/>
                      </a:endParaRPr>
                    </a:p>
                  </a:txBody>
                  <a:tcPr marL="7227" marR="7227" marT="7227" marB="0" anchor="b"/>
                </a:tc>
                <a:tc>
                  <a:txBody>
                    <a:bodyPr/>
                    <a:lstStyle/>
                    <a:p>
                      <a:pPr algn="r" fontAlgn="b"/>
                      <a:r>
                        <a:rPr lang="en-AU" sz="1200" u="none" strike="noStrike" dirty="0">
                          <a:effectLst/>
                        </a:rPr>
                        <a:t>$24.95</a:t>
                      </a:r>
                      <a:endParaRPr lang="en-AU" sz="1200" b="0" i="0" u="none" strike="noStrike" dirty="0">
                        <a:solidFill>
                          <a:srgbClr val="000000"/>
                        </a:solidFill>
                        <a:effectLst/>
                        <a:latin typeface="Calibri"/>
                      </a:endParaRPr>
                    </a:p>
                  </a:txBody>
                  <a:tcPr marL="7227" marR="7227" marT="7227" marB="0" anchor="b"/>
                </a:tc>
              </a:tr>
            </a:tbl>
          </a:graphicData>
        </a:graphic>
      </p:graphicFrame>
      <p:pic>
        <p:nvPicPr>
          <p:cNvPr id="4098" name="Picture 2"/>
          <p:cNvPicPr>
            <a:picLocks noChangeAspect="1" noChangeArrowheads="1"/>
          </p:cNvPicPr>
          <p:nvPr/>
        </p:nvPicPr>
        <p:blipFill>
          <a:blip r:embed="rId2" cstate="print"/>
          <a:srcRect/>
          <a:stretch>
            <a:fillRect/>
          </a:stretch>
        </p:blipFill>
        <p:spPr bwMode="auto">
          <a:xfrm>
            <a:off x="7236296" y="0"/>
            <a:ext cx="1774502" cy="1708780"/>
          </a:xfrm>
          <a:prstGeom prst="rect">
            <a:avLst/>
          </a:prstGeom>
          <a:noFill/>
          <a:ln w="9525">
            <a:noFill/>
            <a:miter lim="800000"/>
            <a:headEnd/>
            <a:tailEnd/>
          </a:ln>
        </p:spPr>
      </p:pic>
    </p:spTree>
    <p:extLst>
      <p:ext uri="{BB962C8B-B14F-4D97-AF65-F5344CB8AC3E}">
        <p14:creationId xmlns="" xmlns:p14="http://schemas.microsoft.com/office/powerpoint/2010/main" val="1294189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8313" y="90488"/>
            <a:ext cx="8229600" cy="1143000"/>
          </a:xfrm>
        </p:spPr>
        <p:txBody>
          <a:bodyPr/>
          <a:lstStyle/>
          <a:p>
            <a:r>
              <a:rPr lang="en-AU" dirty="0" smtClean="0"/>
              <a:t>Second Stage – 2NF</a:t>
            </a: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211406103"/>
              </p:ext>
            </p:extLst>
          </p:nvPr>
        </p:nvGraphicFramePr>
        <p:xfrm>
          <a:off x="251521" y="3798442"/>
          <a:ext cx="8640959" cy="2366862"/>
        </p:xfrm>
        <a:graphic>
          <a:graphicData uri="http://schemas.openxmlformats.org/drawingml/2006/table">
            <a:tbl>
              <a:tblPr>
                <a:tableStyleId>{5C22544A-7EE6-4342-B048-85BDC9FD1C3A}</a:tableStyleId>
              </a:tblPr>
              <a:tblGrid>
                <a:gridCol w="1475481"/>
                <a:gridCol w="927674"/>
                <a:gridCol w="959661"/>
                <a:gridCol w="1503471"/>
                <a:gridCol w="1038369"/>
                <a:gridCol w="1296144"/>
                <a:gridCol w="792088"/>
                <a:gridCol w="648071"/>
              </a:tblGrid>
              <a:tr h="378042">
                <a:tc>
                  <a:txBody>
                    <a:bodyPr/>
                    <a:lstStyle/>
                    <a:p>
                      <a:pPr algn="l" fontAlgn="b"/>
                      <a:r>
                        <a:rPr lang="en-AU" sz="1600" b="1" u="sng" strike="noStrike" baseline="0" dirty="0" err="1" smtClean="0">
                          <a:effectLst/>
                        </a:rPr>
                        <a:t>CustCode</a:t>
                      </a:r>
                      <a:endParaRPr lang="en-AU" sz="1600" b="1" i="0" u="sng" strike="noStrike" baseline="0"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en-AU" sz="1600" u="none" strike="noStrike" baseline="0" dirty="0">
                          <a:effectLst/>
                        </a:rPr>
                        <a:t>First Name</a:t>
                      </a:r>
                      <a:endParaRPr lang="en-AU" sz="1600" b="0" i="0" u="none" strike="noStrike" baseline="0"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en-AU" sz="1600" u="none" strike="noStrike" baseline="0" dirty="0">
                          <a:effectLst/>
                        </a:rPr>
                        <a:t>Last Name</a:t>
                      </a:r>
                      <a:endParaRPr lang="en-AU" sz="1600" b="0" i="0" u="none" strike="noStrike" baseline="0"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en-AU" sz="1600" u="none" strike="noStrike" baseline="0" dirty="0">
                          <a:effectLst/>
                        </a:rPr>
                        <a:t>Address1</a:t>
                      </a:r>
                      <a:endParaRPr lang="en-AU" sz="1600" b="0" i="0" u="none" strike="noStrike" baseline="0"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en-AU" sz="1600" u="none" strike="noStrike" baseline="0" dirty="0">
                          <a:effectLst/>
                        </a:rPr>
                        <a:t>Address2</a:t>
                      </a:r>
                      <a:endParaRPr lang="en-AU" sz="1600" b="0" i="0" u="none" strike="noStrike" baseline="0"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en-AU" sz="1600" u="none" strike="noStrike" baseline="0" dirty="0">
                          <a:effectLst/>
                        </a:rPr>
                        <a:t>Suburb</a:t>
                      </a:r>
                      <a:endParaRPr lang="en-AU" sz="1600" b="0" i="0" u="none" strike="noStrike" baseline="0"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en-AU" sz="1600" u="none" strike="noStrike" baseline="0" dirty="0">
                          <a:effectLst/>
                        </a:rPr>
                        <a:t>State</a:t>
                      </a:r>
                      <a:endParaRPr lang="en-AU" sz="1600" b="0" i="0" u="none" strike="noStrike" baseline="0"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en-AU" sz="1600" u="none" strike="noStrike" baseline="0" dirty="0">
                          <a:effectLst/>
                        </a:rPr>
                        <a:t>Postcode</a:t>
                      </a:r>
                      <a:endParaRPr lang="en-AU" sz="1600" b="0" i="0" u="none" strike="noStrike" baseline="0" dirty="0">
                        <a:solidFill>
                          <a:srgbClr val="000000"/>
                        </a:solidFill>
                        <a:effectLst/>
                        <a:latin typeface="Calibri"/>
                      </a:endParaRPr>
                    </a:p>
                  </a:txBody>
                  <a:tcPr marL="9525" marR="9525" marT="9525" marB="0" anchor="b">
                    <a:solidFill>
                      <a:schemeClr val="tx2">
                        <a:lumMod val="20000"/>
                        <a:lumOff val="80000"/>
                      </a:schemeClr>
                    </a:solidFill>
                  </a:tcPr>
                </a:tc>
              </a:tr>
              <a:tr h="378042">
                <a:tc>
                  <a:txBody>
                    <a:bodyPr/>
                    <a:lstStyle/>
                    <a:p>
                      <a:pPr algn="ctr" fontAlgn="b"/>
                      <a:r>
                        <a:rPr lang="en-AU" sz="1600" u="none" strike="noStrike" baseline="0" dirty="0">
                          <a:effectLst/>
                        </a:rPr>
                        <a:t>116</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dirty="0">
                          <a:effectLst/>
                        </a:rPr>
                        <a:t>Tom </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dirty="0">
                          <a:effectLst/>
                        </a:rPr>
                        <a:t> Jones</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dirty="0">
                          <a:effectLst/>
                        </a:rPr>
                        <a:t>56 Latrobe Street</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dirty="0">
                          <a:effectLst/>
                        </a:rPr>
                        <a:t> Melbourne</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dirty="0">
                          <a:effectLst/>
                        </a:rPr>
                        <a:t>VIC</a:t>
                      </a:r>
                      <a:endParaRPr lang="en-AU" sz="1600" b="0" i="0" u="none" strike="noStrike" baseline="0" dirty="0">
                        <a:solidFill>
                          <a:srgbClr val="000000"/>
                        </a:solidFill>
                        <a:effectLst/>
                        <a:latin typeface="Calibri"/>
                      </a:endParaRPr>
                    </a:p>
                  </a:txBody>
                  <a:tcPr marL="9525" marR="9525" marT="9525" marB="0" anchor="b"/>
                </a:tc>
                <a:tc>
                  <a:txBody>
                    <a:bodyPr/>
                    <a:lstStyle/>
                    <a:p>
                      <a:pPr algn="r" fontAlgn="b"/>
                      <a:r>
                        <a:rPr lang="en-AU" sz="1600" u="none" strike="noStrike" baseline="0" dirty="0">
                          <a:effectLst/>
                        </a:rPr>
                        <a:t>3000</a:t>
                      </a:r>
                      <a:endParaRPr lang="en-AU" sz="1600" b="0" i="0" u="none" strike="noStrike" baseline="0" dirty="0">
                        <a:solidFill>
                          <a:srgbClr val="000000"/>
                        </a:solidFill>
                        <a:effectLst/>
                        <a:latin typeface="Calibri"/>
                      </a:endParaRPr>
                    </a:p>
                  </a:txBody>
                  <a:tcPr marL="9525" marR="9525" marT="9525" marB="0" anchor="b"/>
                </a:tc>
              </a:tr>
              <a:tr h="378042">
                <a:tc>
                  <a:txBody>
                    <a:bodyPr/>
                    <a:lstStyle/>
                    <a:p>
                      <a:pPr algn="ctr" fontAlgn="b"/>
                      <a:r>
                        <a:rPr lang="en-AU" sz="1600" u="none" strike="noStrike" baseline="0" dirty="0" smtClean="0">
                          <a:effectLst/>
                        </a:rPr>
                        <a:t>117</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dirty="0">
                          <a:effectLst/>
                        </a:rPr>
                        <a:t>Tom </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dirty="0">
                          <a:effectLst/>
                        </a:rPr>
                        <a:t> Jones</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dirty="0" smtClean="0">
                          <a:effectLst/>
                        </a:rPr>
                        <a:t>65 </a:t>
                      </a:r>
                      <a:r>
                        <a:rPr lang="en-AU" sz="1600" u="none" strike="noStrike" baseline="0" dirty="0" smtClean="0">
                          <a:effectLst/>
                        </a:rPr>
                        <a:t>Landon </a:t>
                      </a:r>
                      <a:r>
                        <a:rPr lang="en-AU" sz="1600" u="none" strike="noStrike" baseline="0" dirty="0">
                          <a:effectLst/>
                        </a:rPr>
                        <a:t>Street</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dirty="0">
                          <a:effectLst/>
                        </a:rPr>
                        <a:t> Melbourne</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dirty="0">
                          <a:effectLst/>
                        </a:rPr>
                        <a:t>VIC</a:t>
                      </a:r>
                      <a:endParaRPr lang="en-AU" sz="1600" b="0" i="0" u="none" strike="noStrike" baseline="0" dirty="0">
                        <a:solidFill>
                          <a:srgbClr val="000000"/>
                        </a:solidFill>
                        <a:effectLst/>
                        <a:latin typeface="Calibri"/>
                      </a:endParaRPr>
                    </a:p>
                  </a:txBody>
                  <a:tcPr marL="9525" marR="9525" marT="9525" marB="0" anchor="b"/>
                </a:tc>
                <a:tc>
                  <a:txBody>
                    <a:bodyPr/>
                    <a:lstStyle/>
                    <a:p>
                      <a:pPr algn="r" fontAlgn="b"/>
                      <a:r>
                        <a:rPr lang="en-AU" sz="1600" u="none" strike="noStrike" baseline="0" dirty="0">
                          <a:effectLst/>
                        </a:rPr>
                        <a:t>3000</a:t>
                      </a:r>
                      <a:endParaRPr lang="en-AU" sz="1600" b="0" i="0" u="none" strike="noStrike" baseline="0" dirty="0">
                        <a:solidFill>
                          <a:srgbClr val="000000"/>
                        </a:solidFill>
                        <a:effectLst/>
                        <a:latin typeface="Calibri"/>
                      </a:endParaRPr>
                    </a:p>
                  </a:txBody>
                  <a:tcPr marL="9525" marR="9525" marT="9525" marB="0" anchor="b"/>
                </a:tc>
              </a:tr>
              <a:tr h="378042">
                <a:tc>
                  <a:txBody>
                    <a:bodyPr/>
                    <a:lstStyle/>
                    <a:p>
                      <a:pPr algn="ctr" fontAlgn="b"/>
                      <a:r>
                        <a:rPr lang="en-AU" sz="1600" u="none" strike="noStrike" baseline="0" dirty="0">
                          <a:effectLst/>
                        </a:rPr>
                        <a:t>457</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a:effectLst/>
                        </a:rPr>
                        <a:t>Mary </a:t>
                      </a:r>
                      <a:endParaRPr lang="en-AU" sz="1600" b="0" i="0" u="none" strike="noStrike" baseline="0">
                        <a:solidFill>
                          <a:srgbClr val="000000"/>
                        </a:solidFill>
                        <a:effectLst/>
                        <a:latin typeface="Calibri"/>
                      </a:endParaRPr>
                    </a:p>
                  </a:txBody>
                  <a:tcPr marL="9525" marR="9525" marT="9525" marB="0" anchor="b"/>
                </a:tc>
                <a:tc>
                  <a:txBody>
                    <a:bodyPr/>
                    <a:lstStyle/>
                    <a:p>
                      <a:pPr algn="l" fontAlgn="b"/>
                      <a:r>
                        <a:rPr lang="en-AU" sz="1600" u="none" strike="noStrike" baseline="0" dirty="0">
                          <a:effectLst/>
                        </a:rPr>
                        <a:t> Small</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dirty="0">
                          <a:effectLst/>
                        </a:rPr>
                        <a:t>236 Smith Street</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a:effectLst/>
                        </a:rPr>
                        <a:t>Collingwood</a:t>
                      </a:r>
                      <a:endParaRPr lang="en-AU" sz="1600" b="0" i="0" u="none" strike="noStrike" baseline="0">
                        <a:solidFill>
                          <a:srgbClr val="000000"/>
                        </a:solidFill>
                        <a:effectLst/>
                        <a:latin typeface="Calibri"/>
                      </a:endParaRPr>
                    </a:p>
                  </a:txBody>
                  <a:tcPr marL="9525" marR="9525" marT="9525" marB="0" anchor="b"/>
                </a:tc>
                <a:tc>
                  <a:txBody>
                    <a:bodyPr/>
                    <a:lstStyle/>
                    <a:p>
                      <a:pPr algn="l" fontAlgn="b"/>
                      <a:r>
                        <a:rPr lang="en-AU" sz="1600" u="none" strike="noStrike" baseline="0">
                          <a:effectLst/>
                        </a:rPr>
                        <a:t>VIC</a:t>
                      </a:r>
                      <a:endParaRPr lang="en-AU" sz="1600" b="0" i="0" u="none" strike="noStrike" baseline="0">
                        <a:solidFill>
                          <a:srgbClr val="000000"/>
                        </a:solidFill>
                        <a:effectLst/>
                        <a:latin typeface="Calibri"/>
                      </a:endParaRPr>
                    </a:p>
                  </a:txBody>
                  <a:tcPr marL="9525" marR="9525" marT="9525" marB="0" anchor="b"/>
                </a:tc>
                <a:tc>
                  <a:txBody>
                    <a:bodyPr/>
                    <a:lstStyle/>
                    <a:p>
                      <a:pPr algn="r" fontAlgn="b"/>
                      <a:r>
                        <a:rPr lang="en-AU" sz="1600" u="none" strike="noStrike" baseline="0" dirty="0">
                          <a:effectLst/>
                        </a:rPr>
                        <a:t>3002</a:t>
                      </a:r>
                      <a:endParaRPr lang="en-AU" sz="1600" b="0" i="0" u="none" strike="noStrike" baseline="0" dirty="0">
                        <a:solidFill>
                          <a:srgbClr val="000000"/>
                        </a:solidFill>
                        <a:effectLst/>
                        <a:latin typeface="Calibri"/>
                      </a:endParaRPr>
                    </a:p>
                  </a:txBody>
                  <a:tcPr marL="9525" marR="9525" marT="9525" marB="0" anchor="b"/>
                </a:tc>
              </a:tr>
              <a:tr h="378042">
                <a:tc>
                  <a:txBody>
                    <a:bodyPr/>
                    <a:lstStyle/>
                    <a:p>
                      <a:pPr algn="ctr" fontAlgn="b"/>
                      <a:r>
                        <a:rPr lang="en-AU" sz="1600" u="none" strike="noStrike" baseline="0" dirty="0">
                          <a:effectLst/>
                        </a:rPr>
                        <a:t>890</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dirty="0">
                          <a:effectLst/>
                        </a:rPr>
                        <a:t>Fred </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a:effectLst/>
                        </a:rPr>
                        <a:t> Blogs</a:t>
                      </a:r>
                      <a:endParaRPr lang="en-AU" sz="1600" b="0" i="0" u="none" strike="noStrike" baseline="0">
                        <a:solidFill>
                          <a:srgbClr val="000000"/>
                        </a:solidFill>
                        <a:effectLst/>
                        <a:latin typeface="Calibri"/>
                      </a:endParaRPr>
                    </a:p>
                  </a:txBody>
                  <a:tcPr marL="9525" marR="9525" marT="9525" marB="0" anchor="b"/>
                </a:tc>
                <a:tc>
                  <a:txBody>
                    <a:bodyPr/>
                    <a:lstStyle/>
                    <a:p>
                      <a:pPr algn="l" fontAlgn="b"/>
                      <a:r>
                        <a:rPr lang="en-AU" sz="1600" u="none" strike="noStrike" baseline="0">
                          <a:effectLst/>
                        </a:rPr>
                        <a:t>45 High Street</a:t>
                      </a:r>
                      <a:endParaRPr lang="en-AU" sz="1600" b="0" i="0" u="none" strike="noStrike" baseline="0">
                        <a:solidFill>
                          <a:srgbClr val="000000"/>
                        </a:solidFill>
                        <a:effectLst/>
                        <a:latin typeface="Calibri"/>
                      </a:endParaRPr>
                    </a:p>
                  </a:txBody>
                  <a:tcPr marL="9525" marR="9525" marT="9525" marB="0" anchor="b"/>
                </a:tc>
                <a:tc>
                  <a:txBody>
                    <a:bodyPr/>
                    <a:lstStyle/>
                    <a:p>
                      <a:pPr algn="l" fontAlgn="b"/>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dirty="0">
                          <a:effectLst/>
                        </a:rPr>
                        <a:t>Sydney</a:t>
                      </a:r>
                      <a:endParaRPr lang="en-AU" sz="1600" b="0" i="0" u="none" strike="noStrike" baseline="0" dirty="0">
                        <a:solidFill>
                          <a:srgbClr val="000000"/>
                        </a:solidFill>
                        <a:effectLst/>
                        <a:latin typeface="Calibri"/>
                      </a:endParaRPr>
                    </a:p>
                  </a:txBody>
                  <a:tcPr marL="9525" marR="9525" marT="9525" marB="0" anchor="b"/>
                </a:tc>
                <a:tc>
                  <a:txBody>
                    <a:bodyPr/>
                    <a:lstStyle/>
                    <a:p>
                      <a:pPr algn="l" fontAlgn="b"/>
                      <a:r>
                        <a:rPr lang="en-AU" sz="1600" u="none" strike="noStrike" baseline="0" dirty="0">
                          <a:effectLst/>
                        </a:rPr>
                        <a:t>NSW</a:t>
                      </a:r>
                      <a:endParaRPr lang="en-AU" sz="1600" b="0" i="0" u="none" strike="noStrike" baseline="0" dirty="0">
                        <a:solidFill>
                          <a:srgbClr val="000000"/>
                        </a:solidFill>
                        <a:effectLst/>
                        <a:latin typeface="Calibri"/>
                      </a:endParaRPr>
                    </a:p>
                  </a:txBody>
                  <a:tcPr marL="9525" marR="9525" marT="9525" marB="0" anchor="b"/>
                </a:tc>
                <a:tc>
                  <a:txBody>
                    <a:bodyPr/>
                    <a:lstStyle/>
                    <a:p>
                      <a:pPr algn="r" fontAlgn="b"/>
                      <a:r>
                        <a:rPr lang="en-AU" sz="1600" u="none" strike="noStrike" baseline="0" dirty="0">
                          <a:effectLst/>
                        </a:rPr>
                        <a:t>2000</a:t>
                      </a:r>
                      <a:endParaRPr lang="en-AU" sz="1600" b="0" i="0" u="none" strike="noStrike" baseline="0" dirty="0">
                        <a:solidFill>
                          <a:srgbClr val="000000"/>
                        </a:solidFill>
                        <a:effectLst/>
                        <a:latin typeface="Calibri"/>
                      </a:endParaRPr>
                    </a:p>
                  </a:txBody>
                  <a:tcPr marL="9525" marR="9525" marT="9525" marB="0" anchor="b"/>
                </a:tc>
              </a:tr>
            </a:tbl>
          </a:graphicData>
        </a:graphic>
      </p:graphicFrame>
      <p:sp>
        <p:nvSpPr>
          <p:cNvPr id="63604" name="TextBox 7"/>
          <p:cNvSpPr txBox="1">
            <a:spLocks noChangeArrowheads="1"/>
          </p:cNvSpPr>
          <p:nvPr/>
        </p:nvSpPr>
        <p:spPr bwMode="auto">
          <a:xfrm>
            <a:off x="539552" y="908720"/>
            <a:ext cx="7444667" cy="2862322"/>
          </a:xfrm>
          <a:prstGeom prst="rect">
            <a:avLst/>
          </a:prstGeom>
          <a:noFill/>
          <a:ln w="9525">
            <a:noFill/>
            <a:miter lim="800000"/>
            <a:headEnd/>
            <a:tailEnd/>
          </a:ln>
        </p:spPr>
        <p:txBody>
          <a:bodyPr wrap="none">
            <a:spAutoFit/>
          </a:bodyPr>
          <a:lstStyle/>
          <a:p>
            <a:r>
              <a:rPr lang="en-AU" sz="2000" b="1" dirty="0" smtClean="0">
                <a:solidFill>
                  <a:srgbClr val="FFC000"/>
                </a:solidFill>
              </a:rPr>
              <a:t>The 1NF Data is about Customers and Books Purchased. </a:t>
            </a:r>
          </a:p>
          <a:p>
            <a:r>
              <a:rPr lang="en-AU" sz="2000" b="1" u="sng" dirty="0" smtClean="0">
                <a:solidFill>
                  <a:srgbClr val="FFC000"/>
                </a:solidFill>
              </a:rPr>
              <a:t>It needs to be broken into two tables: </a:t>
            </a:r>
            <a:r>
              <a:rPr lang="en-AU" sz="2000" b="1" dirty="0" smtClean="0">
                <a:solidFill>
                  <a:srgbClr val="FFC000"/>
                </a:solidFill>
              </a:rPr>
              <a:t/>
            </a:r>
            <a:br>
              <a:rPr lang="en-AU" sz="2000" b="1" dirty="0" smtClean="0">
                <a:solidFill>
                  <a:srgbClr val="FFC000"/>
                </a:solidFill>
              </a:rPr>
            </a:br>
            <a:r>
              <a:rPr lang="en-AU" sz="2000" b="1" dirty="0" smtClean="0">
                <a:solidFill>
                  <a:srgbClr val="92D050"/>
                </a:solidFill>
              </a:rPr>
              <a:t>Customer Details </a:t>
            </a:r>
            <a:r>
              <a:rPr lang="en-AU" sz="2000" b="1" dirty="0" smtClean="0">
                <a:solidFill>
                  <a:srgbClr val="FFC000"/>
                </a:solidFill>
              </a:rPr>
              <a:t>and </a:t>
            </a:r>
            <a:r>
              <a:rPr lang="en-AU" sz="2000" b="1" dirty="0" smtClean="0">
                <a:solidFill>
                  <a:srgbClr val="E478C8"/>
                </a:solidFill>
              </a:rPr>
              <a:t>Books Purchased</a:t>
            </a:r>
            <a:r>
              <a:rPr lang="en-AU" sz="2000" b="1" dirty="0" smtClean="0">
                <a:solidFill>
                  <a:srgbClr val="FFC000"/>
                </a:solidFill>
              </a:rPr>
              <a:t>. </a:t>
            </a:r>
            <a:br>
              <a:rPr lang="en-AU" sz="2000" b="1" dirty="0" smtClean="0">
                <a:solidFill>
                  <a:srgbClr val="FFC000"/>
                </a:solidFill>
              </a:rPr>
            </a:br>
            <a:r>
              <a:rPr lang="en-AU" sz="2000" b="1" dirty="0" smtClean="0">
                <a:solidFill>
                  <a:srgbClr val="FFC000"/>
                </a:solidFill>
              </a:rPr>
              <a:t/>
            </a:r>
            <a:br>
              <a:rPr lang="en-AU" sz="2000" b="1" dirty="0" smtClean="0">
                <a:solidFill>
                  <a:srgbClr val="FFC000"/>
                </a:solidFill>
              </a:rPr>
            </a:br>
            <a:r>
              <a:rPr lang="en-AU" sz="2000" dirty="0" smtClean="0">
                <a:solidFill>
                  <a:srgbClr val="FFC000"/>
                </a:solidFill>
              </a:rPr>
              <a:t>There are also other problems such as customers </a:t>
            </a:r>
            <a:br>
              <a:rPr lang="en-AU" sz="2000" dirty="0" smtClean="0">
                <a:solidFill>
                  <a:srgbClr val="FFC000"/>
                </a:solidFill>
              </a:rPr>
            </a:br>
            <a:r>
              <a:rPr lang="en-AU" sz="2000" dirty="0" smtClean="0">
                <a:solidFill>
                  <a:srgbClr val="FFC000"/>
                </a:solidFill>
              </a:rPr>
              <a:t>having identical names. </a:t>
            </a:r>
            <a:endParaRPr lang="en-AU" sz="2000" b="1" dirty="0" smtClean="0">
              <a:solidFill>
                <a:srgbClr val="FFC000"/>
              </a:solidFill>
            </a:endParaRPr>
          </a:p>
          <a:p>
            <a:endParaRPr lang="en-AU" sz="2000" b="1" dirty="0" smtClean="0">
              <a:solidFill>
                <a:srgbClr val="92D050"/>
              </a:solidFill>
            </a:endParaRPr>
          </a:p>
          <a:p>
            <a:r>
              <a:rPr lang="en-AU" sz="2000" b="1" dirty="0" smtClean="0">
                <a:solidFill>
                  <a:srgbClr val="92D050"/>
                </a:solidFill>
              </a:rPr>
              <a:t>1. Customer Details Table </a:t>
            </a:r>
            <a:r>
              <a:rPr lang="en-AU" sz="2000" dirty="0" smtClean="0">
                <a:solidFill>
                  <a:srgbClr val="92D050"/>
                </a:solidFill>
              </a:rPr>
              <a:t>– Introduce an ID Number Code </a:t>
            </a:r>
            <a:br>
              <a:rPr lang="en-AU" sz="2000" dirty="0" smtClean="0">
                <a:solidFill>
                  <a:srgbClr val="92D050"/>
                </a:solidFill>
              </a:rPr>
            </a:br>
            <a:r>
              <a:rPr lang="en-AU" sz="2000" dirty="0" smtClean="0">
                <a:solidFill>
                  <a:srgbClr val="92D050"/>
                </a:solidFill>
              </a:rPr>
              <a:t>(3NF concept) to deal with Duplicate Customer names. </a:t>
            </a:r>
            <a:endParaRPr lang="en-AU" sz="2000" dirty="0">
              <a:solidFill>
                <a:srgbClr val="92D050"/>
              </a:solidFill>
            </a:endParaRPr>
          </a:p>
        </p:txBody>
      </p:sp>
      <p:sp>
        <p:nvSpPr>
          <p:cNvPr id="5" name="TextBox 8"/>
          <p:cNvSpPr txBox="1">
            <a:spLocks noChangeArrowheads="1"/>
          </p:cNvSpPr>
          <p:nvPr/>
        </p:nvSpPr>
        <p:spPr bwMode="auto">
          <a:xfrm>
            <a:off x="4211960" y="6309320"/>
            <a:ext cx="4896544" cy="369332"/>
          </a:xfrm>
          <a:prstGeom prst="rect">
            <a:avLst/>
          </a:prstGeom>
          <a:noFill/>
          <a:ln w="9525">
            <a:noFill/>
            <a:miter lim="800000"/>
            <a:headEnd/>
            <a:tailEnd/>
          </a:ln>
        </p:spPr>
        <p:txBody>
          <a:bodyPr wrap="square">
            <a:spAutoFit/>
          </a:bodyPr>
          <a:lstStyle/>
          <a:p>
            <a:r>
              <a:rPr lang="en-AU" b="1" dirty="0" smtClean="0">
                <a:solidFill>
                  <a:srgbClr val="E478C8"/>
                </a:solidFill>
              </a:rPr>
              <a:t>See next Slide for Books </a:t>
            </a:r>
            <a:r>
              <a:rPr lang="en-AU" b="1" dirty="0">
                <a:solidFill>
                  <a:srgbClr val="E478C8"/>
                </a:solidFill>
              </a:rPr>
              <a:t>Purchased </a:t>
            </a:r>
            <a:r>
              <a:rPr lang="en-AU" b="1" dirty="0" smtClean="0">
                <a:solidFill>
                  <a:srgbClr val="E478C8"/>
                </a:solidFill>
              </a:rPr>
              <a:t>Table</a:t>
            </a:r>
            <a:endParaRPr lang="en-AU" b="1" dirty="0">
              <a:solidFill>
                <a:srgbClr val="E478C8"/>
              </a:solidFill>
            </a:endParaRPr>
          </a:p>
        </p:txBody>
      </p:sp>
      <p:pic>
        <p:nvPicPr>
          <p:cNvPr id="6" name="Picture 3"/>
          <p:cNvPicPr>
            <a:picLocks noChangeAspect="1" noChangeArrowheads="1"/>
          </p:cNvPicPr>
          <p:nvPr/>
        </p:nvPicPr>
        <p:blipFill>
          <a:blip r:embed="rId2" cstate="print"/>
          <a:srcRect/>
          <a:stretch>
            <a:fillRect/>
          </a:stretch>
        </p:blipFill>
        <p:spPr bwMode="auto">
          <a:xfrm>
            <a:off x="7877007" y="116632"/>
            <a:ext cx="1159489" cy="1152128"/>
          </a:xfrm>
          <a:prstGeom prst="rect">
            <a:avLst/>
          </a:prstGeom>
          <a:noFill/>
          <a:ln w="9525">
            <a:noFill/>
            <a:miter lim="800000"/>
            <a:headEnd/>
            <a:tailEnd/>
          </a:ln>
        </p:spPr>
      </p:pic>
    </p:spTree>
    <p:extLst>
      <p:ext uri="{BB962C8B-B14F-4D97-AF65-F5344CB8AC3E}">
        <p14:creationId xmlns="" xmlns:p14="http://schemas.microsoft.com/office/powerpoint/2010/main" val="3229223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Second Stage – 2NF</a:t>
            </a:r>
            <a:endParaRPr lang="en-AU" dirty="0"/>
          </a:p>
        </p:txBody>
      </p:sp>
      <p:sp>
        <p:nvSpPr>
          <p:cNvPr id="3" name="Content Placeholder 2"/>
          <p:cNvSpPr>
            <a:spLocks noGrp="1"/>
          </p:cNvSpPr>
          <p:nvPr>
            <p:ph idx="1"/>
          </p:nvPr>
        </p:nvSpPr>
        <p:spPr/>
        <p:txBody>
          <a:bodyPr/>
          <a:lstStyle/>
          <a:p>
            <a:endParaRPr lang="en-AU" dirty="0"/>
          </a:p>
        </p:txBody>
      </p:sp>
      <p:graphicFrame>
        <p:nvGraphicFramePr>
          <p:cNvPr id="4" name="Table 3"/>
          <p:cNvGraphicFramePr>
            <a:graphicFrameLocks noGrp="1"/>
          </p:cNvGraphicFramePr>
          <p:nvPr>
            <p:extLst>
              <p:ext uri="{D42A27DB-BD31-4B8C-83A1-F6EECF244321}">
                <p14:modId xmlns="" xmlns:p14="http://schemas.microsoft.com/office/powerpoint/2010/main" val="2476658410"/>
              </p:ext>
            </p:extLst>
          </p:nvPr>
        </p:nvGraphicFramePr>
        <p:xfrm>
          <a:off x="471946" y="2132856"/>
          <a:ext cx="8276519" cy="2604119"/>
        </p:xfrm>
        <a:graphic>
          <a:graphicData uri="http://schemas.openxmlformats.org/drawingml/2006/table">
            <a:tbl>
              <a:tblPr>
                <a:tableStyleId>{5C22544A-7EE6-4342-B048-85BDC9FD1C3A}</a:tableStyleId>
              </a:tblPr>
              <a:tblGrid>
                <a:gridCol w="1075718"/>
                <a:gridCol w="2730484"/>
                <a:gridCol w="1079185"/>
                <a:gridCol w="1328227"/>
                <a:gridCol w="933910"/>
                <a:gridCol w="1128995"/>
              </a:tblGrid>
              <a:tr h="454897">
                <a:tc>
                  <a:txBody>
                    <a:bodyPr/>
                    <a:lstStyle/>
                    <a:p>
                      <a:pPr algn="l" fontAlgn="b"/>
                      <a:r>
                        <a:rPr lang="en-AU" sz="1500" b="1" u="sng" strike="noStrike" baseline="0" dirty="0" err="1" smtClean="0">
                          <a:effectLst/>
                        </a:rPr>
                        <a:t>CustCode</a:t>
                      </a:r>
                      <a:endParaRPr lang="en-AU" sz="1500" b="1" i="0" u="sng" strike="noStrike" baseline="0"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l" fontAlgn="b"/>
                      <a:r>
                        <a:rPr lang="en-AU" sz="1500" b="1" u="sng" strike="noStrike" baseline="0" dirty="0">
                          <a:effectLst/>
                        </a:rPr>
                        <a:t>Book purchased</a:t>
                      </a:r>
                      <a:endParaRPr lang="en-AU" sz="1500" b="1" i="0" u="sng" strike="noStrike" baseline="0"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l" fontAlgn="b"/>
                      <a:r>
                        <a:rPr lang="en-AU" sz="1500" u="none" strike="noStrike" baseline="0" dirty="0">
                          <a:effectLst/>
                        </a:rPr>
                        <a:t>Item Cost</a:t>
                      </a:r>
                      <a:endParaRPr lang="en-AU" sz="1500" b="0" i="0" u="none" strike="noStrike" baseline="0"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ctr" fontAlgn="b"/>
                      <a:r>
                        <a:rPr lang="en-AU" sz="1500" u="none" strike="noStrike" baseline="0" dirty="0">
                          <a:effectLst/>
                        </a:rPr>
                        <a:t>Date of purchase</a:t>
                      </a:r>
                      <a:endParaRPr lang="en-AU" sz="1500" b="0" i="0" u="none" strike="noStrike" baseline="0"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ctr" fontAlgn="b"/>
                      <a:r>
                        <a:rPr lang="en-AU" sz="1500" u="none" strike="noStrike" baseline="0" dirty="0">
                          <a:effectLst/>
                        </a:rPr>
                        <a:t>Quantity</a:t>
                      </a:r>
                      <a:endParaRPr lang="en-AU" sz="1500" b="0" i="0" u="none" strike="noStrike" baseline="0"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l" fontAlgn="b"/>
                      <a:r>
                        <a:rPr lang="en-AU" sz="1500" u="none" strike="noStrike" baseline="0" dirty="0">
                          <a:effectLst/>
                        </a:rPr>
                        <a:t>Total Cost</a:t>
                      </a:r>
                      <a:endParaRPr lang="en-AU" sz="1500" b="0" i="0" u="none" strike="noStrike" baseline="0" dirty="0">
                        <a:solidFill>
                          <a:srgbClr val="000000"/>
                        </a:solidFill>
                        <a:effectLst/>
                        <a:latin typeface="Calibri"/>
                      </a:endParaRPr>
                    </a:p>
                  </a:txBody>
                  <a:tcPr marL="9525" marR="9525" marT="9525" marB="0" anchor="b">
                    <a:solidFill>
                      <a:schemeClr val="tx2">
                        <a:lumMod val="40000"/>
                        <a:lumOff val="60000"/>
                      </a:schemeClr>
                    </a:solidFill>
                  </a:tcPr>
                </a:tc>
              </a:tr>
              <a:tr h="305342">
                <a:tc>
                  <a:txBody>
                    <a:bodyPr/>
                    <a:lstStyle/>
                    <a:p>
                      <a:pPr algn="ctr" fontAlgn="b"/>
                      <a:r>
                        <a:rPr lang="en-AU" sz="1500" u="none" strike="noStrike" baseline="0" dirty="0">
                          <a:effectLst/>
                        </a:rPr>
                        <a:t>116</a:t>
                      </a:r>
                      <a:endParaRPr lang="en-AU" sz="1500" b="0" i="0" u="none" strike="noStrike" baseline="0" dirty="0">
                        <a:solidFill>
                          <a:srgbClr val="000000"/>
                        </a:solidFill>
                        <a:effectLst/>
                        <a:latin typeface="Calibri"/>
                      </a:endParaRPr>
                    </a:p>
                  </a:txBody>
                  <a:tcPr marL="9525" marR="9525" marT="9525" marB="0" anchor="b"/>
                </a:tc>
                <a:tc>
                  <a:txBody>
                    <a:bodyPr/>
                    <a:lstStyle/>
                    <a:p>
                      <a:pPr algn="l" fontAlgn="b"/>
                      <a:r>
                        <a:rPr lang="en-AU" sz="1500" u="none" strike="noStrike" baseline="0" dirty="0">
                          <a:effectLst/>
                        </a:rPr>
                        <a:t>The Girl in the Hornet's Nest</a:t>
                      </a:r>
                      <a:endParaRPr lang="en-AU" sz="1500" b="0" i="0" u="none" strike="noStrike" baseline="0" dirty="0">
                        <a:solidFill>
                          <a:srgbClr val="000000"/>
                        </a:solidFill>
                        <a:effectLst/>
                        <a:latin typeface="Calibri"/>
                      </a:endParaRPr>
                    </a:p>
                  </a:txBody>
                  <a:tcPr marL="9525" marR="9525" marT="9525" marB="0" anchor="b"/>
                </a:tc>
                <a:tc>
                  <a:txBody>
                    <a:bodyPr/>
                    <a:lstStyle/>
                    <a:p>
                      <a:pPr algn="r" fontAlgn="b"/>
                      <a:r>
                        <a:rPr lang="en-AU" sz="1500" u="none" strike="noStrike" baseline="0">
                          <a:effectLst/>
                        </a:rPr>
                        <a:t>$24.95</a:t>
                      </a:r>
                      <a:endParaRPr lang="en-AU" sz="1500" b="0" i="0" u="none" strike="noStrike" baseline="0">
                        <a:solidFill>
                          <a:srgbClr val="000000"/>
                        </a:solidFill>
                        <a:effectLst/>
                        <a:latin typeface="Calibri"/>
                      </a:endParaRPr>
                    </a:p>
                  </a:txBody>
                  <a:tcPr marL="9525" marR="9525" marT="9525" marB="0" anchor="b"/>
                </a:tc>
                <a:tc>
                  <a:txBody>
                    <a:bodyPr/>
                    <a:lstStyle/>
                    <a:p>
                      <a:pPr algn="ctr" fontAlgn="b"/>
                      <a:r>
                        <a:rPr lang="en-AU" sz="1500" u="none" strike="noStrike" baseline="0">
                          <a:effectLst/>
                        </a:rPr>
                        <a:t>08/03/2011</a:t>
                      </a:r>
                      <a:endParaRPr lang="en-AU" sz="1500" b="0" i="0" u="none" strike="noStrike" baseline="0">
                        <a:solidFill>
                          <a:srgbClr val="000000"/>
                        </a:solidFill>
                        <a:effectLst/>
                        <a:latin typeface="Calibri"/>
                      </a:endParaRPr>
                    </a:p>
                  </a:txBody>
                  <a:tcPr marL="9525" marR="9525" marT="9525" marB="0" anchor="b"/>
                </a:tc>
                <a:tc>
                  <a:txBody>
                    <a:bodyPr/>
                    <a:lstStyle/>
                    <a:p>
                      <a:pPr algn="ctr" fontAlgn="b"/>
                      <a:r>
                        <a:rPr lang="en-AU" sz="1500" u="none" strike="noStrike" baseline="0">
                          <a:effectLst/>
                        </a:rPr>
                        <a:t>1</a:t>
                      </a:r>
                      <a:endParaRPr lang="en-AU" sz="1500" b="0" i="0" u="none" strike="noStrike" baseline="0">
                        <a:solidFill>
                          <a:srgbClr val="000000"/>
                        </a:solidFill>
                        <a:effectLst/>
                        <a:latin typeface="Calibri"/>
                      </a:endParaRPr>
                    </a:p>
                  </a:txBody>
                  <a:tcPr marL="9525" marR="9525" marT="9525" marB="0" anchor="b"/>
                </a:tc>
                <a:tc>
                  <a:txBody>
                    <a:bodyPr/>
                    <a:lstStyle/>
                    <a:p>
                      <a:pPr algn="r" fontAlgn="b"/>
                      <a:r>
                        <a:rPr lang="en-AU" sz="1500" u="none" strike="noStrike" baseline="0">
                          <a:effectLst/>
                        </a:rPr>
                        <a:t>$24.95</a:t>
                      </a:r>
                      <a:endParaRPr lang="en-AU" sz="1500" b="0" i="0" u="none" strike="noStrike" baseline="0">
                        <a:solidFill>
                          <a:srgbClr val="000000"/>
                        </a:solidFill>
                        <a:effectLst/>
                        <a:latin typeface="Calibri"/>
                      </a:endParaRPr>
                    </a:p>
                  </a:txBody>
                  <a:tcPr marL="9525" marR="9525" marT="9525" marB="0" anchor="b"/>
                </a:tc>
              </a:tr>
              <a:tr h="305342">
                <a:tc>
                  <a:txBody>
                    <a:bodyPr/>
                    <a:lstStyle/>
                    <a:p>
                      <a:pPr algn="ctr" fontAlgn="b"/>
                      <a:r>
                        <a:rPr lang="en-AU" sz="1500" u="none" strike="noStrike" baseline="0">
                          <a:effectLst/>
                        </a:rPr>
                        <a:t>116</a:t>
                      </a:r>
                      <a:endParaRPr lang="en-AU" sz="1500" b="0" i="0" u="none" strike="noStrike" baseline="0">
                        <a:solidFill>
                          <a:srgbClr val="000000"/>
                        </a:solidFill>
                        <a:effectLst/>
                        <a:latin typeface="Calibri"/>
                      </a:endParaRPr>
                    </a:p>
                  </a:txBody>
                  <a:tcPr marL="9525" marR="9525" marT="9525" marB="0" anchor="b"/>
                </a:tc>
                <a:tc>
                  <a:txBody>
                    <a:bodyPr/>
                    <a:lstStyle/>
                    <a:p>
                      <a:pPr algn="l" fontAlgn="b"/>
                      <a:r>
                        <a:rPr lang="en-AU" sz="1500" u="none" strike="noStrike" baseline="0" dirty="0">
                          <a:effectLst/>
                        </a:rPr>
                        <a:t>Curiosity Killed the Cat</a:t>
                      </a:r>
                      <a:endParaRPr lang="en-AU" sz="1500" b="0" i="0" u="none" strike="noStrike" baseline="0" dirty="0">
                        <a:solidFill>
                          <a:srgbClr val="000000"/>
                        </a:solidFill>
                        <a:effectLst/>
                        <a:latin typeface="Calibri"/>
                      </a:endParaRPr>
                    </a:p>
                  </a:txBody>
                  <a:tcPr marL="9525" marR="9525" marT="9525" marB="0" anchor="b"/>
                </a:tc>
                <a:tc>
                  <a:txBody>
                    <a:bodyPr/>
                    <a:lstStyle/>
                    <a:p>
                      <a:pPr algn="r" fontAlgn="b"/>
                      <a:r>
                        <a:rPr lang="en-AU" sz="1500" u="none" strike="noStrike" baseline="0" dirty="0">
                          <a:effectLst/>
                        </a:rPr>
                        <a:t>$14.95</a:t>
                      </a:r>
                      <a:endParaRPr lang="en-AU" sz="1500" b="0" i="0" u="none" strike="noStrike" baseline="0" dirty="0">
                        <a:solidFill>
                          <a:srgbClr val="000000"/>
                        </a:solidFill>
                        <a:effectLst/>
                        <a:latin typeface="Calibri"/>
                      </a:endParaRPr>
                    </a:p>
                  </a:txBody>
                  <a:tcPr marL="9525" marR="9525" marT="9525" marB="0" anchor="b"/>
                </a:tc>
                <a:tc>
                  <a:txBody>
                    <a:bodyPr/>
                    <a:lstStyle/>
                    <a:p>
                      <a:pPr algn="ctr" fontAlgn="b"/>
                      <a:r>
                        <a:rPr lang="en-AU" sz="1500" u="none" strike="noStrike" baseline="0" dirty="0">
                          <a:effectLst/>
                        </a:rPr>
                        <a:t>08/03/2011</a:t>
                      </a:r>
                      <a:endParaRPr lang="en-AU" sz="1500" b="0" i="0" u="none" strike="noStrike" baseline="0" dirty="0">
                        <a:solidFill>
                          <a:srgbClr val="000000"/>
                        </a:solidFill>
                        <a:effectLst/>
                        <a:latin typeface="Calibri"/>
                      </a:endParaRPr>
                    </a:p>
                  </a:txBody>
                  <a:tcPr marL="9525" marR="9525" marT="9525" marB="0" anchor="b"/>
                </a:tc>
                <a:tc>
                  <a:txBody>
                    <a:bodyPr/>
                    <a:lstStyle/>
                    <a:p>
                      <a:pPr algn="ctr" fontAlgn="b"/>
                      <a:r>
                        <a:rPr lang="en-AU" sz="1500" u="none" strike="noStrike" baseline="0">
                          <a:effectLst/>
                        </a:rPr>
                        <a:t>1</a:t>
                      </a:r>
                      <a:endParaRPr lang="en-AU" sz="1500" b="0" i="0" u="none" strike="noStrike" baseline="0">
                        <a:solidFill>
                          <a:srgbClr val="000000"/>
                        </a:solidFill>
                        <a:effectLst/>
                        <a:latin typeface="Calibri"/>
                      </a:endParaRPr>
                    </a:p>
                  </a:txBody>
                  <a:tcPr marL="9525" marR="9525" marT="9525" marB="0" anchor="b"/>
                </a:tc>
                <a:tc>
                  <a:txBody>
                    <a:bodyPr/>
                    <a:lstStyle/>
                    <a:p>
                      <a:pPr algn="r" fontAlgn="b"/>
                      <a:r>
                        <a:rPr lang="en-AU" sz="1500" u="none" strike="noStrike" baseline="0">
                          <a:effectLst/>
                        </a:rPr>
                        <a:t>$14.95</a:t>
                      </a:r>
                      <a:endParaRPr lang="en-AU" sz="1500" b="0" i="0" u="none" strike="noStrike" baseline="0">
                        <a:solidFill>
                          <a:srgbClr val="000000"/>
                        </a:solidFill>
                        <a:effectLst/>
                        <a:latin typeface="Calibri"/>
                      </a:endParaRPr>
                    </a:p>
                  </a:txBody>
                  <a:tcPr marL="9525" marR="9525" marT="9525" marB="0" anchor="b"/>
                </a:tc>
              </a:tr>
              <a:tr h="305342">
                <a:tc>
                  <a:txBody>
                    <a:bodyPr/>
                    <a:lstStyle/>
                    <a:p>
                      <a:pPr algn="ctr" fontAlgn="b"/>
                      <a:r>
                        <a:rPr lang="en-AU" sz="1500" u="none" strike="noStrike" baseline="0">
                          <a:effectLst/>
                        </a:rPr>
                        <a:t>457</a:t>
                      </a:r>
                      <a:endParaRPr lang="en-AU" sz="1500" b="0" i="0" u="none" strike="noStrike" baseline="0">
                        <a:solidFill>
                          <a:srgbClr val="000000"/>
                        </a:solidFill>
                        <a:effectLst/>
                        <a:latin typeface="Calibri"/>
                      </a:endParaRPr>
                    </a:p>
                  </a:txBody>
                  <a:tcPr marL="9525" marR="9525" marT="9525" marB="0" anchor="b"/>
                </a:tc>
                <a:tc>
                  <a:txBody>
                    <a:bodyPr/>
                    <a:lstStyle/>
                    <a:p>
                      <a:pPr algn="l" fontAlgn="b"/>
                      <a:r>
                        <a:rPr lang="en-AU" sz="1500" u="none" strike="noStrike" baseline="0">
                          <a:effectLst/>
                        </a:rPr>
                        <a:t>Lord of the Necklaces</a:t>
                      </a:r>
                      <a:endParaRPr lang="en-AU" sz="1500" b="0" i="0" u="none" strike="noStrike" baseline="0">
                        <a:solidFill>
                          <a:srgbClr val="000000"/>
                        </a:solidFill>
                        <a:effectLst/>
                        <a:latin typeface="Calibri"/>
                      </a:endParaRPr>
                    </a:p>
                  </a:txBody>
                  <a:tcPr marL="9525" marR="9525" marT="9525" marB="0" anchor="b"/>
                </a:tc>
                <a:tc>
                  <a:txBody>
                    <a:bodyPr/>
                    <a:lstStyle/>
                    <a:p>
                      <a:pPr algn="r" fontAlgn="b"/>
                      <a:r>
                        <a:rPr lang="en-AU" sz="1500" u="none" strike="noStrike" baseline="0">
                          <a:effectLst/>
                        </a:rPr>
                        <a:t>$18.95</a:t>
                      </a:r>
                      <a:endParaRPr lang="en-AU" sz="1500" b="0" i="0" u="none" strike="noStrike" baseline="0">
                        <a:solidFill>
                          <a:srgbClr val="000000"/>
                        </a:solidFill>
                        <a:effectLst/>
                        <a:latin typeface="Calibri"/>
                      </a:endParaRPr>
                    </a:p>
                  </a:txBody>
                  <a:tcPr marL="9525" marR="9525" marT="9525" marB="0" anchor="b"/>
                </a:tc>
                <a:tc>
                  <a:txBody>
                    <a:bodyPr/>
                    <a:lstStyle/>
                    <a:p>
                      <a:pPr algn="ctr" fontAlgn="b"/>
                      <a:r>
                        <a:rPr lang="en-AU" sz="1500" u="none" strike="noStrike" baseline="0" dirty="0">
                          <a:effectLst/>
                        </a:rPr>
                        <a:t>10/03/2011</a:t>
                      </a:r>
                      <a:endParaRPr lang="en-AU" sz="1500" b="0" i="0" u="none" strike="noStrike" baseline="0" dirty="0">
                        <a:solidFill>
                          <a:srgbClr val="000000"/>
                        </a:solidFill>
                        <a:effectLst/>
                        <a:latin typeface="Calibri"/>
                      </a:endParaRPr>
                    </a:p>
                  </a:txBody>
                  <a:tcPr marL="9525" marR="9525" marT="9525" marB="0" anchor="b"/>
                </a:tc>
                <a:tc>
                  <a:txBody>
                    <a:bodyPr/>
                    <a:lstStyle/>
                    <a:p>
                      <a:pPr algn="ctr" fontAlgn="b"/>
                      <a:r>
                        <a:rPr lang="en-AU" sz="1500" u="none" strike="noStrike" baseline="0" dirty="0">
                          <a:effectLst/>
                        </a:rPr>
                        <a:t>2</a:t>
                      </a:r>
                      <a:endParaRPr lang="en-AU" sz="1500" b="0" i="0" u="none" strike="noStrike" baseline="0" dirty="0">
                        <a:solidFill>
                          <a:srgbClr val="000000"/>
                        </a:solidFill>
                        <a:effectLst/>
                        <a:latin typeface="Calibri"/>
                      </a:endParaRPr>
                    </a:p>
                  </a:txBody>
                  <a:tcPr marL="9525" marR="9525" marT="9525" marB="0" anchor="b"/>
                </a:tc>
                <a:tc>
                  <a:txBody>
                    <a:bodyPr/>
                    <a:lstStyle/>
                    <a:p>
                      <a:pPr algn="r" fontAlgn="b"/>
                      <a:r>
                        <a:rPr lang="en-AU" sz="1500" u="none" strike="noStrike" baseline="0">
                          <a:effectLst/>
                        </a:rPr>
                        <a:t>$37.90</a:t>
                      </a:r>
                      <a:endParaRPr lang="en-AU" sz="1500" b="0" i="0" u="none" strike="noStrike" baseline="0">
                        <a:solidFill>
                          <a:srgbClr val="000000"/>
                        </a:solidFill>
                        <a:effectLst/>
                        <a:latin typeface="Calibri"/>
                      </a:endParaRPr>
                    </a:p>
                  </a:txBody>
                  <a:tcPr marL="9525" marR="9525" marT="9525" marB="0" anchor="b"/>
                </a:tc>
              </a:tr>
              <a:tr h="305342">
                <a:tc>
                  <a:txBody>
                    <a:bodyPr/>
                    <a:lstStyle/>
                    <a:p>
                      <a:pPr algn="ctr" fontAlgn="b"/>
                      <a:r>
                        <a:rPr lang="en-AU" sz="1500" u="none" strike="noStrike" baseline="0">
                          <a:effectLst/>
                        </a:rPr>
                        <a:t>457</a:t>
                      </a:r>
                      <a:endParaRPr lang="en-AU" sz="1500" b="0" i="0" u="none" strike="noStrike" baseline="0">
                        <a:solidFill>
                          <a:srgbClr val="000000"/>
                        </a:solidFill>
                        <a:effectLst/>
                        <a:latin typeface="Calibri"/>
                      </a:endParaRPr>
                    </a:p>
                  </a:txBody>
                  <a:tcPr marL="9525" marR="9525" marT="9525" marB="0" anchor="b"/>
                </a:tc>
                <a:tc>
                  <a:txBody>
                    <a:bodyPr/>
                    <a:lstStyle/>
                    <a:p>
                      <a:pPr algn="l" fontAlgn="b"/>
                      <a:r>
                        <a:rPr lang="en-AU" sz="1500" u="none" strike="noStrike" baseline="0" dirty="0">
                          <a:effectLst/>
                        </a:rPr>
                        <a:t>The Girl in the Hornet's Nest</a:t>
                      </a:r>
                      <a:endParaRPr lang="en-AU" sz="1500" b="0" i="0" u="none" strike="noStrike" baseline="0" dirty="0">
                        <a:solidFill>
                          <a:srgbClr val="000000"/>
                        </a:solidFill>
                        <a:effectLst/>
                        <a:latin typeface="Calibri"/>
                      </a:endParaRPr>
                    </a:p>
                  </a:txBody>
                  <a:tcPr marL="9525" marR="9525" marT="9525" marB="0" anchor="b"/>
                </a:tc>
                <a:tc>
                  <a:txBody>
                    <a:bodyPr/>
                    <a:lstStyle/>
                    <a:p>
                      <a:pPr algn="r" fontAlgn="b"/>
                      <a:r>
                        <a:rPr lang="en-AU" sz="1500" u="none" strike="noStrike" baseline="0">
                          <a:effectLst/>
                        </a:rPr>
                        <a:t>$24.95</a:t>
                      </a:r>
                      <a:endParaRPr lang="en-AU" sz="1500" b="0" i="0" u="none" strike="noStrike" baseline="0">
                        <a:solidFill>
                          <a:srgbClr val="000000"/>
                        </a:solidFill>
                        <a:effectLst/>
                        <a:latin typeface="Calibri"/>
                      </a:endParaRPr>
                    </a:p>
                  </a:txBody>
                  <a:tcPr marL="9525" marR="9525" marT="9525" marB="0" anchor="b"/>
                </a:tc>
                <a:tc>
                  <a:txBody>
                    <a:bodyPr/>
                    <a:lstStyle/>
                    <a:p>
                      <a:pPr algn="ctr" fontAlgn="b"/>
                      <a:r>
                        <a:rPr lang="en-AU" sz="1500" u="none" strike="noStrike" baseline="0">
                          <a:effectLst/>
                        </a:rPr>
                        <a:t>10/03/2011</a:t>
                      </a:r>
                      <a:endParaRPr lang="en-AU" sz="1500" b="0" i="0" u="none" strike="noStrike" baseline="0">
                        <a:solidFill>
                          <a:srgbClr val="000000"/>
                        </a:solidFill>
                        <a:effectLst/>
                        <a:latin typeface="Calibri"/>
                      </a:endParaRPr>
                    </a:p>
                  </a:txBody>
                  <a:tcPr marL="9525" marR="9525" marT="9525" marB="0" anchor="b"/>
                </a:tc>
                <a:tc>
                  <a:txBody>
                    <a:bodyPr/>
                    <a:lstStyle/>
                    <a:p>
                      <a:pPr algn="ctr" fontAlgn="b"/>
                      <a:r>
                        <a:rPr lang="en-AU" sz="1500" u="none" strike="noStrike" baseline="0">
                          <a:effectLst/>
                        </a:rPr>
                        <a:t>1</a:t>
                      </a:r>
                      <a:endParaRPr lang="en-AU" sz="1500" b="0" i="0" u="none" strike="noStrike" baseline="0">
                        <a:solidFill>
                          <a:srgbClr val="000000"/>
                        </a:solidFill>
                        <a:effectLst/>
                        <a:latin typeface="Calibri"/>
                      </a:endParaRPr>
                    </a:p>
                  </a:txBody>
                  <a:tcPr marL="9525" marR="9525" marT="9525" marB="0" anchor="b"/>
                </a:tc>
                <a:tc>
                  <a:txBody>
                    <a:bodyPr/>
                    <a:lstStyle/>
                    <a:p>
                      <a:pPr algn="r" fontAlgn="b"/>
                      <a:r>
                        <a:rPr lang="en-AU" sz="1500" u="none" strike="noStrike" baseline="0" dirty="0">
                          <a:effectLst/>
                        </a:rPr>
                        <a:t>$24.95</a:t>
                      </a:r>
                      <a:endParaRPr lang="en-AU" sz="1500" b="0" i="0" u="none" strike="noStrike" baseline="0" dirty="0">
                        <a:solidFill>
                          <a:srgbClr val="000000"/>
                        </a:solidFill>
                        <a:effectLst/>
                        <a:latin typeface="Calibri"/>
                      </a:endParaRPr>
                    </a:p>
                  </a:txBody>
                  <a:tcPr marL="9525" marR="9525" marT="9525" marB="0" anchor="b"/>
                </a:tc>
              </a:tr>
              <a:tr h="305342">
                <a:tc>
                  <a:txBody>
                    <a:bodyPr/>
                    <a:lstStyle/>
                    <a:p>
                      <a:pPr algn="ctr" fontAlgn="b"/>
                      <a:r>
                        <a:rPr lang="en-AU" sz="1500" u="none" strike="noStrike" baseline="0" dirty="0">
                          <a:effectLst/>
                        </a:rPr>
                        <a:t>890</a:t>
                      </a:r>
                      <a:endParaRPr lang="en-AU" sz="1500" b="0" i="0" u="none" strike="noStrike" baseline="0" dirty="0">
                        <a:solidFill>
                          <a:srgbClr val="000000"/>
                        </a:solidFill>
                        <a:effectLst/>
                        <a:latin typeface="Calibri"/>
                      </a:endParaRPr>
                    </a:p>
                  </a:txBody>
                  <a:tcPr marL="9525" marR="9525" marT="9525" marB="0" anchor="b"/>
                </a:tc>
                <a:tc>
                  <a:txBody>
                    <a:bodyPr/>
                    <a:lstStyle/>
                    <a:p>
                      <a:pPr algn="l" fontAlgn="b"/>
                      <a:r>
                        <a:rPr lang="en-AU" sz="1500" u="none" strike="noStrike" baseline="0">
                          <a:effectLst/>
                        </a:rPr>
                        <a:t>The Hobby</a:t>
                      </a:r>
                      <a:endParaRPr lang="en-AU" sz="1500" b="0" i="0" u="none" strike="noStrike" baseline="0">
                        <a:solidFill>
                          <a:srgbClr val="000000"/>
                        </a:solidFill>
                        <a:effectLst/>
                        <a:latin typeface="Calibri"/>
                      </a:endParaRPr>
                    </a:p>
                  </a:txBody>
                  <a:tcPr marL="9525" marR="9525" marT="9525" marB="0" anchor="b"/>
                </a:tc>
                <a:tc>
                  <a:txBody>
                    <a:bodyPr/>
                    <a:lstStyle/>
                    <a:p>
                      <a:pPr algn="r" fontAlgn="b"/>
                      <a:r>
                        <a:rPr lang="en-AU" sz="1500" u="none" strike="noStrike" baseline="0">
                          <a:effectLst/>
                        </a:rPr>
                        <a:t>$13.95</a:t>
                      </a:r>
                      <a:endParaRPr lang="en-AU" sz="1500" b="0" i="0" u="none" strike="noStrike" baseline="0">
                        <a:solidFill>
                          <a:srgbClr val="000000"/>
                        </a:solidFill>
                        <a:effectLst/>
                        <a:latin typeface="Calibri"/>
                      </a:endParaRPr>
                    </a:p>
                  </a:txBody>
                  <a:tcPr marL="9525" marR="9525" marT="9525" marB="0" anchor="b"/>
                </a:tc>
                <a:tc>
                  <a:txBody>
                    <a:bodyPr/>
                    <a:lstStyle/>
                    <a:p>
                      <a:pPr algn="ctr" fontAlgn="b"/>
                      <a:r>
                        <a:rPr lang="en-AU" sz="1500" u="none" strike="noStrike" baseline="0">
                          <a:effectLst/>
                        </a:rPr>
                        <a:t>12/03/2011</a:t>
                      </a:r>
                      <a:endParaRPr lang="en-AU" sz="1500" b="0" i="0" u="none" strike="noStrike" baseline="0">
                        <a:solidFill>
                          <a:srgbClr val="000000"/>
                        </a:solidFill>
                        <a:effectLst/>
                        <a:latin typeface="Calibri"/>
                      </a:endParaRPr>
                    </a:p>
                  </a:txBody>
                  <a:tcPr marL="9525" marR="9525" marT="9525" marB="0" anchor="b"/>
                </a:tc>
                <a:tc>
                  <a:txBody>
                    <a:bodyPr/>
                    <a:lstStyle/>
                    <a:p>
                      <a:pPr algn="ctr" fontAlgn="b"/>
                      <a:r>
                        <a:rPr lang="en-AU" sz="1500" u="none" strike="noStrike" baseline="0">
                          <a:effectLst/>
                        </a:rPr>
                        <a:t>2</a:t>
                      </a:r>
                      <a:endParaRPr lang="en-AU" sz="1500" b="0" i="0" u="none" strike="noStrike" baseline="0">
                        <a:solidFill>
                          <a:srgbClr val="000000"/>
                        </a:solidFill>
                        <a:effectLst/>
                        <a:latin typeface="Calibri"/>
                      </a:endParaRPr>
                    </a:p>
                  </a:txBody>
                  <a:tcPr marL="9525" marR="9525" marT="9525" marB="0" anchor="b"/>
                </a:tc>
                <a:tc>
                  <a:txBody>
                    <a:bodyPr/>
                    <a:lstStyle/>
                    <a:p>
                      <a:pPr algn="r" fontAlgn="b"/>
                      <a:r>
                        <a:rPr lang="en-AU" sz="1500" u="none" strike="noStrike" baseline="0" dirty="0">
                          <a:effectLst/>
                        </a:rPr>
                        <a:t>$27.90</a:t>
                      </a:r>
                      <a:endParaRPr lang="en-AU" sz="1500" b="0" i="0" u="none" strike="noStrike" baseline="0" dirty="0">
                        <a:solidFill>
                          <a:srgbClr val="000000"/>
                        </a:solidFill>
                        <a:effectLst/>
                        <a:latin typeface="Calibri"/>
                      </a:endParaRPr>
                    </a:p>
                  </a:txBody>
                  <a:tcPr marL="9525" marR="9525" marT="9525" marB="0" anchor="b"/>
                </a:tc>
              </a:tr>
              <a:tr h="305342">
                <a:tc>
                  <a:txBody>
                    <a:bodyPr/>
                    <a:lstStyle/>
                    <a:p>
                      <a:pPr algn="ctr" fontAlgn="b"/>
                      <a:r>
                        <a:rPr lang="en-AU" sz="1500" u="none" strike="noStrike" baseline="0">
                          <a:effectLst/>
                        </a:rPr>
                        <a:t>890</a:t>
                      </a:r>
                      <a:endParaRPr lang="en-AU" sz="1500" b="0" i="0" u="none" strike="noStrike" baseline="0">
                        <a:solidFill>
                          <a:srgbClr val="000000"/>
                        </a:solidFill>
                        <a:effectLst/>
                        <a:latin typeface="Calibri"/>
                      </a:endParaRPr>
                    </a:p>
                  </a:txBody>
                  <a:tcPr marL="9525" marR="9525" marT="9525" marB="0" anchor="b"/>
                </a:tc>
                <a:tc>
                  <a:txBody>
                    <a:bodyPr/>
                    <a:lstStyle/>
                    <a:p>
                      <a:pPr algn="l" fontAlgn="b"/>
                      <a:r>
                        <a:rPr lang="en-AU" sz="1500" u="none" strike="noStrike" baseline="0">
                          <a:effectLst/>
                        </a:rPr>
                        <a:t>Lord of the Necklaces</a:t>
                      </a:r>
                      <a:endParaRPr lang="en-AU" sz="1500" b="0" i="0" u="none" strike="noStrike" baseline="0">
                        <a:solidFill>
                          <a:srgbClr val="000000"/>
                        </a:solidFill>
                        <a:effectLst/>
                        <a:latin typeface="Calibri"/>
                      </a:endParaRPr>
                    </a:p>
                  </a:txBody>
                  <a:tcPr marL="9525" marR="9525" marT="9525" marB="0" anchor="b"/>
                </a:tc>
                <a:tc>
                  <a:txBody>
                    <a:bodyPr/>
                    <a:lstStyle/>
                    <a:p>
                      <a:pPr algn="r" fontAlgn="b"/>
                      <a:r>
                        <a:rPr lang="en-AU" sz="1500" u="none" strike="noStrike" baseline="0">
                          <a:effectLst/>
                        </a:rPr>
                        <a:t>$24.95</a:t>
                      </a:r>
                      <a:endParaRPr lang="en-AU" sz="1500" b="0" i="0" u="none" strike="noStrike" baseline="0">
                        <a:solidFill>
                          <a:srgbClr val="000000"/>
                        </a:solidFill>
                        <a:effectLst/>
                        <a:latin typeface="Calibri"/>
                      </a:endParaRPr>
                    </a:p>
                  </a:txBody>
                  <a:tcPr marL="9525" marR="9525" marT="9525" marB="0" anchor="b"/>
                </a:tc>
                <a:tc>
                  <a:txBody>
                    <a:bodyPr/>
                    <a:lstStyle/>
                    <a:p>
                      <a:pPr algn="ctr" fontAlgn="b"/>
                      <a:r>
                        <a:rPr lang="en-AU" sz="1500" u="none" strike="noStrike" baseline="0">
                          <a:effectLst/>
                        </a:rPr>
                        <a:t>12/03/2011</a:t>
                      </a:r>
                      <a:endParaRPr lang="en-AU" sz="1500" b="0" i="0" u="none" strike="noStrike" baseline="0">
                        <a:solidFill>
                          <a:srgbClr val="000000"/>
                        </a:solidFill>
                        <a:effectLst/>
                        <a:latin typeface="Calibri"/>
                      </a:endParaRPr>
                    </a:p>
                  </a:txBody>
                  <a:tcPr marL="9525" marR="9525" marT="9525" marB="0" anchor="b"/>
                </a:tc>
                <a:tc>
                  <a:txBody>
                    <a:bodyPr/>
                    <a:lstStyle/>
                    <a:p>
                      <a:pPr algn="ctr" fontAlgn="b"/>
                      <a:r>
                        <a:rPr lang="en-AU" sz="1500" u="none" strike="noStrike" baseline="0">
                          <a:effectLst/>
                        </a:rPr>
                        <a:t>1</a:t>
                      </a:r>
                      <a:endParaRPr lang="en-AU" sz="1500" b="0" i="0" u="none" strike="noStrike" baseline="0">
                        <a:solidFill>
                          <a:srgbClr val="000000"/>
                        </a:solidFill>
                        <a:effectLst/>
                        <a:latin typeface="Calibri"/>
                      </a:endParaRPr>
                    </a:p>
                  </a:txBody>
                  <a:tcPr marL="9525" marR="9525" marT="9525" marB="0" anchor="b"/>
                </a:tc>
                <a:tc>
                  <a:txBody>
                    <a:bodyPr/>
                    <a:lstStyle/>
                    <a:p>
                      <a:pPr algn="r" fontAlgn="b"/>
                      <a:r>
                        <a:rPr lang="en-AU" sz="1500" u="none" strike="noStrike" baseline="0" dirty="0">
                          <a:effectLst/>
                        </a:rPr>
                        <a:t>$24.95</a:t>
                      </a:r>
                      <a:endParaRPr lang="en-AU" sz="1500" b="0" i="0" u="none" strike="noStrike" baseline="0" dirty="0">
                        <a:solidFill>
                          <a:srgbClr val="000000"/>
                        </a:solidFill>
                        <a:effectLst/>
                        <a:latin typeface="Calibri"/>
                      </a:endParaRPr>
                    </a:p>
                  </a:txBody>
                  <a:tcPr marL="9525" marR="9525" marT="9525" marB="0" anchor="b"/>
                </a:tc>
              </a:tr>
              <a:tr h="305342">
                <a:tc>
                  <a:txBody>
                    <a:bodyPr/>
                    <a:lstStyle/>
                    <a:p>
                      <a:pPr algn="ctr" fontAlgn="b"/>
                      <a:r>
                        <a:rPr lang="en-AU" sz="1500" u="none" strike="noStrike" baseline="0">
                          <a:effectLst/>
                        </a:rPr>
                        <a:t>890</a:t>
                      </a:r>
                      <a:endParaRPr lang="en-AU" sz="1500" b="0" i="0" u="none" strike="noStrike" baseline="0">
                        <a:solidFill>
                          <a:srgbClr val="000000"/>
                        </a:solidFill>
                        <a:effectLst/>
                        <a:latin typeface="Calibri"/>
                      </a:endParaRPr>
                    </a:p>
                  </a:txBody>
                  <a:tcPr marL="9525" marR="9525" marT="9525" marB="0" anchor="b"/>
                </a:tc>
                <a:tc>
                  <a:txBody>
                    <a:bodyPr/>
                    <a:lstStyle/>
                    <a:p>
                      <a:pPr algn="l" fontAlgn="b"/>
                      <a:r>
                        <a:rPr lang="en-AU" sz="1500" u="none" strike="noStrike" baseline="0" dirty="0">
                          <a:effectLst/>
                        </a:rPr>
                        <a:t>The Girl in the Hornet's Nest</a:t>
                      </a:r>
                      <a:endParaRPr lang="en-AU" sz="1500" b="0" i="0" u="none" strike="noStrike" baseline="0" dirty="0">
                        <a:solidFill>
                          <a:srgbClr val="000000"/>
                        </a:solidFill>
                        <a:effectLst/>
                        <a:latin typeface="Calibri"/>
                      </a:endParaRPr>
                    </a:p>
                  </a:txBody>
                  <a:tcPr marL="9525" marR="9525" marT="9525" marB="0" anchor="b"/>
                </a:tc>
                <a:tc>
                  <a:txBody>
                    <a:bodyPr/>
                    <a:lstStyle/>
                    <a:p>
                      <a:pPr algn="r" fontAlgn="b"/>
                      <a:r>
                        <a:rPr lang="en-AU" sz="1500" u="none" strike="noStrike" baseline="0">
                          <a:effectLst/>
                        </a:rPr>
                        <a:t>$24.95</a:t>
                      </a:r>
                      <a:endParaRPr lang="en-AU" sz="1500" b="0" i="0" u="none" strike="noStrike" baseline="0">
                        <a:solidFill>
                          <a:srgbClr val="000000"/>
                        </a:solidFill>
                        <a:effectLst/>
                        <a:latin typeface="Calibri"/>
                      </a:endParaRPr>
                    </a:p>
                  </a:txBody>
                  <a:tcPr marL="9525" marR="9525" marT="9525" marB="0" anchor="b"/>
                </a:tc>
                <a:tc>
                  <a:txBody>
                    <a:bodyPr/>
                    <a:lstStyle/>
                    <a:p>
                      <a:pPr algn="ctr" fontAlgn="b"/>
                      <a:r>
                        <a:rPr lang="en-AU" sz="1500" u="none" strike="noStrike" baseline="0">
                          <a:effectLst/>
                        </a:rPr>
                        <a:t>12/03/2011</a:t>
                      </a:r>
                      <a:endParaRPr lang="en-AU" sz="1500" b="0" i="0" u="none" strike="noStrike" baseline="0">
                        <a:solidFill>
                          <a:srgbClr val="000000"/>
                        </a:solidFill>
                        <a:effectLst/>
                        <a:latin typeface="Calibri"/>
                      </a:endParaRPr>
                    </a:p>
                  </a:txBody>
                  <a:tcPr marL="9525" marR="9525" marT="9525" marB="0" anchor="b"/>
                </a:tc>
                <a:tc>
                  <a:txBody>
                    <a:bodyPr/>
                    <a:lstStyle/>
                    <a:p>
                      <a:pPr algn="ctr" fontAlgn="b"/>
                      <a:r>
                        <a:rPr lang="en-AU" sz="1500" u="none" strike="noStrike" baseline="0">
                          <a:effectLst/>
                        </a:rPr>
                        <a:t>1</a:t>
                      </a:r>
                      <a:endParaRPr lang="en-AU" sz="1500" b="0" i="0" u="none" strike="noStrike" baseline="0">
                        <a:solidFill>
                          <a:srgbClr val="000000"/>
                        </a:solidFill>
                        <a:effectLst/>
                        <a:latin typeface="Calibri"/>
                      </a:endParaRPr>
                    </a:p>
                  </a:txBody>
                  <a:tcPr marL="9525" marR="9525" marT="9525" marB="0" anchor="b"/>
                </a:tc>
                <a:tc>
                  <a:txBody>
                    <a:bodyPr/>
                    <a:lstStyle/>
                    <a:p>
                      <a:pPr algn="r" fontAlgn="b"/>
                      <a:r>
                        <a:rPr lang="en-AU" sz="1500" u="none" strike="noStrike" baseline="0" dirty="0">
                          <a:effectLst/>
                        </a:rPr>
                        <a:t>$24.95</a:t>
                      </a:r>
                      <a:endParaRPr lang="en-AU" sz="1500" b="0" i="0" u="none" strike="noStrike" baseline="0" dirty="0">
                        <a:solidFill>
                          <a:srgbClr val="000000"/>
                        </a:solidFill>
                        <a:effectLst/>
                        <a:latin typeface="Calibri"/>
                      </a:endParaRPr>
                    </a:p>
                  </a:txBody>
                  <a:tcPr marL="9525" marR="9525" marT="9525" marB="0" anchor="b"/>
                </a:tc>
              </a:tr>
            </a:tbl>
          </a:graphicData>
        </a:graphic>
      </p:graphicFrame>
      <p:sp>
        <p:nvSpPr>
          <p:cNvPr id="5" name="TextBox 8"/>
          <p:cNvSpPr txBox="1">
            <a:spLocks noChangeArrowheads="1"/>
          </p:cNvSpPr>
          <p:nvPr/>
        </p:nvSpPr>
        <p:spPr bwMode="auto">
          <a:xfrm>
            <a:off x="971599" y="1628800"/>
            <a:ext cx="3122546" cy="368300"/>
          </a:xfrm>
          <a:prstGeom prst="rect">
            <a:avLst/>
          </a:prstGeom>
          <a:noFill/>
          <a:ln w="9525">
            <a:noFill/>
            <a:miter lim="800000"/>
            <a:headEnd/>
            <a:tailEnd/>
          </a:ln>
        </p:spPr>
        <p:txBody>
          <a:bodyPr wrap="square">
            <a:spAutoFit/>
          </a:bodyPr>
          <a:lstStyle/>
          <a:p>
            <a:r>
              <a:rPr lang="en-AU" b="1" dirty="0" smtClean="0">
                <a:solidFill>
                  <a:srgbClr val="E478C8"/>
                </a:solidFill>
              </a:rPr>
              <a:t>2. Books </a:t>
            </a:r>
            <a:r>
              <a:rPr lang="en-AU" b="1" dirty="0">
                <a:solidFill>
                  <a:srgbClr val="E478C8"/>
                </a:solidFill>
              </a:rPr>
              <a:t>Purchased </a:t>
            </a:r>
            <a:r>
              <a:rPr lang="en-AU" b="1" dirty="0" smtClean="0">
                <a:solidFill>
                  <a:srgbClr val="E478C8"/>
                </a:solidFill>
              </a:rPr>
              <a:t>Table</a:t>
            </a:r>
            <a:endParaRPr lang="en-AU" b="1" dirty="0">
              <a:solidFill>
                <a:srgbClr val="E478C8"/>
              </a:solidFill>
            </a:endParaRPr>
          </a:p>
        </p:txBody>
      </p:sp>
      <p:pic>
        <p:nvPicPr>
          <p:cNvPr id="6" name="Picture 3"/>
          <p:cNvPicPr>
            <a:picLocks noChangeAspect="1" noChangeArrowheads="1"/>
          </p:cNvPicPr>
          <p:nvPr/>
        </p:nvPicPr>
        <p:blipFill>
          <a:blip r:embed="rId2" cstate="print"/>
          <a:srcRect/>
          <a:stretch>
            <a:fillRect/>
          </a:stretch>
        </p:blipFill>
        <p:spPr bwMode="auto">
          <a:xfrm>
            <a:off x="7877007" y="116632"/>
            <a:ext cx="1159489" cy="1152128"/>
          </a:xfrm>
          <a:prstGeom prst="rect">
            <a:avLst/>
          </a:prstGeom>
          <a:noFill/>
          <a:ln w="9525">
            <a:noFill/>
            <a:miter lim="800000"/>
            <a:headEnd/>
            <a:tailEnd/>
          </a:ln>
        </p:spPr>
      </p:pic>
    </p:spTree>
    <p:extLst>
      <p:ext uri="{BB962C8B-B14F-4D97-AF65-F5344CB8AC3E}">
        <p14:creationId xmlns="" xmlns:p14="http://schemas.microsoft.com/office/powerpoint/2010/main" val="2804909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51520" y="0"/>
            <a:ext cx="8229600" cy="972000"/>
          </a:xfrm>
        </p:spPr>
        <p:txBody>
          <a:bodyPr/>
          <a:lstStyle/>
          <a:p>
            <a:r>
              <a:rPr lang="en-AU" dirty="0" smtClean="0"/>
              <a:t>Third Stage - 3NF</a:t>
            </a: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774549828"/>
              </p:ext>
            </p:extLst>
          </p:nvPr>
        </p:nvGraphicFramePr>
        <p:xfrm>
          <a:off x="467544" y="836712"/>
          <a:ext cx="8280919" cy="1445649"/>
        </p:xfrm>
        <a:graphic>
          <a:graphicData uri="http://schemas.openxmlformats.org/drawingml/2006/table">
            <a:tbl>
              <a:tblPr>
                <a:tableStyleId>{5C22544A-7EE6-4342-B048-85BDC9FD1C3A}</a:tableStyleId>
              </a:tblPr>
              <a:tblGrid>
                <a:gridCol w="1656423"/>
                <a:gridCol w="788631"/>
                <a:gridCol w="638680"/>
                <a:gridCol w="1497894"/>
                <a:gridCol w="848543"/>
                <a:gridCol w="1274803"/>
                <a:gridCol w="653336"/>
                <a:gridCol w="922609"/>
              </a:tblGrid>
              <a:tr h="247876">
                <a:tc gridSpan="2">
                  <a:txBody>
                    <a:bodyPr/>
                    <a:lstStyle/>
                    <a:p>
                      <a:pPr algn="l" fontAlgn="b"/>
                      <a:r>
                        <a:rPr lang="en-AU" sz="1600" b="1" u="none" strike="noStrike" dirty="0">
                          <a:effectLst/>
                        </a:rPr>
                        <a:t>Customer Table</a:t>
                      </a:r>
                      <a:endParaRPr lang="en-AU" sz="1600" b="1" i="0" u="none" strike="noStrike" dirty="0">
                        <a:solidFill>
                          <a:srgbClr val="000000"/>
                        </a:solidFill>
                        <a:effectLst/>
                        <a:latin typeface="Calibri"/>
                      </a:endParaRPr>
                    </a:p>
                  </a:txBody>
                  <a:tcPr marL="9525" marR="9525" marT="9525" marB="0" anchor="b"/>
                </a:tc>
                <a:tc hMerge="1">
                  <a:txBody>
                    <a:bodyPr/>
                    <a:lstStyle/>
                    <a:p>
                      <a:endParaRPr lang="en-AU"/>
                    </a:p>
                  </a:txBody>
                  <a:tcPr/>
                </a:tc>
                <a:tc>
                  <a:txBody>
                    <a:bodyPr/>
                    <a:lstStyle/>
                    <a:p>
                      <a:pPr algn="l" fontAlgn="b"/>
                      <a:endParaRPr lang="en-AU" sz="1400" b="0" i="0" u="none" strike="noStrike">
                        <a:solidFill>
                          <a:srgbClr val="000000"/>
                        </a:solidFill>
                        <a:effectLst/>
                        <a:latin typeface="Calibri"/>
                      </a:endParaRPr>
                    </a:p>
                  </a:txBody>
                  <a:tcPr marL="9525" marR="9525" marT="9525" marB="0" anchor="b"/>
                </a:tc>
                <a:tc>
                  <a:txBody>
                    <a:bodyPr/>
                    <a:lstStyle/>
                    <a:p>
                      <a:pPr algn="l" fontAlgn="b"/>
                      <a:endParaRPr lang="en-AU" sz="1400" b="0" i="0" u="none" strike="noStrike">
                        <a:solidFill>
                          <a:srgbClr val="000000"/>
                        </a:solidFill>
                        <a:effectLst/>
                        <a:latin typeface="Calibri"/>
                      </a:endParaRPr>
                    </a:p>
                  </a:txBody>
                  <a:tcPr marL="9525" marR="9525" marT="9525" marB="0" anchor="b"/>
                </a:tc>
                <a:tc>
                  <a:txBody>
                    <a:bodyPr/>
                    <a:lstStyle/>
                    <a:p>
                      <a:pPr algn="l" fontAlgn="b"/>
                      <a:endParaRPr lang="en-AU" sz="1400" b="0" i="0" u="none" strike="noStrike">
                        <a:solidFill>
                          <a:srgbClr val="000000"/>
                        </a:solidFill>
                        <a:effectLst/>
                        <a:latin typeface="Calibri"/>
                      </a:endParaRPr>
                    </a:p>
                  </a:txBody>
                  <a:tcPr marL="9525" marR="9525" marT="9525" marB="0" anchor="b"/>
                </a:tc>
                <a:tc>
                  <a:txBody>
                    <a:bodyPr/>
                    <a:lstStyle/>
                    <a:p>
                      <a:pPr algn="l" fontAlgn="b"/>
                      <a:endParaRPr lang="en-AU" sz="1400" b="0" i="0" u="none" strike="noStrike">
                        <a:solidFill>
                          <a:srgbClr val="000000"/>
                        </a:solidFill>
                        <a:effectLst/>
                        <a:latin typeface="Calibri"/>
                      </a:endParaRPr>
                    </a:p>
                  </a:txBody>
                  <a:tcPr marL="9525" marR="9525" marT="9525" marB="0" anchor="b"/>
                </a:tc>
                <a:tc>
                  <a:txBody>
                    <a:bodyPr/>
                    <a:lstStyle/>
                    <a:p>
                      <a:pPr algn="l" fontAlgn="b"/>
                      <a:endParaRPr lang="en-AU" sz="1400" b="0" i="0" u="none" strike="noStrike">
                        <a:solidFill>
                          <a:srgbClr val="000000"/>
                        </a:solidFill>
                        <a:effectLst/>
                        <a:latin typeface="Calibri"/>
                      </a:endParaRPr>
                    </a:p>
                  </a:txBody>
                  <a:tcPr marL="9525" marR="9525" marT="9525" marB="0" anchor="b"/>
                </a:tc>
                <a:tc>
                  <a:txBody>
                    <a:bodyPr/>
                    <a:lstStyle/>
                    <a:p>
                      <a:pPr algn="l" fontAlgn="b"/>
                      <a:endParaRPr lang="en-AU" sz="1400" b="0" i="0" u="none" strike="noStrike" dirty="0">
                        <a:solidFill>
                          <a:srgbClr val="000000"/>
                        </a:solidFill>
                        <a:effectLst/>
                        <a:latin typeface="Calibri"/>
                      </a:endParaRPr>
                    </a:p>
                  </a:txBody>
                  <a:tcPr marL="9525" marR="9525" marT="9525" marB="0" anchor="b"/>
                </a:tc>
              </a:tr>
              <a:tr h="448656">
                <a:tc>
                  <a:txBody>
                    <a:bodyPr/>
                    <a:lstStyle/>
                    <a:p>
                      <a:pPr algn="l" fontAlgn="b"/>
                      <a:r>
                        <a:rPr lang="en-AU" sz="1400" b="1" u="sng" strike="noStrike" dirty="0" err="1">
                          <a:effectLst/>
                        </a:rPr>
                        <a:t>CustomerCode</a:t>
                      </a:r>
                      <a:endParaRPr lang="en-AU" sz="1400" b="1" i="0" u="sng"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en-AU" sz="1400" u="none" strike="noStrike" dirty="0">
                          <a:effectLst/>
                        </a:rPr>
                        <a:t>First Name</a:t>
                      </a:r>
                      <a:endParaRPr lang="en-AU" sz="14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en-AU" sz="1400" u="none" strike="noStrike" dirty="0">
                          <a:effectLst/>
                        </a:rPr>
                        <a:t>Last Name</a:t>
                      </a:r>
                      <a:endParaRPr lang="en-AU" sz="14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en-AU" sz="1400" u="none" strike="noStrike" dirty="0">
                          <a:effectLst/>
                        </a:rPr>
                        <a:t>Address1</a:t>
                      </a:r>
                      <a:endParaRPr lang="en-AU" sz="14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en-AU" sz="1400" u="none" strike="noStrike" dirty="0">
                          <a:effectLst/>
                        </a:rPr>
                        <a:t>Address2</a:t>
                      </a:r>
                      <a:endParaRPr lang="en-AU" sz="14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en-AU" sz="1400" u="none" strike="noStrike" dirty="0">
                          <a:effectLst/>
                        </a:rPr>
                        <a:t>Suburb</a:t>
                      </a:r>
                      <a:endParaRPr lang="en-AU" sz="14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en-AU" sz="1400" u="none" strike="noStrike" dirty="0">
                          <a:effectLst/>
                        </a:rPr>
                        <a:t>State</a:t>
                      </a:r>
                      <a:endParaRPr lang="en-AU" sz="14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en-AU" sz="1400" u="none" strike="noStrike" dirty="0">
                          <a:effectLst/>
                        </a:rPr>
                        <a:t>Postcode</a:t>
                      </a:r>
                      <a:endParaRPr lang="en-AU" sz="1400" b="1" i="0" u="none" strike="noStrike" dirty="0">
                        <a:solidFill>
                          <a:srgbClr val="000000"/>
                        </a:solidFill>
                        <a:effectLst/>
                        <a:latin typeface="Calibri"/>
                      </a:endParaRPr>
                    </a:p>
                  </a:txBody>
                  <a:tcPr marL="9525" marR="9525" marT="9525" marB="0" anchor="b">
                    <a:solidFill>
                      <a:schemeClr val="tx2">
                        <a:lumMod val="20000"/>
                        <a:lumOff val="80000"/>
                      </a:schemeClr>
                    </a:solidFill>
                  </a:tcPr>
                </a:tc>
              </a:tr>
              <a:tr h="247876">
                <a:tc>
                  <a:txBody>
                    <a:bodyPr/>
                    <a:lstStyle/>
                    <a:p>
                      <a:pPr algn="ctr" fontAlgn="b"/>
                      <a:r>
                        <a:rPr lang="en-AU" sz="1400" u="none" strike="noStrike">
                          <a:effectLst/>
                        </a:rPr>
                        <a:t>116</a:t>
                      </a:r>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a:effectLst/>
                        </a:rPr>
                        <a:t>Tom </a:t>
                      </a:r>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a:effectLst/>
                        </a:rPr>
                        <a:t> Jones</a:t>
                      </a:r>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a:effectLst/>
                        </a:rPr>
                        <a:t>56 Latrobe Street</a:t>
                      </a:r>
                      <a:endParaRPr lang="en-AU" sz="1400" b="0" i="0" u="none" strike="noStrike">
                        <a:solidFill>
                          <a:srgbClr val="000000"/>
                        </a:solidFill>
                        <a:effectLst/>
                        <a:latin typeface="Calibri"/>
                      </a:endParaRPr>
                    </a:p>
                  </a:txBody>
                  <a:tcPr marL="9525" marR="9525" marT="9525" marB="0" anchor="b"/>
                </a:tc>
                <a:tc>
                  <a:txBody>
                    <a:bodyPr/>
                    <a:lstStyle/>
                    <a:p>
                      <a:pPr algn="l" fontAlgn="b"/>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dirty="0">
                          <a:effectLst/>
                        </a:rPr>
                        <a:t> Melbourne</a:t>
                      </a:r>
                      <a:endParaRPr lang="en-AU" sz="1400" b="0" i="0" u="none" strike="noStrike" dirty="0">
                        <a:solidFill>
                          <a:srgbClr val="000000"/>
                        </a:solidFill>
                        <a:effectLst/>
                        <a:latin typeface="Calibri"/>
                      </a:endParaRPr>
                    </a:p>
                  </a:txBody>
                  <a:tcPr marL="9525" marR="9525" marT="9525" marB="0" anchor="b"/>
                </a:tc>
                <a:tc>
                  <a:txBody>
                    <a:bodyPr/>
                    <a:lstStyle/>
                    <a:p>
                      <a:pPr algn="l" fontAlgn="b"/>
                      <a:r>
                        <a:rPr lang="en-AU" sz="1400" u="none" strike="noStrike" dirty="0">
                          <a:effectLst/>
                        </a:rPr>
                        <a:t>VIC</a:t>
                      </a:r>
                      <a:endParaRPr lang="en-AU" sz="1400" b="0" i="0" u="none" strike="noStrike" dirty="0">
                        <a:solidFill>
                          <a:srgbClr val="000000"/>
                        </a:solidFill>
                        <a:effectLst/>
                        <a:latin typeface="Calibri"/>
                      </a:endParaRPr>
                    </a:p>
                  </a:txBody>
                  <a:tcPr marL="9525" marR="9525" marT="9525" marB="0" anchor="b"/>
                </a:tc>
                <a:tc>
                  <a:txBody>
                    <a:bodyPr/>
                    <a:lstStyle/>
                    <a:p>
                      <a:pPr algn="r" fontAlgn="b"/>
                      <a:r>
                        <a:rPr lang="en-AU" sz="1400" u="none" strike="noStrike">
                          <a:effectLst/>
                        </a:rPr>
                        <a:t>3000</a:t>
                      </a:r>
                      <a:endParaRPr lang="en-AU" sz="1400" b="0" i="0" u="none" strike="noStrike">
                        <a:solidFill>
                          <a:srgbClr val="000000"/>
                        </a:solidFill>
                        <a:effectLst/>
                        <a:latin typeface="Calibri"/>
                      </a:endParaRPr>
                    </a:p>
                  </a:txBody>
                  <a:tcPr marL="9525" marR="9525" marT="9525" marB="0" anchor="b"/>
                </a:tc>
              </a:tr>
              <a:tr h="247876">
                <a:tc>
                  <a:txBody>
                    <a:bodyPr/>
                    <a:lstStyle/>
                    <a:p>
                      <a:pPr algn="ctr" fontAlgn="b"/>
                      <a:r>
                        <a:rPr lang="en-AU" sz="1400" u="none" strike="noStrike">
                          <a:effectLst/>
                        </a:rPr>
                        <a:t>457</a:t>
                      </a:r>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a:effectLst/>
                        </a:rPr>
                        <a:t>Mary </a:t>
                      </a:r>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a:effectLst/>
                        </a:rPr>
                        <a:t> Small</a:t>
                      </a:r>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a:effectLst/>
                        </a:rPr>
                        <a:t>236 Smith Street</a:t>
                      </a:r>
                      <a:endParaRPr lang="en-AU" sz="1400" b="0" i="0" u="none" strike="noStrike">
                        <a:solidFill>
                          <a:srgbClr val="000000"/>
                        </a:solidFill>
                        <a:effectLst/>
                        <a:latin typeface="Calibri"/>
                      </a:endParaRPr>
                    </a:p>
                  </a:txBody>
                  <a:tcPr marL="9525" marR="9525" marT="9525" marB="0" anchor="b"/>
                </a:tc>
                <a:tc>
                  <a:txBody>
                    <a:bodyPr/>
                    <a:lstStyle/>
                    <a:p>
                      <a:pPr algn="l" fontAlgn="b"/>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dirty="0">
                          <a:effectLst/>
                        </a:rPr>
                        <a:t>Collingwood</a:t>
                      </a:r>
                      <a:endParaRPr lang="en-AU" sz="1400" b="0" i="0" u="none" strike="noStrike" dirty="0">
                        <a:solidFill>
                          <a:srgbClr val="000000"/>
                        </a:solidFill>
                        <a:effectLst/>
                        <a:latin typeface="Calibri"/>
                      </a:endParaRPr>
                    </a:p>
                  </a:txBody>
                  <a:tcPr marL="9525" marR="9525" marT="9525" marB="0" anchor="b"/>
                </a:tc>
                <a:tc>
                  <a:txBody>
                    <a:bodyPr/>
                    <a:lstStyle/>
                    <a:p>
                      <a:pPr algn="l" fontAlgn="b"/>
                      <a:r>
                        <a:rPr lang="en-AU" sz="1400" u="none" strike="noStrike" dirty="0">
                          <a:effectLst/>
                        </a:rPr>
                        <a:t>VIC</a:t>
                      </a:r>
                      <a:endParaRPr lang="en-AU" sz="1400" b="0" i="0" u="none" strike="noStrike" dirty="0">
                        <a:solidFill>
                          <a:srgbClr val="000000"/>
                        </a:solidFill>
                        <a:effectLst/>
                        <a:latin typeface="Calibri"/>
                      </a:endParaRPr>
                    </a:p>
                  </a:txBody>
                  <a:tcPr marL="9525" marR="9525" marT="9525" marB="0" anchor="b"/>
                </a:tc>
                <a:tc>
                  <a:txBody>
                    <a:bodyPr/>
                    <a:lstStyle/>
                    <a:p>
                      <a:pPr algn="r" fontAlgn="b"/>
                      <a:r>
                        <a:rPr lang="en-AU" sz="1400" u="none" strike="noStrike">
                          <a:effectLst/>
                        </a:rPr>
                        <a:t>3002</a:t>
                      </a:r>
                      <a:endParaRPr lang="en-AU" sz="1400" b="0" i="0" u="none" strike="noStrike">
                        <a:solidFill>
                          <a:srgbClr val="000000"/>
                        </a:solidFill>
                        <a:effectLst/>
                        <a:latin typeface="Calibri"/>
                      </a:endParaRPr>
                    </a:p>
                  </a:txBody>
                  <a:tcPr marL="9525" marR="9525" marT="9525" marB="0" anchor="b"/>
                </a:tc>
              </a:tr>
              <a:tr h="247876">
                <a:tc>
                  <a:txBody>
                    <a:bodyPr/>
                    <a:lstStyle/>
                    <a:p>
                      <a:pPr algn="ctr" fontAlgn="b"/>
                      <a:r>
                        <a:rPr lang="en-AU" sz="1400" u="none" strike="noStrike">
                          <a:effectLst/>
                        </a:rPr>
                        <a:t>890</a:t>
                      </a:r>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a:effectLst/>
                        </a:rPr>
                        <a:t>Fred </a:t>
                      </a:r>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a:effectLst/>
                        </a:rPr>
                        <a:t> Blogs</a:t>
                      </a:r>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a:effectLst/>
                        </a:rPr>
                        <a:t>45 High Street</a:t>
                      </a:r>
                      <a:endParaRPr lang="en-AU" sz="1400" b="0" i="0" u="none" strike="noStrike">
                        <a:solidFill>
                          <a:srgbClr val="000000"/>
                        </a:solidFill>
                        <a:effectLst/>
                        <a:latin typeface="Calibri"/>
                      </a:endParaRPr>
                    </a:p>
                  </a:txBody>
                  <a:tcPr marL="9525" marR="9525" marT="9525" marB="0" anchor="b"/>
                </a:tc>
                <a:tc>
                  <a:txBody>
                    <a:bodyPr/>
                    <a:lstStyle/>
                    <a:p>
                      <a:pPr algn="l" fontAlgn="b"/>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a:effectLst/>
                        </a:rPr>
                        <a:t>Sydney</a:t>
                      </a:r>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dirty="0">
                          <a:effectLst/>
                        </a:rPr>
                        <a:t>NSW</a:t>
                      </a:r>
                      <a:endParaRPr lang="en-AU" sz="1400" b="0" i="0" u="none" strike="noStrike" dirty="0">
                        <a:solidFill>
                          <a:srgbClr val="000000"/>
                        </a:solidFill>
                        <a:effectLst/>
                        <a:latin typeface="Calibri"/>
                      </a:endParaRPr>
                    </a:p>
                  </a:txBody>
                  <a:tcPr marL="9525" marR="9525" marT="9525" marB="0" anchor="b"/>
                </a:tc>
                <a:tc>
                  <a:txBody>
                    <a:bodyPr/>
                    <a:lstStyle/>
                    <a:p>
                      <a:pPr algn="r" fontAlgn="b"/>
                      <a:r>
                        <a:rPr lang="en-AU" sz="1400" u="none" strike="noStrike" dirty="0">
                          <a:effectLst/>
                        </a:rPr>
                        <a:t>2000</a:t>
                      </a:r>
                      <a:endParaRPr lang="en-AU" sz="1400" b="0" i="0" u="none" strike="noStrike" dirty="0">
                        <a:solidFill>
                          <a:srgbClr val="000000"/>
                        </a:solidFill>
                        <a:effectLst/>
                        <a:latin typeface="Calibri"/>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840977768"/>
              </p:ext>
            </p:extLst>
          </p:nvPr>
        </p:nvGraphicFramePr>
        <p:xfrm>
          <a:off x="3419873" y="2619355"/>
          <a:ext cx="5256584" cy="2249805"/>
        </p:xfrm>
        <a:graphic>
          <a:graphicData uri="http://schemas.openxmlformats.org/drawingml/2006/table">
            <a:tbl>
              <a:tblPr>
                <a:tableStyleId>{5C22544A-7EE6-4342-B048-85BDC9FD1C3A}</a:tableStyleId>
              </a:tblPr>
              <a:tblGrid>
                <a:gridCol w="1402021"/>
                <a:gridCol w="981228"/>
                <a:gridCol w="1125111"/>
                <a:gridCol w="874112"/>
                <a:gridCol w="874112"/>
              </a:tblGrid>
              <a:tr h="245256">
                <a:tc gridSpan="2">
                  <a:txBody>
                    <a:bodyPr/>
                    <a:lstStyle/>
                    <a:p>
                      <a:pPr algn="l" fontAlgn="b"/>
                      <a:r>
                        <a:rPr lang="en-AU" sz="1600" b="1" u="none" strike="noStrike" dirty="0">
                          <a:effectLst/>
                        </a:rPr>
                        <a:t>Purchases Table</a:t>
                      </a:r>
                      <a:endParaRPr lang="en-AU" sz="1600" b="1" i="0" u="none" strike="noStrike" dirty="0">
                        <a:solidFill>
                          <a:srgbClr val="000000"/>
                        </a:solidFill>
                        <a:effectLst/>
                        <a:latin typeface="Calibri"/>
                      </a:endParaRPr>
                    </a:p>
                  </a:txBody>
                  <a:tcPr marL="9525" marR="9525" marT="9525" marB="0" anchor="b"/>
                </a:tc>
                <a:tc hMerge="1">
                  <a:txBody>
                    <a:bodyPr/>
                    <a:lstStyle/>
                    <a:p>
                      <a:endParaRPr lang="en-AU"/>
                    </a:p>
                  </a:txBody>
                  <a:tcPr/>
                </a:tc>
                <a:tc>
                  <a:txBody>
                    <a:bodyPr/>
                    <a:lstStyle/>
                    <a:p>
                      <a:pPr algn="l" fontAlgn="b"/>
                      <a:endParaRPr lang="en-AU" sz="1400" b="0" i="0" u="none" strike="noStrike">
                        <a:solidFill>
                          <a:srgbClr val="000000"/>
                        </a:solidFill>
                        <a:effectLst/>
                        <a:latin typeface="Calibri"/>
                      </a:endParaRPr>
                    </a:p>
                  </a:txBody>
                  <a:tcPr marL="9525" marR="9525" marT="9525" marB="0" anchor="b"/>
                </a:tc>
                <a:tc>
                  <a:txBody>
                    <a:bodyPr/>
                    <a:lstStyle/>
                    <a:p>
                      <a:pPr algn="l" fontAlgn="b"/>
                      <a:endParaRPr lang="en-AU" sz="1400" b="0" i="0" u="none" strike="noStrike" dirty="0">
                        <a:solidFill>
                          <a:srgbClr val="000000"/>
                        </a:solidFill>
                        <a:effectLst/>
                        <a:latin typeface="Calibri"/>
                      </a:endParaRPr>
                    </a:p>
                  </a:txBody>
                  <a:tcPr marL="9525" marR="9525" marT="9525" marB="0" anchor="b"/>
                </a:tc>
                <a:tc>
                  <a:txBody>
                    <a:bodyPr/>
                    <a:lstStyle/>
                    <a:p>
                      <a:pPr algn="l" fontAlgn="b"/>
                      <a:endParaRPr lang="en-AU" sz="1400" b="0" i="0" u="none" strike="noStrike" dirty="0">
                        <a:solidFill>
                          <a:srgbClr val="000000"/>
                        </a:solidFill>
                        <a:effectLst/>
                        <a:latin typeface="Calibri"/>
                      </a:endParaRPr>
                    </a:p>
                  </a:txBody>
                  <a:tcPr marL="9525" marR="9525" marT="9525" marB="0" anchor="b"/>
                </a:tc>
              </a:tr>
              <a:tr h="422282">
                <a:tc>
                  <a:txBody>
                    <a:bodyPr/>
                    <a:lstStyle/>
                    <a:p>
                      <a:pPr algn="l" fontAlgn="b"/>
                      <a:r>
                        <a:rPr lang="en-AU" sz="1400" b="1" u="sng" strike="noStrike" dirty="0" err="1">
                          <a:effectLst/>
                        </a:rPr>
                        <a:t>CustomerCode</a:t>
                      </a:r>
                      <a:endParaRPr lang="en-AU" sz="1400" b="1" i="0" u="sng" strike="noStrike"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ctr" fontAlgn="b"/>
                      <a:r>
                        <a:rPr lang="en-AU" sz="1400" b="1" u="sng" strike="noStrike" dirty="0" err="1">
                          <a:effectLst/>
                        </a:rPr>
                        <a:t>BookCode</a:t>
                      </a:r>
                      <a:endParaRPr lang="en-AU" sz="1400" b="1" i="0" u="sng" strike="noStrike"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ctr" fontAlgn="b"/>
                      <a:r>
                        <a:rPr lang="en-AU" sz="1400" u="none" strike="noStrike" dirty="0">
                          <a:effectLst/>
                        </a:rPr>
                        <a:t>Date of purchase</a:t>
                      </a:r>
                      <a:endParaRPr lang="en-AU" sz="1400" b="0" i="0" u="none" strike="noStrike"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ctr" fontAlgn="b"/>
                      <a:r>
                        <a:rPr lang="en-AU" sz="1400" u="none" strike="noStrike" dirty="0">
                          <a:effectLst/>
                        </a:rPr>
                        <a:t>Quantity</a:t>
                      </a:r>
                      <a:endParaRPr lang="en-AU" sz="1400" b="0" i="0" u="none" strike="noStrike"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ctr" fontAlgn="b"/>
                      <a:r>
                        <a:rPr lang="en-AU" sz="1400" b="0" i="0" u="none" strike="noStrike" dirty="0" smtClean="0">
                          <a:solidFill>
                            <a:srgbClr val="000000"/>
                          </a:solidFill>
                          <a:effectLst/>
                          <a:latin typeface="Calibri"/>
                        </a:rPr>
                        <a:t>Total</a:t>
                      </a:r>
                      <a:endParaRPr lang="en-AU" sz="1400" b="0" i="0" u="none" strike="noStrike" dirty="0">
                        <a:solidFill>
                          <a:srgbClr val="000000"/>
                        </a:solidFill>
                        <a:effectLst/>
                        <a:latin typeface="Calibri"/>
                      </a:endParaRPr>
                    </a:p>
                  </a:txBody>
                  <a:tcPr marL="9525" marR="9525" marT="9525" marB="0" anchor="b">
                    <a:solidFill>
                      <a:schemeClr val="tx2">
                        <a:lumMod val="40000"/>
                        <a:lumOff val="60000"/>
                      </a:schemeClr>
                    </a:solidFill>
                  </a:tcPr>
                </a:tc>
              </a:tr>
              <a:tr h="215751">
                <a:tc>
                  <a:txBody>
                    <a:bodyPr/>
                    <a:lstStyle/>
                    <a:p>
                      <a:pPr algn="ctr" fontAlgn="b"/>
                      <a:r>
                        <a:rPr lang="en-AU" sz="1400" u="none" strike="noStrike" dirty="0">
                          <a:effectLst/>
                        </a:rPr>
                        <a:t>116</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u="none" strike="noStrike" dirty="0">
                          <a:effectLst/>
                        </a:rPr>
                        <a:t>1</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u="none" strike="noStrike" dirty="0">
                          <a:effectLst/>
                        </a:rPr>
                        <a:t>08/03/2011</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u="none" strike="noStrike" dirty="0">
                          <a:effectLst/>
                        </a:rPr>
                        <a:t>1</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b="0" i="0" u="none" strike="noStrike" dirty="0" smtClean="0">
                          <a:solidFill>
                            <a:srgbClr val="000000"/>
                          </a:solidFill>
                          <a:effectLst/>
                          <a:latin typeface="Calibri"/>
                        </a:rPr>
                        <a:t>$24.95</a:t>
                      </a:r>
                      <a:endParaRPr lang="en-AU" sz="1400" b="0" i="0" u="none" strike="noStrike" dirty="0">
                        <a:solidFill>
                          <a:srgbClr val="000000"/>
                        </a:solidFill>
                        <a:effectLst/>
                        <a:latin typeface="Calibri"/>
                      </a:endParaRPr>
                    </a:p>
                  </a:txBody>
                  <a:tcPr marL="9525" marR="9525" marT="9525" marB="0" anchor="b"/>
                </a:tc>
              </a:tr>
              <a:tr h="215751">
                <a:tc>
                  <a:txBody>
                    <a:bodyPr/>
                    <a:lstStyle/>
                    <a:p>
                      <a:pPr algn="ctr" fontAlgn="b"/>
                      <a:r>
                        <a:rPr lang="en-AU" sz="1400" u="none" strike="noStrike">
                          <a:effectLst/>
                        </a:rPr>
                        <a:t>116</a:t>
                      </a:r>
                      <a:endParaRPr lang="en-AU" sz="1400" b="0" i="0" u="none" strike="noStrike">
                        <a:solidFill>
                          <a:srgbClr val="000000"/>
                        </a:solidFill>
                        <a:effectLst/>
                        <a:latin typeface="Calibri"/>
                      </a:endParaRPr>
                    </a:p>
                  </a:txBody>
                  <a:tcPr marL="9525" marR="9525" marT="9525" marB="0" anchor="b"/>
                </a:tc>
                <a:tc>
                  <a:txBody>
                    <a:bodyPr/>
                    <a:lstStyle/>
                    <a:p>
                      <a:pPr algn="ctr" fontAlgn="b"/>
                      <a:r>
                        <a:rPr lang="en-AU" sz="1400" u="none" strike="noStrike" dirty="0">
                          <a:effectLst/>
                        </a:rPr>
                        <a:t>15</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u="none" strike="noStrike" dirty="0">
                          <a:effectLst/>
                        </a:rPr>
                        <a:t>08/03/2011</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u="none" strike="noStrike" dirty="0">
                          <a:effectLst/>
                        </a:rPr>
                        <a:t>1</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b="0" i="0" u="none" strike="noStrike" dirty="0" smtClean="0">
                          <a:solidFill>
                            <a:srgbClr val="000000"/>
                          </a:solidFill>
                          <a:effectLst/>
                          <a:latin typeface="Calibri"/>
                        </a:rPr>
                        <a:t>$14.95</a:t>
                      </a:r>
                      <a:endParaRPr lang="en-AU" sz="1400" b="0" i="0" u="none" strike="noStrike" dirty="0">
                        <a:solidFill>
                          <a:srgbClr val="000000"/>
                        </a:solidFill>
                        <a:effectLst/>
                        <a:latin typeface="Calibri"/>
                      </a:endParaRPr>
                    </a:p>
                  </a:txBody>
                  <a:tcPr marL="9525" marR="9525" marT="9525" marB="0" anchor="b"/>
                </a:tc>
              </a:tr>
              <a:tr h="215751">
                <a:tc>
                  <a:txBody>
                    <a:bodyPr/>
                    <a:lstStyle/>
                    <a:p>
                      <a:pPr algn="ctr" fontAlgn="b"/>
                      <a:r>
                        <a:rPr lang="en-AU" sz="1400" u="none" strike="noStrike">
                          <a:effectLst/>
                        </a:rPr>
                        <a:t>457</a:t>
                      </a:r>
                      <a:endParaRPr lang="en-AU" sz="1400" b="0" i="0" u="none" strike="noStrike">
                        <a:solidFill>
                          <a:srgbClr val="000000"/>
                        </a:solidFill>
                        <a:effectLst/>
                        <a:latin typeface="Calibri"/>
                      </a:endParaRPr>
                    </a:p>
                  </a:txBody>
                  <a:tcPr marL="9525" marR="9525" marT="9525" marB="0" anchor="b"/>
                </a:tc>
                <a:tc>
                  <a:txBody>
                    <a:bodyPr/>
                    <a:lstStyle/>
                    <a:p>
                      <a:pPr algn="ctr" fontAlgn="b"/>
                      <a:r>
                        <a:rPr lang="en-AU" sz="1400" u="none" strike="noStrike">
                          <a:effectLst/>
                        </a:rPr>
                        <a:t>36</a:t>
                      </a:r>
                      <a:endParaRPr lang="en-AU" sz="1400" b="0" i="0" u="none" strike="noStrike">
                        <a:solidFill>
                          <a:srgbClr val="000000"/>
                        </a:solidFill>
                        <a:effectLst/>
                        <a:latin typeface="Calibri"/>
                      </a:endParaRPr>
                    </a:p>
                  </a:txBody>
                  <a:tcPr marL="9525" marR="9525" marT="9525" marB="0" anchor="b"/>
                </a:tc>
                <a:tc>
                  <a:txBody>
                    <a:bodyPr/>
                    <a:lstStyle/>
                    <a:p>
                      <a:pPr algn="ctr" fontAlgn="b"/>
                      <a:r>
                        <a:rPr lang="en-AU" sz="1400" u="none" strike="noStrike" dirty="0">
                          <a:effectLst/>
                        </a:rPr>
                        <a:t>10/03/2011</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u="none" strike="noStrike" dirty="0">
                          <a:effectLst/>
                        </a:rPr>
                        <a:t>2</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b="0" i="0" u="none" strike="noStrike" dirty="0" smtClean="0">
                          <a:solidFill>
                            <a:srgbClr val="000000"/>
                          </a:solidFill>
                          <a:effectLst/>
                          <a:latin typeface="Calibri"/>
                        </a:rPr>
                        <a:t>$37.90</a:t>
                      </a:r>
                      <a:endParaRPr lang="en-AU" sz="1400" b="0" i="0" u="none" strike="noStrike" dirty="0">
                        <a:solidFill>
                          <a:srgbClr val="000000"/>
                        </a:solidFill>
                        <a:effectLst/>
                        <a:latin typeface="Calibri"/>
                      </a:endParaRPr>
                    </a:p>
                  </a:txBody>
                  <a:tcPr marL="9525" marR="9525" marT="9525" marB="0" anchor="b"/>
                </a:tc>
              </a:tr>
              <a:tr h="215751">
                <a:tc>
                  <a:txBody>
                    <a:bodyPr/>
                    <a:lstStyle/>
                    <a:p>
                      <a:pPr algn="ctr" fontAlgn="b"/>
                      <a:r>
                        <a:rPr lang="en-AU" sz="1400" u="none" strike="noStrike">
                          <a:effectLst/>
                        </a:rPr>
                        <a:t>457</a:t>
                      </a:r>
                      <a:endParaRPr lang="en-AU" sz="1400" b="0" i="0" u="none" strike="noStrike">
                        <a:solidFill>
                          <a:srgbClr val="000000"/>
                        </a:solidFill>
                        <a:effectLst/>
                        <a:latin typeface="Calibri"/>
                      </a:endParaRPr>
                    </a:p>
                  </a:txBody>
                  <a:tcPr marL="9525" marR="9525" marT="9525" marB="0" anchor="b"/>
                </a:tc>
                <a:tc>
                  <a:txBody>
                    <a:bodyPr/>
                    <a:lstStyle/>
                    <a:p>
                      <a:pPr algn="ctr" fontAlgn="b"/>
                      <a:r>
                        <a:rPr lang="en-AU" sz="1400" u="none" strike="noStrike">
                          <a:effectLst/>
                        </a:rPr>
                        <a:t>1</a:t>
                      </a:r>
                      <a:endParaRPr lang="en-AU" sz="1400" b="0" i="0" u="none" strike="noStrike">
                        <a:solidFill>
                          <a:srgbClr val="000000"/>
                        </a:solidFill>
                        <a:effectLst/>
                        <a:latin typeface="Calibri"/>
                      </a:endParaRPr>
                    </a:p>
                  </a:txBody>
                  <a:tcPr marL="9525" marR="9525" marT="9525" marB="0" anchor="b"/>
                </a:tc>
                <a:tc>
                  <a:txBody>
                    <a:bodyPr/>
                    <a:lstStyle/>
                    <a:p>
                      <a:pPr algn="ctr" fontAlgn="b"/>
                      <a:r>
                        <a:rPr lang="en-AU" sz="1400" u="none" strike="noStrike" dirty="0">
                          <a:effectLst/>
                        </a:rPr>
                        <a:t>10/03/2011</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u="none" strike="noStrike" dirty="0">
                          <a:effectLst/>
                        </a:rPr>
                        <a:t>1</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b="0" i="0" u="none" strike="noStrike" dirty="0" smtClean="0">
                          <a:solidFill>
                            <a:srgbClr val="000000"/>
                          </a:solidFill>
                          <a:effectLst/>
                          <a:latin typeface="Calibri"/>
                        </a:rPr>
                        <a:t>$24.95</a:t>
                      </a:r>
                      <a:endParaRPr lang="en-AU" sz="1400" b="0" i="0" u="none" strike="noStrike" dirty="0">
                        <a:solidFill>
                          <a:srgbClr val="000000"/>
                        </a:solidFill>
                        <a:effectLst/>
                        <a:latin typeface="Calibri"/>
                      </a:endParaRPr>
                    </a:p>
                  </a:txBody>
                  <a:tcPr marL="9525" marR="9525" marT="9525" marB="0" anchor="b"/>
                </a:tc>
              </a:tr>
              <a:tr h="215751">
                <a:tc>
                  <a:txBody>
                    <a:bodyPr/>
                    <a:lstStyle/>
                    <a:p>
                      <a:pPr algn="ctr" fontAlgn="b"/>
                      <a:r>
                        <a:rPr lang="en-AU" sz="1400" u="none" strike="noStrike">
                          <a:effectLst/>
                        </a:rPr>
                        <a:t>890</a:t>
                      </a:r>
                      <a:endParaRPr lang="en-AU" sz="1400" b="0" i="0" u="none" strike="noStrike">
                        <a:solidFill>
                          <a:srgbClr val="000000"/>
                        </a:solidFill>
                        <a:effectLst/>
                        <a:latin typeface="Calibri"/>
                      </a:endParaRPr>
                    </a:p>
                  </a:txBody>
                  <a:tcPr marL="9525" marR="9525" marT="9525" marB="0" anchor="b"/>
                </a:tc>
                <a:tc>
                  <a:txBody>
                    <a:bodyPr/>
                    <a:lstStyle/>
                    <a:p>
                      <a:pPr algn="ctr" fontAlgn="b"/>
                      <a:r>
                        <a:rPr lang="en-AU" sz="1400" u="none" strike="noStrike" dirty="0" smtClean="0">
                          <a:effectLst/>
                        </a:rPr>
                        <a:t>44</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u="none" strike="noStrike">
                          <a:effectLst/>
                        </a:rPr>
                        <a:t>12/03/2011</a:t>
                      </a:r>
                      <a:endParaRPr lang="en-AU" sz="1400" b="0" i="0" u="none" strike="noStrike">
                        <a:solidFill>
                          <a:srgbClr val="000000"/>
                        </a:solidFill>
                        <a:effectLst/>
                        <a:latin typeface="Calibri"/>
                      </a:endParaRPr>
                    </a:p>
                  </a:txBody>
                  <a:tcPr marL="9525" marR="9525" marT="9525" marB="0" anchor="b"/>
                </a:tc>
                <a:tc>
                  <a:txBody>
                    <a:bodyPr/>
                    <a:lstStyle/>
                    <a:p>
                      <a:pPr algn="ctr" fontAlgn="b"/>
                      <a:r>
                        <a:rPr lang="en-AU" sz="1400" u="none" strike="noStrike" dirty="0">
                          <a:effectLst/>
                        </a:rPr>
                        <a:t>2</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b="0" i="0" u="none" strike="noStrike" dirty="0" smtClean="0">
                          <a:solidFill>
                            <a:srgbClr val="000000"/>
                          </a:solidFill>
                          <a:effectLst/>
                          <a:latin typeface="Calibri"/>
                        </a:rPr>
                        <a:t>$27.95</a:t>
                      </a:r>
                      <a:endParaRPr lang="en-AU" sz="1400" b="0" i="0" u="none" strike="noStrike" dirty="0">
                        <a:solidFill>
                          <a:srgbClr val="000000"/>
                        </a:solidFill>
                        <a:effectLst/>
                        <a:latin typeface="Calibri"/>
                      </a:endParaRPr>
                    </a:p>
                  </a:txBody>
                  <a:tcPr marL="9525" marR="9525" marT="9525" marB="0" anchor="b"/>
                </a:tc>
              </a:tr>
              <a:tr h="215751">
                <a:tc>
                  <a:txBody>
                    <a:bodyPr/>
                    <a:lstStyle/>
                    <a:p>
                      <a:pPr algn="ctr" fontAlgn="b"/>
                      <a:r>
                        <a:rPr lang="en-AU" sz="1400" u="none" strike="noStrike">
                          <a:effectLst/>
                        </a:rPr>
                        <a:t>890</a:t>
                      </a:r>
                      <a:endParaRPr lang="en-AU" sz="1400" b="0" i="0" u="none" strike="noStrike">
                        <a:solidFill>
                          <a:srgbClr val="000000"/>
                        </a:solidFill>
                        <a:effectLst/>
                        <a:latin typeface="Calibri"/>
                      </a:endParaRPr>
                    </a:p>
                  </a:txBody>
                  <a:tcPr marL="9525" marR="9525" marT="9525" marB="0" anchor="b"/>
                </a:tc>
                <a:tc>
                  <a:txBody>
                    <a:bodyPr/>
                    <a:lstStyle/>
                    <a:p>
                      <a:pPr algn="ctr" fontAlgn="b"/>
                      <a:r>
                        <a:rPr lang="en-AU" sz="1400" u="none" strike="noStrike">
                          <a:effectLst/>
                        </a:rPr>
                        <a:t>36</a:t>
                      </a:r>
                      <a:endParaRPr lang="en-AU" sz="1400" b="0" i="0" u="none" strike="noStrike">
                        <a:solidFill>
                          <a:srgbClr val="000000"/>
                        </a:solidFill>
                        <a:effectLst/>
                        <a:latin typeface="Calibri"/>
                      </a:endParaRPr>
                    </a:p>
                  </a:txBody>
                  <a:tcPr marL="9525" marR="9525" marT="9525" marB="0" anchor="b"/>
                </a:tc>
                <a:tc>
                  <a:txBody>
                    <a:bodyPr/>
                    <a:lstStyle/>
                    <a:p>
                      <a:pPr algn="ctr" fontAlgn="b"/>
                      <a:r>
                        <a:rPr lang="en-AU" sz="1400" u="none" strike="noStrike">
                          <a:effectLst/>
                        </a:rPr>
                        <a:t>12/03/2011</a:t>
                      </a:r>
                      <a:endParaRPr lang="en-AU" sz="1400" b="0" i="0" u="none" strike="noStrike">
                        <a:solidFill>
                          <a:srgbClr val="000000"/>
                        </a:solidFill>
                        <a:effectLst/>
                        <a:latin typeface="Calibri"/>
                      </a:endParaRPr>
                    </a:p>
                  </a:txBody>
                  <a:tcPr marL="9525" marR="9525" marT="9525" marB="0" anchor="b"/>
                </a:tc>
                <a:tc>
                  <a:txBody>
                    <a:bodyPr/>
                    <a:lstStyle/>
                    <a:p>
                      <a:pPr algn="ctr" fontAlgn="b"/>
                      <a:r>
                        <a:rPr lang="en-AU" sz="1400" u="none" strike="noStrike" dirty="0">
                          <a:effectLst/>
                        </a:rPr>
                        <a:t>1</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b="0" i="0" u="none" strike="noStrike" dirty="0" smtClean="0">
                          <a:solidFill>
                            <a:srgbClr val="000000"/>
                          </a:solidFill>
                          <a:effectLst/>
                          <a:latin typeface="Calibri"/>
                        </a:rPr>
                        <a:t>$28.95</a:t>
                      </a:r>
                      <a:endParaRPr lang="en-AU" sz="1400" b="0" i="0" u="none" strike="noStrike" dirty="0">
                        <a:solidFill>
                          <a:srgbClr val="000000"/>
                        </a:solidFill>
                        <a:effectLst/>
                        <a:latin typeface="Calibri"/>
                      </a:endParaRPr>
                    </a:p>
                  </a:txBody>
                  <a:tcPr marL="9525" marR="9525" marT="9525" marB="0" anchor="b"/>
                </a:tc>
              </a:tr>
              <a:tr h="215751">
                <a:tc>
                  <a:txBody>
                    <a:bodyPr/>
                    <a:lstStyle/>
                    <a:p>
                      <a:pPr algn="ctr" fontAlgn="b"/>
                      <a:r>
                        <a:rPr lang="en-AU" sz="1400" u="none" strike="noStrike">
                          <a:effectLst/>
                        </a:rPr>
                        <a:t>890</a:t>
                      </a:r>
                      <a:endParaRPr lang="en-AU" sz="1400" b="0" i="0" u="none" strike="noStrike">
                        <a:solidFill>
                          <a:srgbClr val="000000"/>
                        </a:solidFill>
                        <a:effectLst/>
                        <a:latin typeface="Calibri"/>
                      </a:endParaRPr>
                    </a:p>
                  </a:txBody>
                  <a:tcPr marL="9525" marR="9525" marT="9525" marB="0" anchor="b"/>
                </a:tc>
                <a:tc>
                  <a:txBody>
                    <a:bodyPr/>
                    <a:lstStyle/>
                    <a:p>
                      <a:pPr algn="ctr" fontAlgn="b"/>
                      <a:r>
                        <a:rPr lang="en-AU" sz="1400" u="none" strike="noStrike">
                          <a:effectLst/>
                        </a:rPr>
                        <a:t>1</a:t>
                      </a:r>
                      <a:endParaRPr lang="en-AU" sz="1400" b="0" i="0" u="none" strike="noStrike">
                        <a:solidFill>
                          <a:srgbClr val="000000"/>
                        </a:solidFill>
                        <a:effectLst/>
                        <a:latin typeface="Calibri"/>
                      </a:endParaRPr>
                    </a:p>
                  </a:txBody>
                  <a:tcPr marL="9525" marR="9525" marT="9525" marB="0" anchor="b"/>
                </a:tc>
                <a:tc>
                  <a:txBody>
                    <a:bodyPr/>
                    <a:lstStyle/>
                    <a:p>
                      <a:pPr algn="ctr" fontAlgn="b"/>
                      <a:r>
                        <a:rPr lang="en-AU" sz="1400" u="none" strike="noStrike">
                          <a:effectLst/>
                        </a:rPr>
                        <a:t>12/03/2011</a:t>
                      </a:r>
                      <a:endParaRPr lang="en-AU" sz="1400" b="0" i="0" u="none" strike="noStrike">
                        <a:solidFill>
                          <a:srgbClr val="000000"/>
                        </a:solidFill>
                        <a:effectLst/>
                        <a:latin typeface="Calibri"/>
                      </a:endParaRPr>
                    </a:p>
                  </a:txBody>
                  <a:tcPr marL="9525" marR="9525" marT="9525" marB="0" anchor="b"/>
                </a:tc>
                <a:tc>
                  <a:txBody>
                    <a:bodyPr/>
                    <a:lstStyle/>
                    <a:p>
                      <a:pPr algn="ctr" fontAlgn="b"/>
                      <a:r>
                        <a:rPr lang="en-AU" sz="1400" u="none" strike="noStrike" dirty="0">
                          <a:effectLst/>
                        </a:rPr>
                        <a:t>1</a:t>
                      </a:r>
                      <a:endParaRPr lang="en-AU" sz="1400" b="0" i="0" u="none" strike="noStrike" dirty="0">
                        <a:solidFill>
                          <a:srgbClr val="000000"/>
                        </a:solidFill>
                        <a:effectLst/>
                        <a:latin typeface="Calibri"/>
                      </a:endParaRPr>
                    </a:p>
                  </a:txBody>
                  <a:tcPr marL="9525" marR="9525" marT="9525" marB="0" anchor="b"/>
                </a:tc>
                <a:tc>
                  <a:txBody>
                    <a:bodyPr/>
                    <a:lstStyle/>
                    <a:p>
                      <a:pPr algn="ctr" fontAlgn="b"/>
                      <a:r>
                        <a:rPr lang="en-AU" sz="1400" b="0" i="0" u="none" strike="noStrike" dirty="0" smtClean="0">
                          <a:solidFill>
                            <a:srgbClr val="000000"/>
                          </a:solidFill>
                          <a:effectLst/>
                          <a:latin typeface="Calibri"/>
                        </a:rPr>
                        <a:t>$24.95</a:t>
                      </a:r>
                      <a:endParaRPr lang="en-AU" sz="1400" b="0" i="0" u="none" strike="noStrike" dirty="0">
                        <a:solidFill>
                          <a:srgbClr val="000000"/>
                        </a:solidFill>
                        <a:effectLst/>
                        <a:latin typeface="Calibri"/>
                      </a:endParaRPr>
                    </a:p>
                  </a:txBody>
                  <a:tcPr marL="9525" marR="9525" marT="9525" marB="0" anchor="b"/>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3462675112"/>
              </p:ext>
            </p:extLst>
          </p:nvPr>
        </p:nvGraphicFramePr>
        <p:xfrm>
          <a:off x="467544" y="4941168"/>
          <a:ext cx="6841232" cy="1787640"/>
        </p:xfrm>
        <a:graphic>
          <a:graphicData uri="http://schemas.openxmlformats.org/drawingml/2006/table">
            <a:tbl>
              <a:tblPr>
                <a:tableStyleId>{5C22544A-7EE6-4342-B048-85BDC9FD1C3A}</a:tableStyleId>
              </a:tblPr>
              <a:tblGrid>
                <a:gridCol w="1100672"/>
                <a:gridCol w="2358433"/>
                <a:gridCol w="1785840"/>
                <a:gridCol w="1596287"/>
              </a:tblGrid>
              <a:tr h="293381">
                <a:tc>
                  <a:txBody>
                    <a:bodyPr/>
                    <a:lstStyle/>
                    <a:p>
                      <a:pPr algn="l" fontAlgn="b"/>
                      <a:r>
                        <a:rPr lang="en-AU" sz="1600" b="1" u="none" strike="noStrike" dirty="0">
                          <a:effectLst/>
                        </a:rPr>
                        <a:t>Books Table</a:t>
                      </a:r>
                      <a:endParaRPr lang="en-AU" sz="1600" b="1" i="0" u="none" strike="noStrike" dirty="0">
                        <a:solidFill>
                          <a:srgbClr val="000000"/>
                        </a:solidFill>
                        <a:effectLst/>
                        <a:latin typeface="Calibri"/>
                      </a:endParaRPr>
                    </a:p>
                  </a:txBody>
                  <a:tcPr marL="9525" marR="9525" marT="9525" marB="0" anchor="b"/>
                </a:tc>
                <a:tc>
                  <a:txBody>
                    <a:bodyPr/>
                    <a:lstStyle/>
                    <a:p>
                      <a:pPr algn="l" fontAlgn="b"/>
                      <a:endParaRPr lang="en-AU" sz="1400" b="0" i="0" u="none" strike="noStrike" dirty="0">
                        <a:solidFill>
                          <a:srgbClr val="000000"/>
                        </a:solidFill>
                        <a:effectLst/>
                        <a:latin typeface="Calibri"/>
                      </a:endParaRPr>
                    </a:p>
                  </a:txBody>
                  <a:tcPr marL="9525" marR="9525" marT="9525" marB="0" anchor="b"/>
                </a:tc>
                <a:tc>
                  <a:txBody>
                    <a:bodyPr/>
                    <a:lstStyle/>
                    <a:p>
                      <a:pPr algn="l" fontAlgn="b"/>
                      <a:endParaRPr lang="en-AU" sz="1400" b="0" i="0" u="none" strike="noStrike" dirty="0">
                        <a:solidFill>
                          <a:srgbClr val="000000"/>
                        </a:solidFill>
                        <a:effectLst/>
                        <a:latin typeface="Calibri"/>
                      </a:endParaRPr>
                    </a:p>
                  </a:txBody>
                  <a:tcPr marL="9525" marR="9525" marT="9525" marB="0" anchor="b"/>
                </a:tc>
                <a:tc>
                  <a:txBody>
                    <a:bodyPr/>
                    <a:lstStyle/>
                    <a:p>
                      <a:pPr algn="l" fontAlgn="b"/>
                      <a:endParaRPr lang="en-AU" sz="1400" b="0" i="0" u="none" strike="noStrike" dirty="0">
                        <a:solidFill>
                          <a:srgbClr val="000000"/>
                        </a:solidFill>
                        <a:effectLst/>
                        <a:latin typeface="Calibri"/>
                      </a:endParaRPr>
                    </a:p>
                  </a:txBody>
                  <a:tcPr marL="9525" marR="9525" marT="9525" marB="0" anchor="b"/>
                </a:tc>
              </a:tr>
              <a:tr h="258087">
                <a:tc>
                  <a:txBody>
                    <a:bodyPr/>
                    <a:lstStyle/>
                    <a:p>
                      <a:pPr marL="0" algn="l" defTabSz="914400" rtl="0" eaLnBrk="1" fontAlgn="b" latinLnBrk="0" hangingPunct="1"/>
                      <a:r>
                        <a:rPr lang="en-AU" sz="1400" b="1" u="sng" strike="noStrike" kern="1200" dirty="0" err="1" smtClean="0">
                          <a:solidFill>
                            <a:schemeClr val="dk1"/>
                          </a:solidFill>
                          <a:effectLst/>
                          <a:latin typeface="+mn-lt"/>
                          <a:ea typeface="+mn-ea"/>
                          <a:cs typeface="+mn-cs"/>
                        </a:rPr>
                        <a:t>BookCode</a:t>
                      </a:r>
                      <a:endParaRPr lang="en-AU" sz="1400" b="1" u="sng" strike="noStrike" kern="1200" dirty="0">
                        <a:solidFill>
                          <a:schemeClr val="dk1"/>
                        </a:solidFill>
                        <a:effectLst/>
                        <a:latin typeface="+mn-lt"/>
                        <a:ea typeface="+mn-ea"/>
                        <a:cs typeface="+mn-cs"/>
                      </a:endParaRPr>
                    </a:p>
                  </a:txBody>
                  <a:tcPr marL="9525" marR="9525" marT="9525" marB="0" anchor="b">
                    <a:solidFill>
                      <a:schemeClr val="tx2">
                        <a:lumMod val="20000"/>
                        <a:lumOff val="80000"/>
                      </a:schemeClr>
                    </a:solidFill>
                  </a:tcPr>
                </a:tc>
                <a:tc>
                  <a:txBody>
                    <a:bodyPr/>
                    <a:lstStyle/>
                    <a:p>
                      <a:pPr marL="0" algn="l" defTabSz="914400" rtl="0" eaLnBrk="1" fontAlgn="b" latinLnBrk="0" hangingPunct="1"/>
                      <a:r>
                        <a:rPr lang="en-AU" sz="1400" u="none" strike="noStrike" kern="1200" dirty="0">
                          <a:solidFill>
                            <a:schemeClr val="dk1"/>
                          </a:solidFill>
                          <a:effectLst/>
                          <a:latin typeface="+mn-lt"/>
                          <a:ea typeface="+mn-ea"/>
                          <a:cs typeface="+mn-cs"/>
                        </a:rPr>
                        <a:t>Book Name</a:t>
                      </a:r>
                    </a:p>
                  </a:txBody>
                  <a:tcPr marL="9525" marR="9525" marT="9525" marB="0" anchor="b">
                    <a:solidFill>
                      <a:schemeClr val="tx2">
                        <a:lumMod val="20000"/>
                        <a:lumOff val="80000"/>
                      </a:schemeClr>
                    </a:solidFill>
                  </a:tcPr>
                </a:tc>
                <a:tc>
                  <a:txBody>
                    <a:bodyPr/>
                    <a:lstStyle/>
                    <a:p>
                      <a:pPr marL="0" algn="l" defTabSz="914400" rtl="0" eaLnBrk="1" fontAlgn="b" latinLnBrk="0" hangingPunct="1"/>
                      <a:r>
                        <a:rPr lang="en-AU" sz="1400" u="none" strike="noStrike" kern="1200" dirty="0" smtClean="0">
                          <a:solidFill>
                            <a:schemeClr val="dk1"/>
                          </a:solidFill>
                          <a:effectLst/>
                          <a:latin typeface="+mn-lt"/>
                          <a:ea typeface="+mn-ea"/>
                          <a:cs typeface="+mn-cs"/>
                        </a:rPr>
                        <a:t>Genre</a:t>
                      </a:r>
                      <a:endParaRPr lang="en-AU" sz="1400" u="none" strike="noStrike" kern="1200" dirty="0">
                        <a:solidFill>
                          <a:schemeClr val="dk1"/>
                        </a:solidFill>
                        <a:effectLst/>
                        <a:latin typeface="+mn-lt"/>
                        <a:ea typeface="+mn-ea"/>
                        <a:cs typeface="+mn-cs"/>
                      </a:endParaRPr>
                    </a:p>
                  </a:txBody>
                  <a:tcPr marL="9525" marR="9525" marT="9525" marB="0" anchor="b">
                    <a:solidFill>
                      <a:schemeClr val="tx2">
                        <a:lumMod val="20000"/>
                        <a:lumOff val="80000"/>
                      </a:schemeClr>
                    </a:solidFill>
                  </a:tcPr>
                </a:tc>
                <a:tc>
                  <a:txBody>
                    <a:bodyPr/>
                    <a:lstStyle/>
                    <a:p>
                      <a:pPr marL="0" algn="r" defTabSz="914400" rtl="0" eaLnBrk="1" fontAlgn="b" latinLnBrk="0" hangingPunct="1"/>
                      <a:r>
                        <a:rPr lang="en-AU" sz="1400" u="none" strike="noStrike" kern="1200" dirty="0" smtClean="0">
                          <a:solidFill>
                            <a:schemeClr val="dk1"/>
                          </a:solidFill>
                          <a:effectLst/>
                          <a:latin typeface="+mn-lt"/>
                          <a:ea typeface="+mn-ea"/>
                          <a:cs typeface="+mn-cs"/>
                        </a:rPr>
                        <a:t>Item Cost</a:t>
                      </a:r>
                      <a:endParaRPr lang="en-AU" sz="1400" u="none" strike="noStrike" kern="1200" dirty="0">
                        <a:solidFill>
                          <a:schemeClr val="dk1"/>
                        </a:solidFill>
                        <a:effectLst/>
                        <a:latin typeface="+mn-lt"/>
                        <a:ea typeface="+mn-ea"/>
                        <a:cs typeface="+mn-cs"/>
                      </a:endParaRPr>
                    </a:p>
                  </a:txBody>
                  <a:tcPr marL="9525" marR="9525" marT="9525" marB="0" anchor="b">
                    <a:solidFill>
                      <a:schemeClr val="tx2">
                        <a:lumMod val="20000"/>
                        <a:lumOff val="80000"/>
                      </a:schemeClr>
                    </a:solidFill>
                  </a:tcPr>
                </a:tc>
              </a:tr>
              <a:tr h="258087">
                <a:tc>
                  <a:txBody>
                    <a:bodyPr/>
                    <a:lstStyle/>
                    <a:p>
                      <a:pPr algn="ctr" fontAlgn="b"/>
                      <a:r>
                        <a:rPr lang="en-AU" sz="1400" u="none" strike="noStrike" dirty="0">
                          <a:effectLst/>
                        </a:rPr>
                        <a:t>1</a:t>
                      </a:r>
                      <a:endParaRPr lang="en-AU" sz="1400" b="0" i="0" u="none" strike="noStrike" dirty="0">
                        <a:solidFill>
                          <a:srgbClr val="000000"/>
                        </a:solidFill>
                        <a:effectLst/>
                        <a:latin typeface="Calibri"/>
                      </a:endParaRPr>
                    </a:p>
                  </a:txBody>
                  <a:tcPr marL="9525" marR="9525" marT="9525" marB="0" anchor="b"/>
                </a:tc>
                <a:tc>
                  <a:txBody>
                    <a:bodyPr/>
                    <a:lstStyle/>
                    <a:p>
                      <a:pPr algn="l" fontAlgn="b"/>
                      <a:r>
                        <a:rPr lang="en-AU" sz="1400" u="none" strike="noStrike" dirty="0">
                          <a:effectLst/>
                        </a:rPr>
                        <a:t>The Girl in the Hornet's Nest</a:t>
                      </a:r>
                      <a:endParaRPr lang="en-AU" sz="1400" b="0" i="0" u="none" strike="noStrike" dirty="0">
                        <a:solidFill>
                          <a:srgbClr val="000000"/>
                        </a:solidFill>
                        <a:effectLst/>
                        <a:latin typeface="Calibri"/>
                      </a:endParaRPr>
                    </a:p>
                  </a:txBody>
                  <a:tcPr marL="9525" marR="9525" marT="9525" marB="0" anchor="b"/>
                </a:tc>
                <a:tc>
                  <a:txBody>
                    <a:bodyPr/>
                    <a:lstStyle/>
                    <a:p>
                      <a:pPr algn="l" fontAlgn="b"/>
                      <a:r>
                        <a:rPr lang="en-AU" sz="1400" b="0" i="0" u="none" strike="noStrike" dirty="0" smtClean="0">
                          <a:solidFill>
                            <a:srgbClr val="000000"/>
                          </a:solidFill>
                          <a:effectLst/>
                          <a:latin typeface="Calibri"/>
                        </a:rPr>
                        <a:t>Murder Mystery</a:t>
                      </a:r>
                      <a:endParaRPr lang="en-AU" sz="1400" b="0" i="0" u="none" strike="noStrike" dirty="0">
                        <a:solidFill>
                          <a:srgbClr val="000000"/>
                        </a:solidFill>
                        <a:effectLst/>
                        <a:latin typeface="Calibri"/>
                      </a:endParaRPr>
                    </a:p>
                  </a:txBody>
                  <a:tcPr marL="9525" marR="9525" marT="9525" marB="0" anchor="b"/>
                </a:tc>
                <a:tc>
                  <a:txBody>
                    <a:bodyPr/>
                    <a:lstStyle/>
                    <a:p>
                      <a:pPr algn="r" fontAlgn="b"/>
                      <a:r>
                        <a:rPr lang="en-AU" sz="1400" u="none" strike="noStrike" dirty="0">
                          <a:effectLst/>
                        </a:rPr>
                        <a:t>$24.95</a:t>
                      </a:r>
                      <a:endParaRPr lang="en-AU" sz="1400" b="0" i="0" u="none" strike="noStrike" dirty="0">
                        <a:solidFill>
                          <a:srgbClr val="000000"/>
                        </a:solidFill>
                        <a:effectLst/>
                        <a:latin typeface="Calibri"/>
                      </a:endParaRPr>
                    </a:p>
                  </a:txBody>
                  <a:tcPr marL="9525" marR="9525" marT="9525" marB="0" anchor="b"/>
                </a:tc>
              </a:tr>
              <a:tr h="258087">
                <a:tc>
                  <a:txBody>
                    <a:bodyPr/>
                    <a:lstStyle/>
                    <a:p>
                      <a:pPr algn="ctr" fontAlgn="b"/>
                      <a:r>
                        <a:rPr lang="en-AU" sz="1400" u="none" strike="noStrike">
                          <a:effectLst/>
                        </a:rPr>
                        <a:t>15</a:t>
                      </a:r>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dirty="0">
                          <a:effectLst/>
                        </a:rPr>
                        <a:t>Curiosity Killed the Cat</a:t>
                      </a:r>
                      <a:endParaRPr lang="en-AU" sz="1400" b="0" i="0" u="none" strike="noStrike" dirty="0">
                        <a:solidFill>
                          <a:srgbClr val="000000"/>
                        </a:solidFill>
                        <a:effectLst/>
                        <a:latin typeface="Calibri"/>
                      </a:endParaRPr>
                    </a:p>
                  </a:txBody>
                  <a:tcPr marL="9525" marR="9525" marT="9525" marB="0" anchor="b"/>
                </a:tc>
                <a:tc>
                  <a:txBody>
                    <a:bodyPr/>
                    <a:lstStyle/>
                    <a:p>
                      <a:pPr algn="l" fontAlgn="b"/>
                      <a:r>
                        <a:rPr lang="en-AU" sz="1400" b="0" i="0" u="none" strike="noStrike" dirty="0" smtClean="0">
                          <a:solidFill>
                            <a:srgbClr val="000000"/>
                          </a:solidFill>
                          <a:effectLst/>
                          <a:latin typeface="Calibri"/>
                        </a:rPr>
                        <a:t>Romance</a:t>
                      </a:r>
                      <a:endParaRPr lang="en-AU" sz="1400" b="0" i="0" u="none" strike="noStrike" dirty="0">
                        <a:solidFill>
                          <a:srgbClr val="000000"/>
                        </a:solidFill>
                        <a:effectLst/>
                        <a:latin typeface="Calibri"/>
                      </a:endParaRPr>
                    </a:p>
                  </a:txBody>
                  <a:tcPr marL="9525" marR="9525" marT="9525" marB="0" anchor="b"/>
                </a:tc>
                <a:tc>
                  <a:txBody>
                    <a:bodyPr/>
                    <a:lstStyle/>
                    <a:p>
                      <a:pPr algn="r" fontAlgn="b"/>
                      <a:r>
                        <a:rPr lang="en-AU" sz="1400" u="none" strike="noStrike" dirty="0">
                          <a:effectLst/>
                        </a:rPr>
                        <a:t>$14.95</a:t>
                      </a:r>
                      <a:endParaRPr lang="en-AU" sz="1400" b="0" i="0" u="none" strike="noStrike" dirty="0">
                        <a:solidFill>
                          <a:srgbClr val="000000"/>
                        </a:solidFill>
                        <a:effectLst/>
                        <a:latin typeface="Calibri"/>
                      </a:endParaRPr>
                    </a:p>
                  </a:txBody>
                  <a:tcPr marL="9525" marR="9525" marT="9525" marB="0" anchor="b"/>
                </a:tc>
              </a:tr>
              <a:tr h="258087">
                <a:tc>
                  <a:txBody>
                    <a:bodyPr/>
                    <a:lstStyle/>
                    <a:p>
                      <a:pPr algn="ctr" fontAlgn="b"/>
                      <a:r>
                        <a:rPr lang="en-AU" sz="1400" u="none" strike="noStrike">
                          <a:effectLst/>
                        </a:rPr>
                        <a:t>36</a:t>
                      </a:r>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dirty="0">
                          <a:effectLst/>
                        </a:rPr>
                        <a:t>Lord of the Necklaces</a:t>
                      </a:r>
                      <a:endParaRPr lang="en-AU" sz="1400" b="0" i="0" u="none" strike="noStrike" dirty="0">
                        <a:solidFill>
                          <a:srgbClr val="000000"/>
                        </a:solidFill>
                        <a:effectLst/>
                        <a:latin typeface="Calibri"/>
                      </a:endParaRPr>
                    </a:p>
                  </a:txBody>
                  <a:tcPr marL="9525" marR="9525" marT="9525" marB="0" anchor="b"/>
                </a:tc>
                <a:tc>
                  <a:txBody>
                    <a:bodyPr/>
                    <a:lstStyle/>
                    <a:p>
                      <a:pPr algn="l" fontAlgn="b"/>
                      <a:r>
                        <a:rPr lang="en-AU" sz="1400" b="0" i="0" u="none" strike="noStrike" dirty="0" smtClean="0">
                          <a:solidFill>
                            <a:srgbClr val="000000"/>
                          </a:solidFill>
                          <a:effectLst/>
                          <a:latin typeface="Calibri"/>
                        </a:rPr>
                        <a:t>Fantasy</a:t>
                      </a:r>
                      <a:endParaRPr lang="en-AU" sz="1400" b="0" i="0" u="none" strike="noStrike" dirty="0">
                        <a:solidFill>
                          <a:srgbClr val="000000"/>
                        </a:solidFill>
                        <a:effectLst/>
                        <a:latin typeface="Calibri"/>
                      </a:endParaRPr>
                    </a:p>
                  </a:txBody>
                  <a:tcPr marL="9525" marR="9525" marT="9525" marB="0" anchor="b"/>
                </a:tc>
                <a:tc>
                  <a:txBody>
                    <a:bodyPr/>
                    <a:lstStyle/>
                    <a:p>
                      <a:pPr algn="r" fontAlgn="b"/>
                      <a:r>
                        <a:rPr lang="en-AU" sz="1400" u="none" strike="noStrike" dirty="0">
                          <a:effectLst/>
                        </a:rPr>
                        <a:t>$18.95</a:t>
                      </a:r>
                      <a:endParaRPr lang="en-AU" sz="1400" b="0" i="0" u="none" strike="noStrike" dirty="0">
                        <a:solidFill>
                          <a:srgbClr val="000000"/>
                        </a:solidFill>
                        <a:effectLst/>
                        <a:latin typeface="Calibri"/>
                      </a:endParaRPr>
                    </a:p>
                  </a:txBody>
                  <a:tcPr marL="9525" marR="9525" marT="9525" marB="0" anchor="b"/>
                </a:tc>
              </a:tr>
              <a:tr h="258087">
                <a:tc>
                  <a:txBody>
                    <a:bodyPr/>
                    <a:lstStyle/>
                    <a:p>
                      <a:pPr algn="ctr" fontAlgn="b"/>
                      <a:r>
                        <a:rPr lang="en-AU" sz="1400" u="none" strike="noStrike" dirty="0" smtClean="0">
                          <a:effectLst/>
                        </a:rPr>
                        <a:t>44</a:t>
                      </a:r>
                      <a:endParaRPr lang="en-AU" sz="1400" b="0" i="0" u="none" strike="noStrike" dirty="0">
                        <a:solidFill>
                          <a:srgbClr val="000000"/>
                        </a:solidFill>
                        <a:effectLst/>
                        <a:latin typeface="Calibri"/>
                      </a:endParaRPr>
                    </a:p>
                  </a:txBody>
                  <a:tcPr marL="9525" marR="9525" marT="9525" marB="0" anchor="b"/>
                </a:tc>
                <a:tc>
                  <a:txBody>
                    <a:bodyPr/>
                    <a:lstStyle/>
                    <a:p>
                      <a:pPr algn="l" fontAlgn="b"/>
                      <a:r>
                        <a:rPr lang="en-AU" sz="1400" u="none" strike="noStrike" dirty="0">
                          <a:effectLst/>
                        </a:rPr>
                        <a:t>The Hobby</a:t>
                      </a:r>
                      <a:endParaRPr lang="en-AU" sz="1400" b="0" i="0" u="none" strike="noStrike" dirty="0">
                        <a:solidFill>
                          <a:srgbClr val="000000"/>
                        </a:solidFill>
                        <a:effectLst/>
                        <a:latin typeface="Calibri"/>
                      </a:endParaRPr>
                    </a:p>
                  </a:txBody>
                  <a:tcPr marL="9525" marR="9525" marT="9525" marB="0" anchor="b"/>
                </a:tc>
                <a:tc>
                  <a:txBody>
                    <a:bodyPr/>
                    <a:lstStyle/>
                    <a:p>
                      <a:pPr algn="l" fontAlgn="b"/>
                      <a:r>
                        <a:rPr lang="en-AU" sz="1400" b="0" i="0" u="none" strike="noStrike" dirty="0" smtClean="0">
                          <a:solidFill>
                            <a:srgbClr val="000000"/>
                          </a:solidFill>
                          <a:effectLst/>
                          <a:latin typeface="Calibri"/>
                        </a:rPr>
                        <a:t>Fantasy</a:t>
                      </a:r>
                      <a:endParaRPr lang="en-AU" sz="1400" b="0" i="0" u="none" strike="noStrike" dirty="0">
                        <a:solidFill>
                          <a:srgbClr val="000000"/>
                        </a:solidFill>
                        <a:effectLst/>
                        <a:latin typeface="Calibri"/>
                      </a:endParaRPr>
                    </a:p>
                  </a:txBody>
                  <a:tcPr marL="9525" marR="9525" marT="9525" marB="0" anchor="b"/>
                </a:tc>
                <a:tc>
                  <a:txBody>
                    <a:bodyPr/>
                    <a:lstStyle/>
                    <a:p>
                      <a:pPr algn="r" fontAlgn="b"/>
                      <a:r>
                        <a:rPr lang="en-AU" sz="1400" u="none" strike="noStrike" dirty="0">
                          <a:effectLst/>
                        </a:rPr>
                        <a:t>$13.95</a:t>
                      </a:r>
                      <a:endParaRPr lang="en-AU" sz="1400" b="0" i="0" u="none" strike="noStrike" dirty="0">
                        <a:solidFill>
                          <a:srgbClr val="000000"/>
                        </a:solidFill>
                        <a:effectLst/>
                        <a:latin typeface="Calibri"/>
                      </a:endParaRPr>
                    </a:p>
                  </a:txBody>
                  <a:tcPr marL="9525" marR="9525" marT="9525" marB="0" anchor="b"/>
                </a:tc>
              </a:tr>
            </a:tbl>
          </a:graphicData>
        </a:graphic>
      </p:graphicFrame>
      <p:cxnSp>
        <p:nvCxnSpPr>
          <p:cNvPr id="12" name="Straight Arrow Connector 11"/>
          <p:cNvCxnSpPr/>
          <p:nvPr/>
        </p:nvCxnSpPr>
        <p:spPr>
          <a:xfrm flipH="1" flipV="1">
            <a:off x="1547664" y="1556792"/>
            <a:ext cx="2376266" cy="15841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a:off x="1259632" y="3356992"/>
            <a:ext cx="3960440" cy="20162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8172400" y="116632"/>
            <a:ext cx="857573" cy="851638"/>
          </a:xfrm>
          <a:prstGeom prst="rect">
            <a:avLst/>
          </a:prstGeom>
          <a:noFill/>
          <a:ln w="9525">
            <a:noFill/>
            <a:miter lim="800000"/>
            <a:headEnd/>
            <a:tailEnd/>
          </a:ln>
        </p:spPr>
      </p:pic>
      <p:pic>
        <p:nvPicPr>
          <p:cNvPr id="15" name="Picture 14" descr="Cross Mark PNG.png"/>
          <p:cNvPicPr>
            <a:picLocks noChangeAspect="1"/>
          </p:cNvPicPr>
          <p:nvPr/>
        </p:nvPicPr>
        <p:blipFill>
          <a:blip r:embed="rId4" cstate="print"/>
          <a:stretch>
            <a:fillRect/>
          </a:stretch>
        </p:blipFill>
        <p:spPr>
          <a:xfrm>
            <a:off x="7524328" y="3140968"/>
            <a:ext cx="1473146" cy="1473146"/>
          </a:xfrm>
          <a:prstGeom prst="rect">
            <a:avLst/>
          </a:prstGeom>
        </p:spPr>
      </p:pic>
      <p:sp>
        <p:nvSpPr>
          <p:cNvPr id="16" name="TextBox 15"/>
          <p:cNvSpPr txBox="1"/>
          <p:nvPr/>
        </p:nvSpPr>
        <p:spPr>
          <a:xfrm>
            <a:off x="179512" y="2924944"/>
            <a:ext cx="2792752" cy="1754326"/>
          </a:xfrm>
          <a:prstGeom prst="rect">
            <a:avLst/>
          </a:prstGeom>
          <a:noFill/>
        </p:spPr>
        <p:txBody>
          <a:bodyPr wrap="none" rtlCol="0">
            <a:spAutoFit/>
          </a:bodyPr>
          <a:lstStyle/>
          <a:p>
            <a:r>
              <a:rPr lang="en-AU" dirty="0" smtClean="0"/>
              <a:t>Note that we do not</a:t>
            </a:r>
            <a:br>
              <a:rPr lang="en-AU" dirty="0" smtClean="0"/>
            </a:br>
            <a:r>
              <a:rPr lang="en-AU" dirty="0" smtClean="0"/>
              <a:t>store the Total because</a:t>
            </a:r>
          </a:p>
          <a:p>
            <a:r>
              <a:rPr lang="en-AU" dirty="0" smtClean="0"/>
              <a:t>It can be calculated</a:t>
            </a:r>
          </a:p>
          <a:p>
            <a:r>
              <a:rPr lang="en-AU" dirty="0" smtClean="0"/>
              <a:t>a</a:t>
            </a:r>
            <a:r>
              <a:rPr lang="en-AU" dirty="0" smtClean="0"/>
              <a:t>s needed by looking</a:t>
            </a:r>
          </a:p>
          <a:p>
            <a:r>
              <a:rPr lang="en-AU" dirty="0" smtClean="0"/>
              <a:t>u</a:t>
            </a:r>
            <a:r>
              <a:rPr lang="en-AU" dirty="0" smtClean="0"/>
              <a:t>p the Price in the</a:t>
            </a:r>
          </a:p>
          <a:p>
            <a:r>
              <a:rPr lang="en-AU" dirty="0" smtClean="0"/>
              <a:t>Books Table.</a:t>
            </a:r>
            <a:endParaRPr lang="en-AU" dirty="0"/>
          </a:p>
        </p:txBody>
      </p:sp>
      <p:sp>
        <p:nvSpPr>
          <p:cNvPr id="17" name="Right Arrow 16"/>
          <p:cNvSpPr/>
          <p:nvPr/>
        </p:nvSpPr>
        <p:spPr>
          <a:xfrm>
            <a:off x="2843808" y="3717032"/>
            <a:ext cx="504056"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 xmlns:p14="http://schemas.microsoft.com/office/powerpoint/2010/main" val="44981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Benefits of Normalisation</a:t>
            </a:r>
            <a:endParaRPr lang="en-AU"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AU" dirty="0" smtClean="0">
                <a:solidFill>
                  <a:schemeClr val="tx2">
                    <a:lumMod val="40000"/>
                    <a:lumOff val="60000"/>
                  </a:schemeClr>
                </a:solidFill>
              </a:rPr>
              <a:t>The </a:t>
            </a:r>
            <a:r>
              <a:rPr lang="en-AU" dirty="0">
                <a:solidFill>
                  <a:schemeClr val="tx2">
                    <a:lumMod val="40000"/>
                    <a:lumOff val="60000"/>
                  </a:schemeClr>
                </a:solidFill>
              </a:rPr>
              <a:t>database does not have redundant data, it is smaller in size so less money needs to be spent on </a:t>
            </a:r>
            <a:r>
              <a:rPr lang="en-AU" dirty="0" smtClean="0">
                <a:solidFill>
                  <a:schemeClr val="tx2">
                    <a:lumMod val="40000"/>
                    <a:lumOff val="60000"/>
                  </a:schemeClr>
                </a:solidFill>
              </a:rPr>
              <a:t>storage</a:t>
            </a:r>
            <a:endParaRPr lang="en-AU" dirty="0">
              <a:solidFill>
                <a:schemeClr val="tx2">
                  <a:lumMod val="40000"/>
                  <a:lumOff val="60000"/>
                </a:schemeClr>
              </a:solidFill>
            </a:endParaRPr>
          </a:p>
          <a:p>
            <a:pPr marL="514350" indent="-514350">
              <a:buFont typeface="+mj-lt"/>
              <a:buAutoNum type="arabicPeriod"/>
            </a:pPr>
            <a:r>
              <a:rPr lang="en-AU" dirty="0" smtClean="0">
                <a:solidFill>
                  <a:srgbClr val="E478C8"/>
                </a:solidFill>
              </a:rPr>
              <a:t>Because </a:t>
            </a:r>
            <a:r>
              <a:rPr lang="en-AU" dirty="0">
                <a:solidFill>
                  <a:srgbClr val="E478C8"/>
                </a:solidFill>
              </a:rPr>
              <a:t>there is less data to search through, it is much faster to run a query on the </a:t>
            </a:r>
            <a:r>
              <a:rPr lang="en-AU" dirty="0" smtClean="0">
                <a:solidFill>
                  <a:srgbClr val="E478C8"/>
                </a:solidFill>
              </a:rPr>
              <a:t>data</a:t>
            </a:r>
            <a:endParaRPr lang="en-AU" dirty="0">
              <a:solidFill>
                <a:srgbClr val="E478C8"/>
              </a:solidFill>
            </a:endParaRPr>
          </a:p>
          <a:p>
            <a:pPr marL="514350" indent="-514350">
              <a:buFont typeface="+mj-lt"/>
              <a:buAutoNum type="arabicPeriod"/>
            </a:pPr>
            <a:r>
              <a:rPr lang="en-AU" dirty="0" smtClean="0">
                <a:solidFill>
                  <a:srgbClr val="FFC000"/>
                </a:solidFill>
              </a:rPr>
              <a:t>Because </a:t>
            </a:r>
            <a:r>
              <a:rPr lang="en-AU" dirty="0">
                <a:solidFill>
                  <a:srgbClr val="FFC000"/>
                </a:solidFill>
              </a:rPr>
              <a:t>there is no data duplication there is better data integrity and less risk of mistakes</a:t>
            </a:r>
            <a:r>
              <a:rPr lang="en-AU" dirty="0" smtClean="0">
                <a:solidFill>
                  <a:srgbClr val="FFC000"/>
                </a:solidFill>
              </a:rPr>
              <a:t>.</a:t>
            </a:r>
            <a:endParaRPr lang="en-AU" dirty="0">
              <a:solidFill>
                <a:srgbClr val="FFC000"/>
              </a:solidFill>
            </a:endParaRPr>
          </a:p>
          <a:p>
            <a:pPr marL="514350" indent="-514350">
              <a:buFont typeface="+mj-lt"/>
              <a:buAutoNum type="arabicPeriod"/>
            </a:pPr>
            <a:r>
              <a:rPr lang="en-AU" dirty="0" smtClean="0">
                <a:solidFill>
                  <a:srgbClr val="92D050"/>
                </a:solidFill>
              </a:rPr>
              <a:t>Because </a:t>
            </a:r>
            <a:r>
              <a:rPr lang="en-AU" dirty="0">
                <a:solidFill>
                  <a:srgbClr val="92D050"/>
                </a:solidFill>
              </a:rPr>
              <a:t>there is no data duplication there is less chance of </a:t>
            </a:r>
            <a:r>
              <a:rPr lang="en-AU" dirty="0" smtClean="0">
                <a:solidFill>
                  <a:srgbClr val="92D050"/>
                </a:solidFill>
              </a:rPr>
              <a:t>incorrectly storing </a:t>
            </a:r>
            <a:r>
              <a:rPr lang="en-AU" dirty="0">
                <a:solidFill>
                  <a:srgbClr val="92D050"/>
                </a:solidFill>
              </a:rPr>
              <a:t>two or more different copies of the </a:t>
            </a:r>
            <a:r>
              <a:rPr lang="en-AU" dirty="0" smtClean="0">
                <a:solidFill>
                  <a:srgbClr val="92D050"/>
                </a:solidFill>
              </a:rPr>
              <a:t>data</a:t>
            </a:r>
            <a:endParaRPr lang="en-AU" dirty="0">
              <a:solidFill>
                <a:srgbClr val="92D050"/>
              </a:solidFill>
            </a:endParaRPr>
          </a:p>
          <a:p>
            <a:pPr marL="514350" indent="-514350">
              <a:buFont typeface="+mj-lt"/>
              <a:buAutoNum type="arabicPeriod"/>
            </a:pPr>
            <a:r>
              <a:rPr lang="en-AU" dirty="0" smtClean="0">
                <a:solidFill>
                  <a:srgbClr val="FFFF00"/>
                </a:solidFill>
              </a:rPr>
              <a:t>A change or Update can </a:t>
            </a:r>
            <a:r>
              <a:rPr lang="en-AU" dirty="0">
                <a:solidFill>
                  <a:srgbClr val="FFFF00"/>
                </a:solidFill>
              </a:rPr>
              <a:t>be made which can </a:t>
            </a:r>
            <a:r>
              <a:rPr lang="en-AU" dirty="0" smtClean="0">
                <a:solidFill>
                  <a:srgbClr val="FFFF00"/>
                </a:solidFill>
              </a:rPr>
              <a:t>then instantly </a:t>
            </a:r>
            <a:r>
              <a:rPr lang="en-AU" dirty="0">
                <a:solidFill>
                  <a:srgbClr val="FFFF00"/>
                </a:solidFill>
              </a:rPr>
              <a:t>be cascaded across </a:t>
            </a:r>
            <a:r>
              <a:rPr lang="en-AU" dirty="0" smtClean="0">
                <a:solidFill>
                  <a:srgbClr val="FFFF00"/>
                </a:solidFill>
              </a:rPr>
              <a:t>to any </a:t>
            </a:r>
            <a:r>
              <a:rPr lang="en-AU" dirty="0">
                <a:solidFill>
                  <a:srgbClr val="FFFF00"/>
                </a:solidFill>
              </a:rPr>
              <a:t>related records</a:t>
            </a:r>
            <a:r>
              <a:rPr lang="en-AU" dirty="0" smtClean="0">
                <a:solidFill>
                  <a:srgbClr val="FFFF00"/>
                </a:solidFill>
              </a:rPr>
              <a:t>.</a:t>
            </a:r>
            <a:endParaRPr lang="en-AU" dirty="0">
              <a:solidFill>
                <a:srgbClr val="FFFF00"/>
              </a:solidFill>
            </a:endParaRPr>
          </a:p>
        </p:txBody>
      </p:sp>
      <p:pic>
        <p:nvPicPr>
          <p:cNvPr id="5122" name="Picture 2"/>
          <p:cNvPicPr>
            <a:picLocks noChangeAspect="1" noChangeArrowheads="1"/>
          </p:cNvPicPr>
          <p:nvPr/>
        </p:nvPicPr>
        <p:blipFill>
          <a:blip r:embed="rId2" cstate="print"/>
          <a:srcRect/>
          <a:stretch>
            <a:fillRect/>
          </a:stretch>
        </p:blipFill>
        <p:spPr bwMode="auto">
          <a:xfrm>
            <a:off x="6228184" y="188640"/>
            <a:ext cx="2766243" cy="1531625"/>
          </a:xfrm>
          <a:prstGeom prst="rect">
            <a:avLst/>
          </a:prstGeom>
          <a:noFill/>
          <a:ln w="9525">
            <a:noFill/>
            <a:miter lim="800000"/>
            <a:headEnd/>
            <a:tailEnd/>
          </a:ln>
        </p:spPr>
      </p:pic>
    </p:spTree>
    <p:extLst>
      <p:ext uri="{BB962C8B-B14F-4D97-AF65-F5344CB8AC3E}">
        <p14:creationId xmlns="" xmlns:p14="http://schemas.microsoft.com/office/powerpoint/2010/main" val="3929158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Problems with Normalisation</a:t>
            </a:r>
            <a:endParaRPr lang="en-AU"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AU" dirty="0" smtClean="0">
                <a:solidFill>
                  <a:srgbClr val="FFFF00"/>
                </a:solidFill>
              </a:rPr>
              <a:t>You </a:t>
            </a:r>
            <a:r>
              <a:rPr lang="en-AU" dirty="0">
                <a:solidFill>
                  <a:srgbClr val="FFFF00"/>
                </a:solidFill>
              </a:rPr>
              <a:t>need to be careful with trying to make data atomic. Just because you can split some types of data further, it isn't always necessarily the correct thing to do. </a:t>
            </a:r>
            <a:endParaRPr lang="en-AU" dirty="0" smtClean="0">
              <a:solidFill>
                <a:srgbClr val="FFFF00"/>
              </a:solidFill>
            </a:endParaRPr>
          </a:p>
          <a:p>
            <a:pPr marL="914400" lvl="1" indent="-514350"/>
            <a:r>
              <a:rPr lang="en-AU" dirty="0" smtClean="0">
                <a:solidFill>
                  <a:srgbClr val="FFFF00"/>
                </a:solidFill>
              </a:rPr>
              <a:t>For </a:t>
            </a:r>
            <a:r>
              <a:rPr lang="en-AU" dirty="0">
                <a:solidFill>
                  <a:srgbClr val="FFFF00"/>
                </a:solidFill>
              </a:rPr>
              <a:t>example, telephone number might contain the </a:t>
            </a:r>
            <a:r>
              <a:rPr lang="en-AU" dirty="0" smtClean="0">
                <a:solidFill>
                  <a:srgbClr val="FFFF00"/>
                </a:solidFill>
              </a:rPr>
              <a:t>area code “03” followed </a:t>
            </a:r>
            <a:r>
              <a:rPr lang="en-AU" dirty="0">
                <a:solidFill>
                  <a:srgbClr val="FFFF00"/>
                </a:solidFill>
              </a:rPr>
              <a:t>by the number </a:t>
            </a:r>
            <a:r>
              <a:rPr lang="en-AU" dirty="0" smtClean="0">
                <a:solidFill>
                  <a:srgbClr val="FFFF00"/>
                </a:solidFill>
              </a:rPr>
              <a:t>03 97026580</a:t>
            </a:r>
            <a:r>
              <a:rPr lang="en-AU" dirty="0" smtClean="0">
                <a:solidFill>
                  <a:srgbClr val="FFFF00"/>
                </a:solidFill>
              </a:rPr>
              <a:t>. </a:t>
            </a:r>
            <a:r>
              <a:rPr lang="en-AU" dirty="0">
                <a:solidFill>
                  <a:srgbClr val="FFFF00"/>
                </a:solidFill>
              </a:rPr>
              <a:t>It wouldn't be sensible to separate out these two items</a:t>
            </a:r>
            <a:r>
              <a:rPr lang="en-AU" dirty="0" smtClean="0">
                <a:solidFill>
                  <a:srgbClr val="FFFF00"/>
                </a:solidFill>
              </a:rPr>
              <a:t>.</a:t>
            </a:r>
            <a:r>
              <a:rPr lang="en-AU" dirty="0">
                <a:solidFill>
                  <a:srgbClr val="FFFF00"/>
                </a:solidFill>
              </a:rPr>
              <a:t> </a:t>
            </a:r>
          </a:p>
          <a:p>
            <a:pPr marL="514350" indent="-514350">
              <a:buFont typeface="+mj-lt"/>
              <a:buAutoNum type="arabicPeriod"/>
            </a:pPr>
            <a:r>
              <a:rPr lang="en-AU" dirty="0" smtClean="0">
                <a:solidFill>
                  <a:schemeClr val="tx2">
                    <a:lumMod val="40000"/>
                    <a:lumOff val="60000"/>
                  </a:schemeClr>
                </a:solidFill>
              </a:rPr>
              <a:t>You </a:t>
            </a:r>
            <a:r>
              <a:rPr lang="en-AU" dirty="0">
                <a:solidFill>
                  <a:schemeClr val="tx2">
                    <a:lumMod val="40000"/>
                    <a:lumOff val="60000"/>
                  </a:schemeClr>
                </a:solidFill>
              </a:rPr>
              <a:t>can end up with </a:t>
            </a:r>
            <a:r>
              <a:rPr lang="en-AU" dirty="0" smtClean="0">
                <a:solidFill>
                  <a:schemeClr val="tx2">
                    <a:lumMod val="40000"/>
                    <a:lumOff val="60000"/>
                  </a:schemeClr>
                </a:solidFill>
              </a:rPr>
              <a:t>many more </a:t>
            </a:r>
            <a:r>
              <a:rPr lang="en-AU" dirty="0">
                <a:solidFill>
                  <a:schemeClr val="tx2">
                    <a:lumMod val="40000"/>
                    <a:lumOff val="60000"/>
                  </a:schemeClr>
                </a:solidFill>
              </a:rPr>
              <a:t>tables </a:t>
            </a:r>
            <a:r>
              <a:rPr lang="en-AU" dirty="0" smtClean="0">
                <a:solidFill>
                  <a:schemeClr val="tx2">
                    <a:lumMod val="40000"/>
                    <a:lumOff val="60000"/>
                  </a:schemeClr>
                </a:solidFill>
              </a:rPr>
              <a:t>to deal with than in an un-normalised database.</a:t>
            </a:r>
            <a:r>
              <a:rPr lang="en-AU" dirty="0"/>
              <a:t> </a:t>
            </a:r>
          </a:p>
          <a:p>
            <a:pPr marL="514350" indent="-514350">
              <a:buFont typeface="+mj-lt"/>
              <a:buAutoNum type="arabicPeriod"/>
            </a:pPr>
            <a:r>
              <a:rPr lang="en-AU" dirty="0" smtClean="0">
                <a:solidFill>
                  <a:srgbClr val="E478C8"/>
                </a:solidFill>
              </a:rPr>
              <a:t>The </a:t>
            </a:r>
            <a:r>
              <a:rPr lang="en-AU" dirty="0">
                <a:solidFill>
                  <a:srgbClr val="E478C8"/>
                </a:solidFill>
              </a:rPr>
              <a:t>more tables and the more complex the database, the slower queries can be to </a:t>
            </a:r>
            <a:r>
              <a:rPr lang="en-AU" dirty="0" smtClean="0">
                <a:solidFill>
                  <a:srgbClr val="E478C8"/>
                </a:solidFill>
              </a:rPr>
              <a:t>run</a:t>
            </a:r>
            <a:r>
              <a:rPr lang="en-AU" dirty="0">
                <a:solidFill>
                  <a:srgbClr val="E478C8"/>
                </a:solidFill>
              </a:rPr>
              <a:t> </a:t>
            </a:r>
          </a:p>
          <a:p>
            <a:pPr marL="514350" indent="-514350">
              <a:buFont typeface="+mj-lt"/>
              <a:buAutoNum type="arabicPeriod"/>
            </a:pPr>
            <a:r>
              <a:rPr lang="en-AU" dirty="0" smtClean="0">
                <a:solidFill>
                  <a:srgbClr val="92D050"/>
                </a:solidFill>
              </a:rPr>
              <a:t>It </a:t>
            </a:r>
            <a:r>
              <a:rPr lang="en-AU" dirty="0">
                <a:solidFill>
                  <a:srgbClr val="92D050"/>
                </a:solidFill>
              </a:rPr>
              <a:t>is necessary to assign more relationships to interact </a:t>
            </a:r>
            <a:r>
              <a:rPr lang="en-AU" dirty="0" smtClean="0">
                <a:solidFill>
                  <a:srgbClr val="92D050"/>
                </a:solidFill>
              </a:rPr>
              <a:t>with the </a:t>
            </a:r>
            <a:r>
              <a:rPr lang="en-AU" dirty="0">
                <a:solidFill>
                  <a:srgbClr val="92D050"/>
                </a:solidFill>
              </a:rPr>
              <a:t>larger numbers of </a:t>
            </a:r>
            <a:r>
              <a:rPr lang="en-AU" dirty="0" smtClean="0">
                <a:solidFill>
                  <a:srgbClr val="92D050"/>
                </a:solidFill>
              </a:rPr>
              <a:t>tables</a:t>
            </a:r>
            <a:r>
              <a:rPr lang="en-AU" dirty="0">
                <a:solidFill>
                  <a:srgbClr val="92D050"/>
                </a:solidFill>
              </a:rPr>
              <a:t> </a:t>
            </a:r>
          </a:p>
          <a:p>
            <a:pPr marL="514350" indent="-514350">
              <a:buFont typeface="+mj-lt"/>
              <a:buAutoNum type="arabicPeriod"/>
            </a:pPr>
            <a:r>
              <a:rPr lang="en-AU" dirty="0" smtClean="0">
                <a:solidFill>
                  <a:srgbClr val="FFC000"/>
                </a:solidFill>
              </a:rPr>
              <a:t>With </a:t>
            </a:r>
            <a:r>
              <a:rPr lang="en-AU" dirty="0">
                <a:solidFill>
                  <a:srgbClr val="FFC000"/>
                </a:solidFill>
              </a:rPr>
              <a:t>more tables, setting up queries can become more complex</a:t>
            </a:r>
          </a:p>
          <a:p>
            <a:endParaRPr lang="en-AU" dirty="0"/>
          </a:p>
        </p:txBody>
      </p:sp>
      <p:pic>
        <p:nvPicPr>
          <p:cNvPr id="6146" name="Picture 2"/>
          <p:cNvPicPr>
            <a:picLocks noChangeAspect="1" noChangeArrowheads="1"/>
          </p:cNvPicPr>
          <p:nvPr/>
        </p:nvPicPr>
        <p:blipFill>
          <a:blip r:embed="rId2" cstate="print"/>
          <a:srcRect/>
          <a:stretch>
            <a:fillRect/>
          </a:stretch>
        </p:blipFill>
        <p:spPr bwMode="auto">
          <a:xfrm>
            <a:off x="6660232" y="188640"/>
            <a:ext cx="2320677" cy="1593959"/>
          </a:xfrm>
          <a:prstGeom prst="rect">
            <a:avLst/>
          </a:prstGeom>
          <a:noFill/>
          <a:ln w="9525">
            <a:noFill/>
            <a:miter lim="800000"/>
            <a:headEnd/>
            <a:tailEnd/>
          </a:ln>
        </p:spPr>
      </p:pic>
    </p:spTree>
    <p:extLst>
      <p:ext uri="{BB962C8B-B14F-4D97-AF65-F5344CB8AC3E}">
        <p14:creationId xmlns="" xmlns:p14="http://schemas.microsoft.com/office/powerpoint/2010/main" val="3103224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AU" dirty="0" smtClean="0"/>
              <a:t>Glossary Terms to Know</a:t>
            </a:r>
          </a:p>
        </p:txBody>
      </p:sp>
      <p:sp>
        <p:nvSpPr>
          <p:cNvPr id="4099" name="Content Placeholder 2"/>
          <p:cNvSpPr>
            <a:spLocks noGrp="1"/>
          </p:cNvSpPr>
          <p:nvPr>
            <p:ph sz="half" idx="1"/>
          </p:nvPr>
        </p:nvSpPr>
        <p:spPr/>
        <p:txBody>
          <a:bodyPr>
            <a:normAutofit fontScale="92500" lnSpcReduction="10000"/>
          </a:bodyPr>
          <a:lstStyle/>
          <a:p>
            <a:pPr eaLnBrk="1" hangingPunct="1"/>
            <a:r>
              <a:rPr lang="en-AU" b="1" dirty="0" smtClean="0"/>
              <a:t>Table</a:t>
            </a:r>
            <a:endParaRPr lang="en-AU" dirty="0" smtClean="0"/>
          </a:p>
          <a:p>
            <a:pPr eaLnBrk="1" hangingPunct="1"/>
            <a:r>
              <a:rPr lang="en-AU" b="1" dirty="0" smtClean="0"/>
              <a:t>Fields</a:t>
            </a:r>
          </a:p>
          <a:p>
            <a:pPr eaLnBrk="1" hangingPunct="1"/>
            <a:r>
              <a:rPr lang="en-AU" b="1" dirty="0" smtClean="0"/>
              <a:t>Records</a:t>
            </a:r>
          </a:p>
          <a:p>
            <a:pPr eaLnBrk="1" hangingPunct="1"/>
            <a:r>
              <a:rPr lang="en-AU" b="1" dirty="0" smtClean="0"/>
              <a:t>Field types </a:t>
            </a:r>
            <a:r>
              <a:rPr lang="en-AU" dirty="0" smtClean="0"/>
              <a:t>– including Boolean</a:t>
            </a:r>
          </a:p>
          <a:p>
            <a:pPr eaLnBrk="1" hangingPunct="1"/>
            <a:r>
              <a:rPr lang="en-AU" b="1" dirty="0" smtClean="0"/>
              <a:t>Validation</a:t>
            </a:r>
            <a:endParaRPr lang="en-AU" dirty="0" smtClean="0"/>
          </a:p>
          <a:p>
            <a:pPr lvl="1" eaLnBrk="1" hangingPunct="1"/>
            <a:r>
              <a:rPr lang="en-AU" dirty="0" smtClean="0"/>
              <a:t>range, type, existence, existence in limited list</a:t>
            </a:r>
          </a:p>
          <a:p>
            <a:pPr eaLnBrk="1" hangingPunct="1"/>
            <a:endParaRPr lang="en-AU" dirty="0" smtClean="0"/>
          </a:p>
        </p:txBody>
      </p:sp>
      <p:sp>
        <p:nvSpPr>
          <p:cNvPr id="5" name="Content Placeholder 4"/>
          <p:cNvSpPr>
            <a:spLocks noGrp="1"/>
          </p:cNvSpPr>
          <p:nvPr>
            <p:ph sz="half" idx="2"/>
          </p:nvPr>
        </p:nvSpPr>
        <p:spPr/>
        <p:txBody>
          <a:bodyPr>
            <a:normAutofit fontScale="92500" lnSpcReduction="10000"/>
          </a:bodyPr>
          <a:lstStyle/>
          <a:p>
            <a:r>
              <a:rPr lang="en-AU" sz="2400" b="1" dirty="0" smtClean="0"/>
              <a:t>Key field, primary key, match field</a:t>
            </a:r>
          </a:p>
          <a:p>
            <a:r>
              <a:rPr lang="en-AU" sz="2400" b="1" dirty="0" smtClean="0"/>
              <a:t>Foreign key</a:t>
            </a:r>
          </a:p>
          <a:p>
            <a:r>
              <a:rPr lang="en-AU" sz="2400" b="1" dirty="0" smtClean="0"/>
              <a:t>Relational</a:t>
            </a:r>
          </a:p>
          <a:p>
            <a:r>
              <a:rPr lang="en-AU" sz="2400" b="1" dirty="0" smtClean="0"/>
              <a:t>Flat-file</a:t>
            </a:r>
          </a:p>
          <a:p>
            <a:r>
              <a:rPr lang="en-AU" sz="2400" b="1" dirty="0" smtClean="0"/>
              <a:t>Relationships</a:t>
            </a:r>
          </a:p>
          <a:p>
            <a:pPr lvl="1"/>
            <a:r>
              <a:rPr lang="en-AU" dirty="0" smtClean="0"/>
              <a:t>1:1</a:t>
            </a:r>
          </a:p>
          <a:p>
            <a:pPr lvl="1"/>
            <a:r>
              <a:rPr lang="en-AU" dirty="0" smtClean="0"/>
              <a:t>1:many</a:t>
            </a:r>
          </a:p>
          <a:p>
            <a:pPr lvl="1"/>
            <a:r>
              <a:rPr lang="en-AU" dirty="0" err="1" smtClean="0"/>
              <a:t>many:many</a:t>
            </a:r>
            <a:endParaRPr lang="en-AU" dirty="0"/>
          </a:p>
        </p:txBody>
      </p:sp>
      <p:pic>
        <p:nvPicPr>
          <p:cNvPr id="6" name="Picture 4"/>
          <p:cNvPicPr>
            <a:picLocks noChangeAspect="1" noChangeArrowheads="1"/>
          </p:cNvPicPr>
          <p:nvPr/>
        </p:nvPicPr>
        <p:blipFill>
          <a:blip r:embed="rId3" cstate="print"/>
          <a:srcRect/>
          <a:stretch>
            <a:fillRect/>
          </a:stretch>
        </p:blipFill>
        <p:spPr bwMode="auto">
          <a:xfrm>
            <a:off x="4427984" y="5301208"/>
            <a:ext cx="1906067" cy="1308001"/>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778106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Exam Knowledge</a:t>
            </a:r>
            <a:endParaRPr lang="en-AU" dirty="0"/>
          </a:p>
        </p:txBody>
      </p:sp>
      <p:sp>
        <p:nvSpPr>
          <p:cNvPr id="6" name="Content Placeholder 5"/>
          <p:cNvSpPr>
            <a:spLocks noGrp="1"/>
          </p:cNvSpPr>
          <p:nvPr>
            <p:ph sz="quarter" idx="1"/>
          </p:nvPr>
        </p:nvSpPr>
        <p:spPr>
          <a:xfrm>
            <a:off x="467544" y="2060848"/>
            <a:ext cx="6923112" cy="4464496"/>
          </a:xfrm>
        </p:spPr>
        <p:txBody>
          <a:bodyPr>
            <a:normAutofit fontScale="77500" lnSpcReduction="20000"/>
          </a:bodyPr>
          <a:lstStyle/>
          <a:p>
            <a:r>
              <a:rPr lang="en-AU" dirty="0" smtClean="0"/>
              <a:t>Students are required to be able to answer the following questions: -</a:t>
            </a:r>
            <a:br>
              <a:rPr lang="en-AU" dirty="0" smtClean="0"/>
            </a:br>
            <a:endParaRPr lang="en-AU" dirty="0" smtClean="0"/>
          </a:p>
          <a:p>
            <a:pPr marL="777240" lvl="1" indent="-457200">
              <a:buFont typeface="+mj-lt"/>
              <a:buAutoNum type="arabicPeriod"/>
            </a:pPr>
            <a:r>
              <a:rPr lang="en-AU" dirty="0" smtClean="0">
                <a:solidFill>
                  <a:schemeClr val="tx2">
                    <a:lumMod val="40000"/>
                    <a:lumOff val="60000"/>
                  </a:schemeClr>
                </a:solidFill>
              </a:rPr>
              <a:t>Define data integrity.</a:t>
            </a:r>
          </a:p>
          <a:p>
            <a:pPr marL="777240" lvl="1" indent="-457200">
              <a:buFont typeface="+mj-lt"/>
              <a:buAutoNum type="arabicPeriod"/>
            </a:pPr>
            <a:r>
              <a:rPr lang="en-AU" dirty="0" smtClean="0">
                <a:solidFill>
                  <a:srgbClr val="E478C8"/>
                </a:solidFill>
              </a:rPr>
              <a:t>Explain the difference between all 3 forms of normalisation?</a:t>
            </a:r>
          </a:p>
          <a:p>
            <a:pPr marL="777240" lvl="1" indent="-457200">
              <a:buFont typeface="+mj-lt"/>
              <a:buAutoNum type="arabicPeriod"/>
            </a:pPr>
            <a:r>
              <a:rPr lang="en-AU" dirty="0" smtClean="0">
                <a:solidFill>
                  <a:schemeClr val="tx2">
                    <a:lumMod val="40000"/>
                    <a:lumOff val="60000"/>
                  </a:schemeClr>
                </a:solidFill>
              </a:rPr>
              <a:t>Explain why normalisation is important?</a:t>
            </a:r>
          </a:p>
          <a:p>
            <a:pPr marL="777240" lvl="1" indent="-457200">
              <a:buFont typeface="+mj-lt"/>
              <a:buAutoNum type="arabicPeriod"/>
            </a:pPr>
            <a:r>
              <a:rPr lang="en-AU" dirty="0" smtClean="0">
                <a:solidFill>
                  <a:srgbClr val="E478C8"/>
                </a:solidFill>
              </a:rPr>
              <a:t>Name the 3 different forms of relationships?</a:t>
            </a:r>
          </a:p>
          <a:p>
            <a:pPr marL="777240" lvl="1" indent="-457200">
              <a:buFont typeface="+mj-lt"/>
              <a:buAutoNum type="arabicPeriod"/>
            </a:pPr>
            <a:r>
              <a:rPr lang="en-AU" dirty="0" smtClean="0">
                <a:solidFill>
                  <a:schemeClr val="tx2">
                    <a:lumMod val="40000"/>
                    <a:lumOff val="60000"/>
                  </a:schemeClr>
                </a:solidFill>
              </a:rPr>
              <a:t>Describe what is a primary key and how is it different to a foreign key?</a:t>
            </a:r>
          </a:p>
          <a:p>
            <a:pPr marL="502920" indent="-457200"/>
            <a:r>
              <a:rPr lang="en-AU" dirty="0" smtClean="0">
                <a:solidFill>
                  <a:srgbClr val="FFFF00"/>
                </a:solidFill>
              </a:rPr>
              <a:t>Students are also required to normalise to 3NF using data provided.  </a:t>
            </a:r>
            <a:r>
              <a:rPr lang="en-AU" dirty="0" smtClean="0"/>
              <a:t/>
            </a:r>
            <a:br>
              <a:rPr lang="en-AU" dirty="0" smtClean="0"/>
            </a:br>
            <a:endParaRPr lang="en-AU" dirty="0"/>
          </a:p>
        </p:txBody>
      </p:sp>
      <p:pic>
        <p:nvPicPr>
          <p:cNvPr id="8194" name="Picture 2"/>
          <p:cNvPicPr>
            <a:picLocks noChangeAspect="1" noChangeArrowheads="1"/>
          </p:cNvPicPr>
          <p:nvPr/>
        </p:nvPicPr>
        <p:blipFill>
          <a:blip r:embed="rId2" cstate="print"/>
          <a:srcRect/>
          <a:stretch>
            <a:fillRect/>
          </a:stretch>
        </p:blipFill>
        <p:spPr bwMode="auto">
          <a:xfrm>
            <a:off x="6084168" y="116632"/>
            <a:ext cx="2967037" cy="1890712"/>
          </a:xfrm>
          <a:prstGeom prst="rect">
            <a:avLst/>
          </a:prstGeom>
          <a:noFill/>
          <a:ln w="9525">
            <a:noFill/>
            <a:miter lim="800000"/>
            <a:headEnd/>
            <a:tailEnd/>
          </a:ln>
        </p:spPr>
      </p:pic>
    </p:spTree>
    <p:extLst>
      <p:ext uri="{BB962C8B-B14F-4D97-AF65-F5344CB8AC3E}">
        <p14:creationId xmlns="" xmlns:p14="http://schemas.microsoft.com/office/powerpoint/2010/main" val="1957404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Acknowledgement</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This presentation was made </a:t>
            </a:r>
            <a:br>
              <a:rPr lang="en-AU" dirty="0" smtClean="0"/>
            </a:br>
            <a:r>
              <a:rPr lang="en-AU" dirty="0" smtClean="0"/>
              <a:t>with the help of the following website, which I encourage you to use in preparing yourself to better understand “Normalisation”</a:t>
            </a:r>
          </a:p>
          <a:p>
            <a:endParaRPr lang="en-AU" dirty="0" smtClean="0"/>
          </a:p>
          <a:p>
            <a:r>
              <a:rPr lang="en-AU" dirty="0" smtClean="0">
                <a:hlinkClick r:id="rId2"/>
              </a:rPr>
              <a:t>http</a:t>
            </a:r>
            <a:r>
              <a:rPr lang="en-AU" dirty="0">
                <a:hlinkClick r:id="rId2"/>
              </a:rPr>
              <a:t>://</a:t>
            </a:r>
            <a:r>
              <a:rPr lang="en-AU" dirty="0" smtClean="0">
                <a:hlinkClick r:id="rId2"/>
              </a:rPr>
              <a:t>www.teach-ict.com/as_as_computing/ocr/H447/F453/3_3_9/normalisation/miniweb/index.htm</a:t>
            </a:r>
            <a:endParaRPr lang="en-AU" dirty="0" smtClean="0"/>
          </a:p>
          <a:p>
            <a:pPr marL="0" indent="0">
              <a:buNone/>
            </a:pPr>
            <a:endParaRPr lang="en-AU" dirty="0"/>
          </a:p>
        </p:txBody>
      </p:sp>
      <p:pic>
        <p:nvPicPr>
          <p:cNvPr id="7170" name="Picture 2"/>
          <p:cNvPicPr>
            <a:picLocks noChangeAspect="1" noChangeArrowheads="1"/>
          </p:cNvPicPr>
          <p:nvPr/>
        </p:nvPicPr>
        <p:blipFill>
          <a:blip r:embed="rId3" cstate="print"/>
          <a:srcRect/>
          <a:stretch>
            <a:fillRect/>
          </a:stretch>
        </p:blipFill>
        <p:spPr bwMode="auto">
          <a:xfrm>
            <a:off x="5940152" y="116632"/>
            <a:ext cx="3061345" cy="2587106"/>
          </a:xfrm>
          <a:prstGeom prst="rect">
            <a:avLst/>
          </a:prstGeom>
          <a:noFill/>
          <a:ln w="9525">
            <a:noFill/>
            <a:miter lim="800000"/>
            <a:headEnd/>
            <a:tailEnd/>
          </a:ln>
        </p:spPr>
      </p:pic>
      <p:sp>
        <p:nvSpPr>
          <p:cNvPr id="5" name="TextBox 4"/>
          <p:cNvSpPr txBox="1"/>
          <p:nvPr/>
        </p:nvSpPr>
        <p:spPr>
          <a:xfrm>
            <a:off x="899592" y="6165304"/>
            <a:ext cx="7824578" cy="369332"/>
          </a:xfrm>
          <a:prstGeom prst="rect">
            <a:avLst/>
          </a:prstGeom>
          <a:noFill/>
        </p:spPr>
        <p:txBody>
          <a:bodyPr wrap="none" rtlCol="0">
            <a:spAutoFit/>
          </a:bodyPr>
          <a:lstStyle/>
          <a:p>
            <a:r>
              <a:rPr lang="en-AU" dirty="0" smtClean="0"/>
              <a:t>Information </a:t>
            </a:r>
            <a:r>
              <a:rPr lang="en-AU" dirty="0" smtClean="0"/>
              <a:t>from </a:t>
            </a:r>
            <a:r>
              <a:rPr lang="en-AU" dirty="0" smtClean="0"/>
              <a:t>various </a:t>
            </a:r>
            <a:r>
              <a:rPr lang="en-AU" dirty="0" err="1" smtClean="0"/>
              <a:t>Edulists</a:t>
            </a:r>
            <a:r>
              <a:rPr lang="en-AU" dirty="0" smtClean="0"/>
              <a:t> </a:t>
            </a:r>
            <a:r>
              <a:rPr lang="en-AU" dirty="0" err="1" smtClean="0"/>
              <a:t>Powerpoints</a:t>
            </a:r>
            <a:r>
              <a:rPr lang="en-AU" dirty="0" smtClean="0"/>
              <a:t> has also been included</a:t>
            </a:r>
            <a:endParaRPr lang="en-AU" dirty="0"/>
          </a:p>
        </p:txBody>
      </p:sp>
    </p:spTree>
    <p:extLst>
      <p:ext uri="{BB962C8B-B14F-4D97-AF65-F5344CB8AC3E}">
        <p14:creationId xmlns="" xmlns:p14="http://schemas.microsoft.com/office/powerpoint/2010/main" val="2954685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Planning a Database</a:t>
            </a:r>
            <a:endParaRPr lang="en-AU" dirty="0"/>
          </a:p>
        </p:txBody>
      </p:sp>
      <p:sp>
        <p:nvSpPr>
          <p:cNvPr id="3" name="Content Placeholder 2"/>
          <p:cNvSpPr>
            <a:spLocks noGrp="1"/>
          </p:cNvSpPr>
          <p:nvPr>
            <p:ph sz="quarter" idx="1"/>
          </p:nvPr>
        </p:nvSpPr>
        <p:spPr>
          <a:xfrm>
            <a:off x="467544" y="1700808"/>
            <a:ext cx="6491064" cy="1368152"/>
          </a:xfrm>
        </p:spPr>
        <p:txBody>
          <a:bodyPr>
            <a:normAutofit fontScale="62500" lnSpcReduction="20000"/>
          </a:bodyPr>
          <a:lstStyle/>
          <a:p>
            <a:r>
              <a:rPr lang="en-AU" dirty="0" smtClean="0"/>
              <a:t>Designing a database is a lot like getting your room organised, so that you can find things easily, and add new things to the right location. </a:t>
            </a:r>
            <a:br>
              <a:rPr lang="en-AU" dirty="0" smtClean="0"/>
            </a:br>
            <a:endParaRPr lang="en-AU" dirty="0" smtClean="0"/>
          </a:p>
        </p:txBody>
      </p:sp>
      <p:pic>
        <p:nvPicPr>
          <p:cNvPr id="3074" name="Picture 2"/>
          <p:cNvPicPr>
            <a:picLocks noChangeAspect="1" noChangeArrowheads="1"/>
          </p:cNvPicPr>
          <p:nvPr/>
        </p:nvPicPr>
        <p:blipFill>
          <a:blip r:embed="rId2" cstate="print"/>
          <a:srcRect/>
          <a:stretch>
            <a:fillRect/>
          </a:stretch>
        </p:blipFill>
        <p:spPr bwMode="auto">
          <a:xfrm>
            <a:off x="323528" y="3284984"/>
            <a:ext cx="4457935" cy="334888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292560" y="116632"/>
            <a:ext cx="1738628" cy="244827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012160" y="2780928"/>
            <a:ext cx="3011456" cy="3951337"/>
          </a:xfrm>
          <a:prstGeom prst="rect">
            <a:avLst/>
          </a:prstGeom>
          <a:noFill/>
          <a:ln w="9525">
            <a:noFill/>
            <a:miter lim="800000"/>
            <a:headEnd/>
            <a:tailEnd/>
          </a:ln>
        </p:spPr>
      </p:pic>
      <p:sp>
        <p:nvSpPr>
          <p:cNvPr id="8" name="Right Arrow 7"/>
          <p:cNvSpPr/>
          <p:nvPr/>
        </p:nvSpPr>
        <p:spPr>
          <a:xfrm>
            <a:off x="4932040" y="4365104"/>
            <a:ext cx="936104" cy="1008112"/>
          </a:xfrm>
          <a:prstGeom prst="rightArrow">
            <a:avLst/>
          </a:prstGeom>
          <a:solidFill>
            <a:srgbClr val="C327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77" name="Picture 5"/>
          <p:cNvPicPr>
            <a:picLocks noChangeAspect="1" noChangeArrowheads="1"/>
          </p:cNvPicPr>
          <p:nvPr/>
        </p:nvPicPr>
        <p:blipFill>
          <a:blip r:embed="rId5" cstate="print"/>
          <a:srcRect/>
          <a:stretch>
            <a:fillRect/>
          </a:stretch>
        </p:blipFill>
        <p:spPr bwMode="auto">
          <a:xfrm>
            <a:off x="3779912" y="3284984"/>
            <a:ext cx="1004018" cy="1024508"/>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6012160" y="2780928"/>
            <a:ext cx="1078181" cy="1063948"/>
          </a:xfrm>
          <a:prstGeom prst="rect">
            <a:avLst/>
          </a:prstGeom>
          <a:noFill/>
          <a:ln w="9525">
            <a:noFill/>
            <a:miter lim="800000"/>
            <a:headEnd/>
            <a:tailEnd/>
          </a:ln>
        </p:spPr>
      </p:pic>
    </p:spTree>
    <p:extLst>
      <p:ext uri="{BB962C8B-B14F-4D97-AF65-F5344CB8AC3E}">
        <p14:creationId xmlns="" xmlns:p14="http://schemas.microsoft.com/office/powerpoint/2010/main" val="2287938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RDBMS Structure ?</a:t>
            </a:r>
            <a:endParaRPr lang="en-AU" dirty="0"/>
          </a:p>
        </p:txBody>
      </p:sp>
      <p:sp>
        <p:nvSpPr>
          <p:cNvPr id="3" name="Content Placeholder 2"/>
          <p:cNvSpPr>
            <a:spLocks noGrp="1"/>
          </p:cNvSpPr>
          <p:nvPr>
            <p:ph sz="quarter" idx="1"/>
          </p:nvPr>
        </p:nvSpPr>
        <p:spPr>
          <a:xfrm>
            <a:off x="457200" y="1772816"/>
            <a:ext cx="6491064" cy="4653136"/>
          </a:xfrm>
        </p:spPr>
        <p:txBody>
          <a:bodyPr>
            <a:normAutofit fontScale="62500" lnSpcReduction="20000"/>
          </a:bodyPr>
          <a:lstStyle/>
          <a:p>
            <a:r>
              <a:rPr lang="en-AU" dirty="0" smtClean="0"/>
              <a:t>Once we have identified that a relational database is required to solve a problem, we need to establish how to break up the data that will be supplied by the client into fields and tables.</a:t>
            </a:r>
            <a:br>
              <a:rPr lang="en-AU" dirty="0" smtClean="0"/>
            </a:br>
            <a:endParaRPr lang="en-AU" dirty="0" smtClean="0"/>
          </a:p>
          <a:p>
            <a:r>
              <a:rPr lang="en-AU" dirty="0" smtClean="0">
                <a:solidFill>
                  <a:schemeClr val="tx2">
                    <a:lumMod val="40000"/>
                    <a:lumOff val="60000"/>
                  </a:schemeClr>
                </a:solidFill>
              </a:rPr>
              <a:t>It is extremely important to plan this carefully in order to maximise the efficiency of a relational database structure.</a:t>
            </a:r>
            <a:br>
              <a:rPr lang="en-AU" dirty="0" smtClean="0">
                <a:solidFill>
                  <a:schemeClr val="tx2">
                    <a:lumMod val="40000"/>
                    <a:lumOff val="60000"/>
                  </a:schemeClr>
                </a:solidFill>
              </a:rPr>
            </a:br>
            <a:endParaRPr lang="en-AU" dirty="0" smtClean="0">
              <a:solidFill>
                <a:schemeClr val="tx2">
                  <a:lumMod val="40000"/>
                  <a:lumOff val="60000"/>
                </a:schemeClr>
              </a:solidFill>
            </a:endParaRPr>
          </a:p>
          <a:p>
            <a:r>
              <a:rPr lang="en-AU" dirty="0" smtClean="0">
                <a:solidFill>
                  <a:srgbClr val="FFC000"/>
                </a:solidFill>
              </a:rPr>
              <a:t>Once the fields and tables have been decided upon, the next step will be to apply the table </a:t>
            </a:r>
            <a:r>
              <a:rPr lang="en-AU" u="sng" dirty="0" smtClean="0">
                <a:solidFill>
                  <a:srgbClr val="FFC000"/>
                </a:solidFill>
              </a:rPr>
              <a:t>Normalisation Rules</a:t>
            </a:r>
            <a:r>
              <a:rPr lang="en-AU" dirty="0" smtClean="0">
                <a:solidFill>
                  <a:srgbClr val="FFC000"/>
                </a:solidFill>
              </a:rPr>
              <a:t> to ensure that there are no fields that are not needed, or unnecessarily duplicated, and that the “integrity” (organisation and accuracy) of the data is maintained.</a:t>
            </a:r>
            <a:endParaRPr lang="en-AU" dirty="0">
              <a:solidFill>
                <a:srgbClr val="FFC000"/>
              </a:solidFill>
            </a:endParaRPr>
          </a:p>
        </p:txBody>
      </p:sp>
      <p:sp>
        <p:nvSpPr>
          <p:cNvPr id="24578" name="AutoShape 2" descr="https://archanadixit.files.wordpress.com/2010/04/ist2_2334825_puzzled_kids_carto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24580" name="AutoShape 4" descr="https://archanadixit.files.wordpress.com/2010/04/ist2_2334825_puzzled_kids_carto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24581" name="Picture 5"/>
          <p:cNvPicPr>
            <a:picLocks noChangeAspect="1" noChangeArrowheads="1"/>
          </p:cNvPicPr>
          <p:nvPr/>
        </p:nvPicPr>
        <p:blipFill>
          <a:blip r:embed="rId2" cstate="print"/>
          <a:srcRect/>
          <a:stretch>
            <a:fillRect/>
          </a:stretch>
        </p:blipFill>
        <p:spPr bwMode="auto">
          <a:xfrm>
            <a:off x="6660232" y="188640"/>
            <a:ext cx="2273994" cy="1903175"/>
          </a:xfrm>
          <a:prstGeom prst="rect">
            <a:avLst/>
          </a:prstGeom>
          <a:noFill/>
          <a:ln w="9525">
            <a:noFill/>
            <a:miter lim="800000"/>
            <a:headEnd/>
            <a:tailEnd/>
          </a:ln>
        </p:spPr>
      </p:pic>
    </p:spTree>
    <p:extLst>
      <p:ext uri="{BB962C8B-B14F-4D97-AF65-F5344CB8AC3E}">
        <p14:creationId xmlns="" xmlns:p14="http://schemas.microsoft.com/office/powerpoint/2010/main" val="286577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RDBMS Structure ?</a:t>
            </a:r>
            <a:endParaRPr lang="en-AU" dirty="0"/>
          </a:p>
        </p:txBody>
      </p:sp>
      <p:sp>
        <p:nvSpPr>
          <p:cNvPr id="3" name="Content Placeholder 2"/>
          <p:cNvSpPr>
            <a:spLocks noGrp="1"/>
          </p:cNvSpPr>
          <p:nvPr>
            <p:ph sz="quarter" idx="1"/>
          </p:nvPr>
        </p:nvSpPr>
        <p:spPr>
          <a:xfrm>
            <a:off x="251520" y="1700808"/>
            <a:ext cx="8892480" cy="3921299"/>
          </a:xfrm>
        </p:spPr>
        <p:txBody>
          <a:bodyPr>
            <a:normAutofit/>
          </a:bodyPr>
          <a:lstStyle/>
          <a:p>
            <a:r>
              <a:rPr lang="en-AU" sz="2000" dirty="0" smtClean="0"/>
              <a:t>An Online Auction Site, like a simplified eBay, needs many different Tables in its Database. The Table setup needs to be well designed.</a:t>
            </a:r>
          </a:p>
          <a:p>
            <a:r>
              <a:rPr lang="en-AU" sz="2000" dirty="0" smtClean="0">
                <a:solidFill>
                  <a:srgbClr val="E478C8"/>
                </a:solidFill>
              </a:rPr>
              <a:t>We cannot just make up a big spreadsheet for each Customer!</a:t>
            </a:r>
            <a:endParaRPr lang="en-AU" sz="2000" dirty="0">
              <a:solidFill>
                <a:srgbClr val="E478C8"/>
              </a:solidFill>
            </a:endParaRPr>
          </a:p>
        </p:txBody>
      </p:sp>
      <p:sp>
        <p:nvSpPr>
          <p:cNvPr id="24578" name="AutoShape 2" descr="https://archanadixit.files.wordpress.com/2010/04/ist2_2334825_puzzled_kids_carto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24580" name="AutoShape 4" descr="https://archanadixit.files.wordpress.com/2010/04/ist2_2334825_puzzled_kids_carto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44034" name="Picture 2" descr="C:\Users\Passy\Downloads\Database Schema.png"/>
          <p:cNvPicPr>
            <a:picLocks noChangeAspect="1" noChangeArrowheads="1"/>
          </p:cNvPicPr>
          <p:nvPr/>
        </p:nvPicPr>
        <p:blipFill>
          <a:blip r:embed="rId2" cstate="print"/>
          <a:srcRect/>
          <a:stretch>
            <a:fillRect/>
          </a:stretch>
        </p:blipFill>
        <p:spPr bwMode="auto">
          <a:xfrm>
            <a:off x="3995936" y="3212976"/>
            <a:ext cx="4969131" cy="3168352"/>
          </a:xfrm>
          <a:prstGeom prst="rect">
            <a:avLst/>
          </a:prstGeom>
          <a:noFill/>
        </p:spPr>
      </p:pic>
      <p:sp>
        <p:nvSpPr>
          <p:cNvPr id="44036" name="AutoShape 4" descr="http://3.bp.blogspot.com/-1rpbpq6duz4/UbCdb-hcfUI/AAAAAAAAAGI/CW3re2X0Qjo/s1600/bidou.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44038" name="AutoShape 6" descr="http://3.bp.blogspot.com/-1rpbpq6duz4/UbCdb-hcfUI/AAAAAAAAAGI/CW3re2X0Qjo/s1600/bidou.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44039" name="Picture 7"/>
          <p:cNvPicPr>
            <a:picLocks noChangeAspect="1" noChangeArrowheads="1"/>
          </p:cNvPicPr>
          <p:nvPr/>
        </p:nvPicPr>
        <p:blipFill>
          <a:blip r:embed="rId3" cstate="print"/>
          <a:srcRect/>
          <a:stretch>
            <a:fillRect/>
          </a:stretch>
        </p:blipFill>
        <p:spPr bwMode="auto">
          <a:xfrm>
            <a:off x="221895" y="3212976"/>
            <a:ext cx="3558017" cy="3168352"/>
          </a:xfrm>
          <a:prstGeom prst="rect">
            <a:avLst/>
          </a:prstGeom>
          <a:noFill/>
          <a:ln w="9525">
            <a:noFill/>
            <a:miter lim="800000"/>
            <a:headEnd/>
            <a:tailEnd/>
          </a:ln>
        </p:spPr>
      </p:pic>
    </p:spTree>
    <p:extLst>
      <p:ext uri="{BB962C8B-B14F-4D97-AF65-F5344CB8AC3E}">
        <p14:creationId xmlns="" xmlns:p14="http://schemas.microsoft.com/office/powerpoint/2010/main" val="286577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Table Normalisation?</a:t>
            </a:r>
            <a:endParaRPr lang="en-AU" dirty="0"/>
          </a:p>
        </p:txBody>
      </p:sp>
      <p:sp>
        <p:nvSpPr>
          <p:cNvPr id="3" name="Content Placeholder 2"/>
          <p:cNvSpPr>
            <a:spLocks noGrp="1"/>
          </p:cNvSpPr>
          <p:nvPr>
            <p:ph sz="quarter" idx="1"/>
          </p:nvPr>
        </p:nvSpPr>
        <p:spPr>
          <a:xfrm>
            <a:off x="457200" y="2060848"/>
            <a:ext cx="6491064" cy="4653136"/>
          </a:xfrm>
        </p:spPr>
        <p:txBody>
          <a:bodyPr>
            <a:normAutofit fontScale="70000" lnSpcReduction="20000"/>
          </a:bodyPr>
          <a:lstStyle/>
          <a:p>
            <a:r>
              <a:rPr lang="en-AU" dirty="0" smtClean="0"/>
              <a:t>Normalising the tables will need to occur after you breakdown the relevant data into fields and tables.</a:t>
            </a:r>
          </a:p>
          <a:p>
            <a:pPr>
              <a:defRPr/>
            </a:pPr>
            <a:r>
              <a:rPr lang="en-AU" dirty="0" smtClean="0">
                <a:solidFill>
                  <a:schemeClr val="tx2">
                    <a:lumMod val="40000"/>
                    <a:lumOff val="60000"/>
                  </a:schemeClr>
                </a:solidFill>
              </a:rPr>
              <a:t>It also relates to organising the data in a relational database so that : -</a:t>
            </a:r>
          </a:p>
          <a:p>
            <a:pPr lvl="1">
              <a:defRPr/>
            </a:pPr>
            <a:r>
              <a:rPr lang="en-AU" dirty="0" smtClean="0">
                <a:solidFill>
                  <a:schemeClr val="tx2">
                    <a:lumMod val="40000"/>
                    <a:lumOff val="60000"/>
                  </a:schemeClr>
                </a:solidFill>
              </a:rPr>
              <a:t>Data </a:t>
            </a:r>
            <a:r>
              <a:rPr lang="en-AU" b="1" dirty="0" smtClean="0">
                <a:solidFill>
                  <a:schemeClr val="tx2">
                    <a:lumMod val="40000"/>
                    <a:lumOff val="60000"/>
                  </a:schemeClr>
                </a:solidFill>
              </a:rPr>
              <a:t>repetition</a:t>
            </a:r>
            <a:r>
              <a:rPr lang="en-AU" dirty="0" smtClean="0">
                <a:solidFill>
                  <a:schemeClr val="tx2">
                    <a:lumMod val="40000"/>
                    <a:lumOff val="60000"/>
                  </a:schemeClr>
                </a:solidFill>
              </a:rPr>
              <a:t> is minimised</a:t>
            </a:r>
          </a:p>
          <a:p>
            <a:pPr lvl="1">
              <a:defRPr/>
            </a:pPr>
            <a:r>
              <a:rPr lang="en-AU" dirty="0" smtClean="0">
                <a:solidFill>
                  <a:schemeClr val="tx2">
                    <a:lumMod val="40000"/>
                    <a:lumOff val="60000"/>
                  </a:schemeClr>
                </a:solidFill>
              </a:rPr>
              <a:t>Data </a:t>
            </a:r>
            <a:r>
              <a:rPr lang="en-AU" b="1" dirty="0" smtClean="0">
                <a:solidFill>
                  <a:schemeClr val="tx2">
                    <a:lumMod val="40000"/>
                    <a:lumOff val="60000"/>
                  </a:schemeClr>
                </a:solidFill>
              </a:rPr>
              <a:t>access</a:t>
            </a:r>
            <a:r>
              <a:rPr lang="en-AU" dirty="0" smtClean="0">
                <a:solidFill>
                  <a:schemeClr val="tx2">
                    <a:lumMod val="40000"/>
                    <a:lumOff val="60000"/>
                  </a:schemeClr>
                </a:solidFill>
              </a:rPr>
              <a:t> is maximised</a:t>
            </a:r>
          </a:p>
          <a:p>
            <a:r>
              <a:rPr lang="en-AU" dirty="0" smtClean="0">
                <a:solidFill>
                  <a:srgbClr val="FFC000"/>
                </a:solidFill>
              </a:rPr>
              <a:t>The normalisation rules are intended to give you as the designer of the database, a tool to ensure that data integrity is maintained.</a:t>
            </a:r>
            <a:br>
              <a:rPr lang="en-AU" dirty="0" smtClean="0">
                <a:solidFill>
                  <a:srgbClr val="FFC000"/>
                </a:solidFill>
              </a:rPr>
            </a:br>
            <a:endParaRPr lang="en-AU" dirty="0" smtClean="0">
              <a:solidFill>
                <a:srgbClr val="FFC000"/>
              </a:solidFill>
            </a:endParaRPr>
          </a:p>
          <a:p>
            <a:r>
              <a:rPr lang="en-AU" dirty="0" smtClean="0">
                <a:solidFill>
                  <a:srgbClr val="FFC000"/>
                </a:solidFill>
              </a:rPr>
              <a:t>  </a:t>
            </a:r>
            <a:r>
              <a:rPr lang="en-AU" b="1" dirty="0" smtClean="0">
                <a:solidFill>
                  <a:srgbClr val="FFC000"/>
                </a:solidFill>
              </a:rPr>
              <a:t>Data Integrity</a:t>
            </a:r>
            <a:r>
              <a:rPr lang="en-AU" dirty="0" smtClean="0">
                <a:solidFill>
                  <a:srgbClr val="FFC000"/>
                </a:solidFill>
              </a:rPr>
              <a:t> ensures that all data in a database is complete, and is sufficiently broken down to avoid duplication and repeats. </a:t>
            </a:r>
            <a:endParaRPr lang="en-AU" dirty="0">
              <a:solidFill>
                <a:srgbClr val="FFC000"/>
              </a:solidFill>
            </a:endParaRPr>
          </a:p>
        </p:txBody>
      </p:sp>
      <p:pic>
        <p:nvPicPr>
          <p:cNvPr id="23554" name="Picture 2" descr="http://img.article.pchome.net/00/28/61/48/pic_lib/wm/009.jpg"/>
          <p:cNvPicPr>
            <a:picLocks noChangeAspect="1" noChangeArrowheads="1"/>
          </p:cNvPicPr>
          <p:nvPr/>
        </p:nvPicPr>
        <p:blipFill>
          <a:blip r:embed="rId2" cstate="print"/>
          <a:srcRect/>
          <a:stretch>
            <a:fillRect/>
          </a:stretch>
        </p:blipFill>
        <p:spPr bwMode="auto">
          <a:xfrm>
            <a:off x="6444208" y="188640"/>
            <a:ext cx="2592288" cy="1620180"/>
          </a:xfrm>
          <a:prstGeom prst="rect">
            <a:avLst/>
          </a:prstGeom>
          <a:noFill/>
        </p:spPr>
      </p:pic>
    </p:spTree>
    <p:extLst>
      <p:ext uri="{BB962C8B-B14F-4D97-AF65-F5344CB8AC3E}">
        <p14:creationId xmlns="" xmlns:p14="http://schemas.microsoft.com/office/powerpoint/2010/main" val="287277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Normalise? </a:t>
            </a:r>
            <a:endParaRPr lang="en-AU" dirty="0"/>
          </a:p>
        </p:txBody>
      </p:sp>
      <p:sp>
        <p:nvSpPr>
          <p:cNvPr id="3" name="Content Placeholder 2"/>
          <p:cNvSpPr>
            <a:spLocks noGrp="1"/>
          </p:cNvSpPr>
          <p:nvPr>
            <p:ph sz="quarter" idx="1"/>
          </p:nvPr>
        </p:nvSpPr>
        <p:spPr>
          <a:xfrm>
            <a:off x="457200" y="2204864"/>
            <a:ext cx="6491064" cy="4464496"/>
          </a:xfrm>
        </p:spPr>
        <p:txBody>
          <a:bodyPr>
            <a:normAutofit fontScale="70000" lnSpcReduction="20000"/>
          </a:bodyPr>
          <a:lstStyle/>
          <a:p>
            <a:r>
              <a:rPr lang="en-AU" dirty="0" smtClean="0"/>
              <a:t>Removing data </a:t>
            </a:r>
            <a:r>
              <a:rPr lang="en-AU" b="1" dirty="0" smtClean="0"/>
              <a:t>repetition</a:t>
            </a:r>
            <a:r>
              <a:rPr lang="en-AU" dirty="0" smtClean="0"/>
              <a:t> saves lots of storage space, speeds up data access and reduces errors.</a:t>
            </a:r>
          </a:p>
          <a:p>
            <a:r>
              <a:rPr lang="en-AU" b="1" dirty="0" smtClean="0">
                <a:solidFill>
                  <a:schemeClr val="tx2">
                    <a:lumMod val="40000"/>
                    <a:lumOff val="60000"/>
                  </a:schemeClr>
                </a:solidFill>
              </a:rPr>
              <a:t>Changes</a:t>
            </a:r>
            <a:r>
              <a:rPr lang="en-AU" dirty="0" smtClean="0">
                <a:solidFill>
                  <a:schemeClr val="tx2">
                    <a:lumMod val="40000"/>
                    <a:lumOff val="60000"/>
                  </a:schemeClr>
                </a:solidFill>
              </a:rPr>
              <a:t> need only be made in one place rather than in many places. (</a:t>
            </a:r>
            <a:r>
              <a:rPr lang="en-AU" dirty="0" err="1" smtClean="0">
                <a:solidFill>
                  <a:schemeClr val="tx2">
                    <a:lumMod val="40000"/>
                    <a:lumOff val="60000"/>
                  </a:schemeClr>
                </a:solidFill>
              </a:rPr>
              <a:t>Eg</a:t>
            </a:r>
            <a:r>
              <a:rPr lang="en-AU" dirty="0" smtClean="0">
                <a:solidFill>
                  <a:schemeClr val="tx2">
                    <a:lumMod val="40000"/>
                    <a:lumOff val="60000"/>
                  </a:schemeClr>
                </a:solidFill>
              </a:rPr>
              <a:t>. Change Address only in Student Table, not also in Fees Table, and Reports Table). </a:t>
            </a:r>
          </a:p>
          <a:p>
            <a:r>
              <a:rPr lang="en-AU" dirty="0" smtClean="0">
                <a:solidFill>
                  <a:srgbClr val="FFC000"/>
                </a:solidFill>
              </a:rPr>
              <a:t>More </a:t>
            </a:r>
            <a:r>
              <a:rPr lang="en-AU" b="1" dirty="0" smtClean="0">
                <a:solidFill>
                  <a:srgbClr val="FFC000"/>
                </a:solidFill>
              </a:rPr>
              <a:t>powerful </a:t>
            </a:r>
            <a:r>
              <a:rPr lang="en-AU" dirty="0" smtClean="0">
                <a:solidFill>
                  <a:srgbClr val="FFC000"/>
                </a:solidFill>
              </a:rPr>
              <a:t>data access is possible </a:t>
            </a:r>
            <a:r>
              <a:rPr lang="en-AU" dirty="0" smtClean="0">
                <a:solidFill>
                  <a:srgbClr val="FFC000"/>
                </a:solidFill>
              </a:rPr>
              <a:t/>
            </a:r>
            <a:br>
              <a:rPr lang="en-AU" dirty="0" smtClean="0">
                <a:solidFill>
                  <a:srgbClr val="FFC000"/>
                </a:solidFill>
              </a:rPr>
            </a:br>
            <a:r>
              <a:rPr lang="en-AU" dirty="0" smtClean="0">
                <a:solidFill>
                  <a:srgbClr val="FFC000"/>
                </a:solidFill>
              </a:rPr>
              <a:t>when </a:t>
            </a:r>
            <a:r>
              <a:rPr lang="en-AU" dirty="0" smtClean="0">
                <a:solidFill>
                  <a:srgbClr val="FFC000"/>
                </a:solidFill>
              </a:rPr>
              <a:t>fields are broken down properly. </a:t>
            </a:r>
            <a:r>
              <a:rPr lang="en-AU" dirty="0" smtClean="0">
                <a:solidFill>
                  <a:srgbClr val="FFC000"/>
                </a:solidFill>
              </a:rPr>
              <a:t/>
            </a:r>
            <a:br>
              <a:rPr lang="en-AU" dirty="0" smtClean="0">
                <a:solidFill>
                  <a:srgbClr val="FFC000"/>
                </a:solidFill>
              </a:rPr>
            </a:br>
            <a:r>
              <a:rPr lang="en-AU" dirty="0" smtClean="0">
                <a:solidFill>
                  <a:srgbClr val="FFC000"/>
                </a:solidFill>
              </a:rPr>
              <a:t>(</a:t>
            </a:r>
            <a:r>
              <a:rPr lang="en-AU" dirty="0" err="1" smtClean="0">
                <a:solidFill>
                  <a:srgbClr val="FFC000"/>
                </a:solidFill>
              </a:rPr>
              <a:t>Eg</a:t>
            </a:r>
            <a:r>
              <a:rPr lang="en-AU" dirty="0" smtClean="0">
                <a:solidFill>
                  <a:srgbClr val="FFC000"/>
                </a:solidFill>
              </a:rPr>
              <a:t>. Address has Street, Suburb and Postcode as separate fields) </a:t>
            </a:r>
            <a:r>
              <a:rPr lang="en-AU" dirty="0" smtClean="0">
                <a:solidFill>
                  <a:srgbClr val="FFC000"/>
                </a:solidFill>
              </a:rPr>
              <a:t/>
            </a:r>
            <a:br>
              <a:rPr lang="en-AU" dirty="0" smtClean="0">
                <a:solidFill>
                  <a:srgbClr val="FFC000"/>
                </a:solidFill>
              </a:rPr>
            </a:br>
            <a:r>
              <a:rPr lang="en-AU" dirty="0" smtClean="0">
                <a:solidFill>
                  <a:srgbClr val="FFC000"/>
                </a:solidFill>
              </a:rPr>
              <a:t/>
            </a:r>
            <a:br>
              <a:rPr lang="en-AU" dirty="0" smtClean="0">
                <a:solidFill>
                  <a:srgbClr val="FFC000"/>
                </a:solidFill>
              </a:rPr>
            </a:br>
            <a:r>
              <a:rPr lang="en-AU" i="1" dirty="0" err="1" smtClean="0">
                <a:solidFill>
                  <a:srgbClr val="FFC000"/>
                </a:solidFill>
              </a:rPr>
              <a:t>Eg</a:t>
            </a:r>
            <a:r>
              <a:rPr lang="en-AU" i="1" dirty="0" smtClean="0">
                <a:solidFill>
                  <a:srgbClr val="FFC000"/>
                </a:solidFill>
              </a:rPr>
              <a:t>. Find what Postcodes have your biggest customers for business location and/or advertising and marketing purposes.</a:t>
            </a:r>
            <a:endParaRPr lang="en-AU" i="1" dirty="0" smtClean="0">
              <a:solidFill>
                <a:srgbClr val="FFC000"/>
              </a:solidFill>
            </a:endParaRPr>
          </a:p>
        </p:txBody>
      </p:sp>
      <p:pic>
        <p:nvPicPr>
          <p:cNvPr id="22530" name="Picture 2" descr="http://static9.depositphotos.com/1005979/1183/i/950/depositphotos_11836233-Strong-vs-Weak-Competing-Weakness-Against-Strength.jpg"/>
          <p:cNvPicPr>
            <a:picLocks noChangeAspect="1" noChangeArrowheads="1"/>
          </p:cNvPicPr>
          <p:nvPr/>
        </p:nvPicPr>
        <p:blipFill>
          <a:blip r:embed="rId2" cstate="print"/>
          <a:srcRect/>
          <a:stretch>
            <a:fillRect/>
          </a:stretch>
        </p:blipFill>
        <p:spPr bwMode="auto">
          <a:xfrm>
            <a:off x="6516216" y="116632"/>
            <a:ext cx="2511671" cy="1969602"/>
          </a:xfrm>
          <a:prstGeom prst="rect">
            <a:avLst/>
          </a:prstGeom>
          <a:noFill/>
        </p:spPr>
      </p:pic>
      <p:pic>
        <p:nvPicPr>
          <p:cNvPr id="33794" name="Picture 2" descr="http://d2n31v7y9dczut.cloudfront.net/vic/northmelbourne/img/st/5.jpg"/>
          <p:cNvPicPr>
            <a:picLocks noChangeAspect="1" noChangeArrowheads="1"/>
          </p:cNvPicPr>
          <p:nvPr/>
        </p:nvPicPr>
        <p:blipFill>
          <a:blip r:embed="rId3" cstate="print"/>
          <a:srcRect/>
          <a:stretch>
            <a:fillRect/>
          </a:stretch>
        </p:blipFill>
        <p:spPr bwMode="auto">
          <a:xfrm>
            <a:off x="7020272" y="5013176"/>
            <a:ext cx="1920213" cy="1440160"/>
          </a:xfrm>
          <a:prstGeom prst="rect">
            <a:avLst/>
          </a:prstGeom>
          <a:noFill/>
        </p:spPr>
      </p:pic>
    </p:spTree>
    <p:extLst>
      <p:ext uri="{BB962C8B-B14F-4D97-AF65-F5344CB8AC3E}">
        <p14:creationId xmlns="" xmlns:p14="http://schemas.microsoft.com/office/powerpoint/2010/main" val="226379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Normalise? </a:t>
            </a:r>
            <a:endParaRPr lang="en-AU" dirty="0"/>
          </a:p>
        </p:txBody>
      </p:sp>
      <p:sp>
        <p:nvSpPr>
          <p:cNvPr id="3" name="Content Placeholder 2"/>
          <p:cNvSpPr>
            <a:spLocks noGrp="1"/>
          </p:cNvSpPr>
          <p:nvPr>
            <p:ph idx="1"/>
          </p:nvPr>
        </p:nvSpPr>
        <p:spPr>
          <a:xfrm>
            <a:off x="467544" y="1628800"/>
            <a:ext cx="8280920" cy="3921299"/>
          </a:xfrm>
        </p:spPr>
        <p:txBody>
          <a:bodyPr>
            <a:normAutofit/>
          </a:bodyPr>
          <a:lstStyle/>
          <a:p>
            <a:r>
              <a:rPr lang="en-AU" sz="2000" dirty="0"/>
              <a:t>Allows more information to be easily </a:t>
            </a:r>
            <a:r>
              <a:rPr lang="en-AU" sz="2000" b="1" dirty="0" smtClean="0"/>
              <a:t>Stored and Reported</a:t>
            </a:r>
            <a:endParaRPr lang="en-AU" sz="2000" b="1" dirty="0"/>
          </a:p>
          <a:p>
            <a:r>
              <a:rPr lang="en-AU" sz="2000" dirty="0">
                <a:solidFill>
                  <a:schemeClr val="tx2">
                    <a:lumMod val="40000"/>
                    <a:lumOff val="60000"/>
                  </a:schemeClr>
                </a:solidFill>
              </a:rPr>
              <a:t>Allows users to get all sorts of </a:t>
            </a:r>
            <a:r>
              <a:rPr lang="en-AU" sz="2000" b="1" dirty="0">
                <a:solidFill>
                  <a:schemeClr val="tx2">
                    <a:lumMod val="40000"/>
                    <a:lumOff val="60000"/>
                  </a:schemeClr>
                </a:solidFill>
              </a:rPr>
              <a:t>information</a:t>
            </a:r>
            <a:r>
              <a:rPr lang="en-AU" sz="2000" dirty="0">
                <a:solidFill>
                  <a:schemeClr val="tx2">
                    <a:lumMod val="40000"/>
                    <a:lumOff val="60000"/>
                  </a:schemeClr>
                </a:solidFill>
              </a:rPr>
              <a:t> out</a:t>
            </a:r>
            <a:r>
              <a:rPr lang="en-AU" sz="2000" b="1" dirty="0">
                <a:solidFill>
                  <a:schemeClr val="tx2">
                    <a:lumMod val="40000"/>
                    <a:lumOff val="60000"/>
                  </a:schemeClr>
                </a:solidFill>
              </a:rPr>
              <a:t> </a:t>
            </a:r>
            <a:r>
              <a:rPr lang="en-AU" sz="2000" dirty="0">
                <a:solidFill>
                  <a:schemeClr val="tx2">
                    <a:lumMod val="40000"/>
                    <a:lumOff val="60000"/>
                  </a:schemeClr>
                </a:solidFill>
              </a:rPr>
              <a:t>of the stored data i.e. How many products did we sell </a:t>
            </a:r>
            <a:r>
              <a:rPr lang="en-AU" sz="2000" dirty="0" smtClean="0">
                <a:solidFill>
                  <a:schemeClr val="tx2">
                    <a:lumMod val="40000"/>
                    <a:lumOff val="60000"/>
                  </a:schemeClr>
                </a:solidFill>
              </a:rPr>
              <a:t>each </a:t>
            </a:r>
            <a:r>
              <a:rPr lang="en-AU" sz="2000" dirty="0">
                <a:solidFill>
                  <a:schemeClr val="tx2">
                    <a:lumMod val="40000"/>
                    <a:lumOff val="60000"/>
                  </a:schemeClr>
                </a:solidFill>
              </a:rPr>
              <a:t>month</a:t>
            </a:r>
            <a:r>
              <a:rPr lang="en-AU" sz="2000" dirty="0" smtClean="0">
                <a:solidFill>
                  <a:schemeClr val="tx2">
                    <a:lumMod val="40000"/>
                    <a:lumOff val="60000"/>
                  </a:schemeClr>
                </a:solidFill>
              </a:rPr>
              <a:t>?</a:t>
            </a:r>
            <a:endParaRPr lang="en-AU" sz="2000" dirty="0">
              <a:solidFill>
                <a:schemeClr val="tx2">
                  <a:lumMod val="40000"/>
                  <a:lumOff val="60000"/>
                </a:schemeClr>
              </a:solidFill>
            </a:endParaRPr>
          </a:p>
        </p:txBody>
      </p:sp>
      <p:pic>
        <p:nvPicPr>
          <p:cNvPr id="21506" name="Picture 2" descr="http://www.ljzsoft.com/pptreport/sample/monthly_sales_report6.gif"/>
          <p:cNvPicPr>
            <a:picLocks noChangeAspect="1" noChangeArrowheads="1"/>
          </p:cNvPicPr>
          <p:nvPr/>
        </p:nvPicPr>
        <p:blipFill>
          <a:blip r:embed="rId2" cstate="print"/>
          <a:srcRect t="7663" b="7955"/>
          <a:stretch>
            <a:fillRect/>
          </a:stretch>
        </p:blipFill>
        <p:spPr bwMode="auto">
          <a:xfrm>
            <a:off x="899592" y="2780928"/>
            <a:ext cx="6130212" cy="3888432"/>
          </a:xfrm>
          <a:prstGeom prst="rect">
            <a:avLst/>
          </a:prstGeom>
          <a:noFill/>
        </p:spPr>
      </p:pic>
    </p:spTree>
    <p:extLst>
      <p:ext uri="{BB962C8B-B14F-4D97-AF65-F5344CB8AC3E}">
        <p14:creationId xmlns="" xmlns:p14="http://schemas.microsoft.com/office/powerpoint/2010/main" val="287047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lcombe Tex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1987</TotalTime>
  <Words>2172</Words>
  <Application>Microsoft Office PowerPoint</Application>
  <PresentationFormat>On-screen Show (4:3)</PresentationFormat>
  <Paragraphs>566</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DETERMINING A  RDBMS STRUCTURE (Data Normalisation)</vt:lpstr>
      <vt:lpstr>What is RDBMS ?</vt:lpstr>
      <vt:lpstr>Planning a Database</vt:lpstr>
      <vt:lpstr>Planning a Database</vt:lpstr>
      <vt:lpstr>What is RDBMS Structure ?</vt:lpstr>
      <vt:lpstr>What is RDBMS Structure ?</vt:lpstr>
      <vt:lpstr>What is Table Normalisation?</vt:lpstr>
      <vt:lpstr>Why Normalise? </vt:lpstr>
      <vt:lpstr>Why Normalise? </vt:lpstr>
      <vt:lpstr>The 6 “Normal” Forms</vt:lpstr>
      <vt:lpstr>Getting to Third Normal Form</vt:lpstr>
      <vt:lpstr>The Normal Forms</vt:lpstr>
      <vt:lpstr>1NF - First Normal Form</vt:lpstr>
      <vt:lpstr>Your turn… attempt to repair this table using 1NF</vt:lpstr>
      <vt:lpstr>Repaired using 1NF rules</vt:lpstr>
      <vt:lpstr>Your Turn: Repair This using 1NF rules</vt:lpstr>
      <vt:lpstr>Repaired!</vt:lpstr>
      <vt:lpstr>Your Turn: Repair This using 1NF rules</vt:lpstr>
      <vt:lpstr>Repaired!</vt:lpstr>
      <vt:lpstr>Are these Tables in 1NF ?</vt:lpstr>
      <vt:lpstr>ANSWERS: Are these Tables in 1NF ?</vt:lpstr>
      <vt:lpstr>2NF – Second Normal Form</vt:lpstr>
      <vt:lpstr>2NF – Second Normal Form</vt:lpstr>
      <vt:lpstr>2NF – Second Normal Form</vt:lpstr>
      <vt:lpstr>2NF Repaired!</vt:lpstr>
      <vt:lpstr>2NF – Second Normal Form</vt:lpstr>
      <vt:lpstr>2NF Repaired!</vt:lpstr>
      <vt:lpstr>2NF – Second Normal Form</vt:lpstr>
      <vt:lpstr>3NF – Third Normal Form</vt:lpstr>
      <vt:lpstr>Normalise this data using the rules 1NF, 2NF &amp; 3NF</vt:lpstr>
      <vt:lpstr>First stage - 1NF</vt:lpstr>
      <vt:lpstr>Second Stage – 2NF</vt:lpstr>
      <vt:lpstr>Second Stage – 2NF</vt:lpstr>
      <vt:lpstr>Third Stage - 3NF</vt:lpstr>
      <vt:lpstr>Benefits of Normalisation</vt:lpstr>
      <vt:lpstr>Problems with Normalisation</vt:lpstr>
      <vt:lpstr>Glossary Terms to Know</vt:lpstr>
      <vt:lpstr>Exam Knowledge</vt:lpstr>
      <vt:lpstr>Acknowledgement</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Passy</dc:creator>
  <cp:lastModifiedBy>Passy</cp:lastModifiedBy>
  <cp:revision>120</cp:revision>
  <dcterms:created xsi:type="dcterms:W3CDTF">2012-11-26T22:35:21Z</dcterms:created>
  <dcterms:modified xsi:type="dcterms:W3CDTF">2016-01-30T07:02:39Z</dcterms:modified>
</cp:coreProperties>
</file>