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6" r:id="rId5"/>
    <p:sldId id="275" r:id="rId6"/>
    <p:sldId id="278" r:id="rId7"/>
    <p:sldId id="260" r:id="rId8"/>
    <p:sldId id="279" r:id="rId9"/>
    <p:sldId id="261" r:id="rId10"/>
    <p:sldId id="280" r:id="rId11"/>
    <p:sldId id="262" r:id="rId12"/>
    <p:sldId id="282" r:id="rId13"/>
    <p:sldId id="281" r:id="rId14"/>
    <p:sldId id="264" r:id="rId15"/>
    <p:sldId id="265" r:id="rId16"/>
    <p:sldId id="263" r:id="rId17"/>
    <p:sldId id="270" r:id="rId18"/>
    <p:sldId id="271" r:id="rId19"/>
    <p:sldId id="273" r:id="rId20"/>
    <p:sldId id="272" r:id="rId21"/>
    <p:sldId id="286" r:id="rId22"/>
    <p:sldId id="288" r:id="rId23"/>
    <p:sldId id="287" r:id="rId24"/>
    <p:sldId id="283" r:id="rId25"/>
    <p:sldId id="285" r:id="rId26"/>
    <p:sldId id="284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EEE"/>
    <a:srgbClr val="B4147F"/>
    <a:srgbClr val="B81237"/>
    <a:srgbClr val="696B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41DA64-F667-4387-AAD8-83C8CD255410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AU"/>
        </a:p>
      </dgm:t>
    </dgm:pt>
    <dgm:pt modelId="{71CC9571-EF4D-4452-8E2E-182EA3551065}">
      <dgm:prSet phldrT="[Text]"/>
      <dgm:spPr>
        <a:solidFill>
          <a:srgbClr val="FF6699"/>
        </a:solidFill>
      </dgm:spPr>
      <dgm:t>
        <a:bodyPr/>
        <a:lstStyle/>
        <a:p>
          <a:r>
            <a:rPr lang="en-AU" dirty="0" smtClean="0"/>
            <a:t>Organise</a:t>
          </a:r>
          <a:endParaRPr lang="en-AU" dirty="0"/>
        </a:p>
      </dgm:t>
    </dgm:pt>
    <dgm:pt modelId="{ED3BF79F-37BB-466D-BAFC-40F452A3B35F}" type="parTrans" cxnId="{BF8EDD2B-B22F-4C30-9303-3CC62C0F8890}">
      <dgm:prSet/>
      <dgm:spPr/>
      <dgm:t>
        <a:bodyPr/>
        <a:lstStyle/>
        <a:p>
          <a:endParaRPr lang="en-AU"/>
        </a:p>
      </dgm:t>
    </dgm:pt>
    <dgm:pt modelId="{3A08586E-DA7C-4268-86D4-25026A3CFCB5}" type="sibTrans" cxnId="{BF8EDD2B-B22F-4C30-9303-3CC62C0F8890}">
      <dgm:prSet/>
      <dgm:spPr/>
      <dgm:t>
        <a:bodyPr/>
        <a:lstStyle/>
        <a:p>
          <a:endParaRPr lang="en-AU"/>
        </a:p>
      </dgm:t>
    </dgm:pt>
    <dgm:pt modelId="{16EBA168-3269-4AFC-8093-9247510440A1}">
      <dgm:prSet phldrT="[Text]"/>
      <dgm:spPr/>
      <dgm:t>
        <a:bodyPr/>
        <a:lstStyle/>
        <a:p>
          <a:r>
            <a:rPr lang="en-AU" dirty="0" smtClean="0"/>
            <a:t>Manipulate</a:t>
          </a:r>
          <a:endParaRPr lang="en-AU" dirty="0"/>
        </a:p>
      </dgm:t>
    </dgm:pt>
    <dgm:pt modelId="{6F609E39-5A6E-4CAC-84C7-E4043F9DDA98}" type="parTrans" cxnId="{B7FF12CF-C9F6-487D-806F-E29DC47849B4}">
      <dgm:prSet/>
      <dgm:spPr/>
      <dgm:t>
        <a:bodyPr/>
        <a:lstStyle/>
        <a:p>
          <a:endParaRPr lang="en-AU"/>
        </a:p>
      </dgm:t>
    </dgm:pt>
    <dgm:pt modelId="{D1633F9E-359F-4E64-86B7-61AD53938F0E}" type="sibTrans" cxnId="{B7FF12CF-C9F6-487D-806F-E29DC47849B4}">
      <dgm:prSet/>
      <dgm:spPr/>
      <dgm:t>
        <a:bodyPr/>
        <a:lstStyle/>
        <a:p>
          <a:endParaRPr lang="en-AU"/>
        </a:p>
      </dgm:t>
    </dgm:pt>
    <dgm:pt modelId="{5685FFE5-3634-470D-990B-EAB8817B4FF3}">
      <dgm:prSet phldrT="[Text]"/>
      <dgm:spPr/>
      <dgm:t>
        <a:bodyPr/>
        <a:lstStyle/>
        <a:p>
          <a:r>
            <a:rPr lang="en-AU" dirty="0" smtClean="0"/>
            <a:t>Secure</a:t>
          </a:r>
          <a:endParaRPr lang="en-AU" dirty="0"/>
        </a:p>
      </dgm:t>
    </dgm:pt>
    <dgm:pt modelId="{2B58E308-1C3A-4BED-8C76-09A254997950}" type="parTrans" cxnId="{EECE5D9B-88A5-4666-8A26-8FD7265E79A0}">
      <dgm:prSet/>
      <dgm:spPr/>
      <dgm:t>
        <a:bodyPr/>
        <a:lstStyle/>
        <a:p>
          <a:endParaRPr lang="en-AU"/>
        </a:p>
      </dgm:t>
    </dgm:pt>
    <dgm:pt modelId="{C280372A-4E55-4B85-B7C4-C92CE3E2CF91}" type="sibTrans" cxnId="{EECE5D9B-88A5-4666-8A26-8FD7265E79A0}">
      <dgm:prSet/>
      <dgm:spPr/>
      <dgm:t>
        <a:bodyPr/>
        <a:lstStyle/>
        <a:p>
          <a:endParaRPr lang="en-AU"/>
        </a:p>
      </dgm:t>
    </dgm:pt>
    <dgm:pt modelId="{1A28A7FC-00B5-4FB2-8957-D1904CAF3387}">
      <dgm:prSet phldrT="[Text]"/>
      <dgm:spPr/>
      <dgm:t>
        <a:bodyPr/>
        <a:lstStyle/>
        <a:p>
          <a:r>
            <a:rPr lang="en-AU" dirty="0" smtClean="0"/>
            <a:t>Data and information</a:t>
          </a:r>
          <a:endParaRPr lang="en-AU" dirty="0"/>
        </a:p>
      </dgm:t>
    </dgm:pt>
    <dgm:pt modelId="{77E183CE-881A-4BFB-9AF1-8081BFD4507A}" type="parTrans" cxnId="{0F1DA692-001B-4146-B1AC-9CC4DD823C6F}">
      <dgm:prSet/>
      <dgm:spPr/>
      <dgm:t>
        <a:bodyPr/>
        <a:lstStyle/>
        <a:p>
          <a:endParaRPr lang="en-AU"/>
        </a:p>
      </dgm:t>
    </dgm:pt>
    <dgm:pt modelId="{D34D53DE-2AAA-4153-835F-8D582A061CB2}" type="sibTrans" cxnId="{0F1DA692-001B-4146-B1AC-9CC4DD823C6F}">
      <dgm:prSet/>
      <dgm:spPr/>
      <dgm:t>
        <a:bodyPr/>
        <a:lstStyle/>
        <a:p>
          <a:endParaRPr lang="en-AU"/>
        </a:p>
      </dgm:t>
    </dgm:pt>
    <dgm:pt modelId="{C01D92C8-32F4-498B-9615-1190194F4EFA}" type="pres">
      <dgm:prSet presAssocID="{FD41DA64-F667-4387-AAD8-83C8CD2554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6BD5E50-23D1-4D1A-A9C8-C6354B7A1562}" type="pres">
      <dgm:prSet presAssocID="{71CC9571-EF4D-4452-8E2E-182EA35510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05BF6A7-D3B9-492F-8661-A4E5A8318328}" type="pres">
      <dgm:prSet presAssocID="{3A08586E-DA7C-4268-86D4-25026A3CFCB5}" presName="sibTrans" presStyleCnt="0"/>
      <dgm:spPr/>
    </dgm:pt>
    <dgm:pt modelId="{F135A10F-915B-4D0E-8E61-C7B06A5129CB}" type="pres">
      <dgm:prSet presAssocID="{16EBA168-3269-4AFC-8093-9247510440A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5D7E30C-3FE4-4041-B6F8-4FFFD0DCF97F}" type="pres">
      <dgm:prSet presAssocID="{D1633F9E-359F-4E64-86B7-61AD53938F0E}" presName="sibTrans" presStyleCnt="0"/>
      <dgm:spPr/>
    </dgm:pt>
    <dgm:pt modelId="{2B04A7E0-BB68-4681-996A-236E1E61F490}" type="pres">
      <dgm:prSet presAssocID="{5685FFE5-3634-470D-990B-EAB8817B4FF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9EB2A72-6087-455E-9687-980D135D71FF}" type="pres">
      <dgm:prSet presAssocID="{C280372A-4E55-4B85-B7C4-C92CE3E2CF91}" presName="sibTrans" presStyleCnt="0"/>
      <dgm:spPr/>
    </dgm:pt>
    <dgm:pt modelId="{0D856020-8AFB-4F45-8C1B-72B43FEFC69A}" type="pres">
      <dgm:prSet presAssocID="{1A28A7FC-00B5-4FB2-8957-D1904CAF338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F8EDD2B-B22F-4C30-9303-3CC62C0F8890}" srcId="{FD41DA64-F667-4387-AAD8-83C8CD255410}" destId="{71CC9571-EF4D-4452-8E2E-182EA3551065}" srcOrd="0" destOrd="0" parTransId="{ED3BF79F-37BB-466D-BAFC-40F452A3B35F}" sibTransId="{3A08586E-DA7C-4268-86D4-25026A3CFCB5}"/>
    <dgm:cxn modelId="{2BEB3B7B-EF5D-47DC-8593-AEDDCAD2108D}" type="presOf" srcId="{1A28A7FC-00B5-4FB2-8957-D1904CAF3387}" destId="{0D856020-8AFB-4F45-8C1B-72B43FEFC69A}" srcOrd="0" destOrd="0" presId="urn:microsoft.com/office/officeart/2005/8/layout/default#1"/>
    <dgm:cxn modelId="{DBC6A399-BA7A-4ECC-9100-88FD8732229F}" type="presOf" srcId="{71CC9571-EF4D-4452-8E2E-182EA3551065}" destId="{D6BD5E50-23D1-4D1A-A9C8-C6354B7A1562}" srcOrd="0" destOrd="0" presId="urn:microsoft.com/office/officeart/2005/8/layout/default#1"/>
    <dgm:cxn modelId="{243C3A93-DAA4-49C0-87A9-C42940839D49}" type="presOf" srcId="{16EBA168-3269-4AFC-8093-9247510440A1}" destId="{F135A10F-915B-4D0E-8E61-C7B06A5129CB}" srcOrd="0" destOrd="0" presId="urn:microsoft.com/office/officeart/2005/8/layout/default#1"/>
    <dgm:cxn modelId="{EECE5D9B-88A5-4666-8A26-8FD7265E79A0}" srcId="{FD41DA64-F667-4387-AAD8-83C8CD255410}" destId="{5685FFE5-3634-470D-990B-EAB8817B4FF3}" srcOrd="2" destOrd="0" parTransId="{2B58E308-1C3A-4BED-8C76-09A254997950}" sibTransId="{C280372A-4E55-4B85-B7C4-C92CE3E2CF91}"/>
    <dgm:cxn modelId="{F0820273-96F5-4AFE-9F3E-5DAC94D7F4F8}" type="presOf" srcId="{5685FFE5-3634-470D-990B-EAB8817B4FF3}" destId="{2B04A7E0-BB68-4681-996A-236E1E61F490}" srcOrd="0" destOrd="0" presId="urn:microsoft.com/office/officeart/2005/8/layout/default#1"/>
    <dgm:cxn modelId="{69ED4965-1D17-45A3-AE4B-11A3B0B954A0}" type="presOf" srcId="{FD41DA64-F667-4387-AAD8-83C8CD255410}" destId="{C01D92C8-32F4-498B-9615-1190194F4EFA}" srcOrd="0" destOrd="0" presId="urn:microsoft.com/office/officeart/2005/8/layout/default#1"/>
    <dgm:cxn modelId="{0F1DA692-001B-4146-B1AC-9CC4DD823C6F}" srcId="{FD41DA64-F667-4387-AAD8-83C8CD255410}" destId="{1A28A7FC-00B5-4FB2-8957-D1904CAF3387}" srcOrd="3" destOrd="0" parTransId="{77E183CE-881A-4BFB-9AF1-8081BFD4507A}" sibTransId="{D34D53DE-2AAA-4153-835F-8D582A061CB2}"/>
    <dgm:cxn modelId="{B7FF12CF-C9F6-487D-806F-E29DC47849B4}" srcId="{FD41DA64-F667-4387-AAD8-83C8CD255410}" destId="{16EBA168-3269-4AFC-8093-9247510440A1}" srcOrd="1" destOrd="0" parTransId="{6F609E39-5A6E-4CAC-84C7-E4043F9DDA98}" sibTransId="{D1633F9E-359F-4E64-86B7-61AD53938F0E}"/>
    <dgm:cxn modelId="{C92F7E8D-7C7B-4B42-A1F7-531A38D598A0}" type="presParOf" srcId="{C01D92C8-32F4-498B-9615-1190194F4EFA}" destId="{D6BD5E50-23D1-4D1A-A9C8-C6354B7A1562}" srcOrd="0" destOrd="0" presId="urn:microsoft.com/office/officeart/2005/8/layout/default#1"/>
    <dgm:cxn modelId="{A60DE9B2-20A3-4557-A593-1ABFCFF9EB75}" type="presParOf" srcId="{C01D92C8-32F4-498B-9615-1190194F4EFA}" destId="{505BF6A7-D3B9-492F-8661-A4E5A8318328}" srcOrd="1" destOrd="0" presId="urn:microsoft.com/office/officeart/2005/8/layout/default#1"/>
    <dgm:cxn modelId="{C3805425-60D4-4DE7-A7B5-49F717B93495}" type="presParOf" srcId="{C01D92C8-32F4-498B-9615-1190194F4EFA}" destId="{F135A10F-915B-4D0E-8E61-C7B06A5129CB}" srcOrd="2" destOrd="0" presId="urn:microsoft.com/office/officeart/2005/8/layout/default#1"/>
    <dgm:cxn modelId="{634FA57D-F4B0-458B-9576-9788DBC56AD2}" type="presParOf" srcId="{C01D92C8-32F4-498B-9615-1190194F4EFA}" destId="{85D7E30C-3FE4-4041-B6F8-4FFFD0DCF97F}" srcOrd="3" destOrd="0" presId="urn:microsoft.com/office/officeart/2005/8/layout/default#1"/>
    <dgm:cxn modelId="{1539EEE9-3E7D-4D11-B8A7-B4AE64E45EAF}" type="presParOf" srcId="{C01D92C8-32F4-498B-9615-1190194F4EFA}" destId="{2B04A7E0-BB68-4681-996A-236E1E61F490}" srcOrd="4" destOrd="0" presId="urn:microsoft.com/office/officeart/2005/8/layout/default#1"/>
    <dgm:cxn modelId="{DAF8E8C0-A878-48C0-99FA-A824C2078E4F}" type="presParOf" srcId="{C01D92C8-32F4-498B-9615-1190194F4EFA}" destId="{09EB2A72-6087-455E-9687-980D135D71FF}" srcOrd="5" destOrd="0" presId="urn:microsoft.com/office/officeart/2005/8/layout/default#1"/>
    <dgm:cxn modelId="{320D49C2-7AB3-4B75-9F28-4997F5AA3492}" type="presParOf" srcId="{C01D92C8-32F4-498B-9615-1190194F4EFA}" destId="{0D856020-8AFB-4F45-8C1B-72B43FEFC69A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D5E50-23D1-4D1A-A9C8-C6354B7A1562}">
      <dsp:nvSpPr>
        <dsp:cNvPr id="0" name=""/>
        <dsp:cNvSpPr/>
      </dsp:nvSpPr>
      <dsp:spPr>
        <a:xfrm>
          <a:off x="870" y="300595"/>
          <a:ext cx="3393834" cy="2036300"/>
        </a:xfrm>
        <a:prstGeom prst="rect">
          <a:avLst/>
        </a:prstGeom>
        <a:solidFill>
          <a:srgbClr val="FF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300" kern="1200" dirty="0" smtClean="0"/>
            <a:t>Organise</a:t>
          </a:r>
          <a:endParaRPr lang="en-AU" sz="4300" kern="1200" dirty="0"/>
        </a:p>
      </dsp:txBody>
      <dsp:txXfrm>
        <a:off x="870" y="300595"/>
        <a:ext cx="3393834" cy="2036300"/>
      </dsp:txXfrm>
    </dsp:sp>
    <dsp:sp modelId="{F135A10F-915B-4D0E-8E61-C7B06A5129CB}">
      <dsp:nvSpPr>
        <dsp:cNvPr id="0" name=""/>
        <dsp:cNvSpPr/>
      </dsp:nvSpPr>
      <dsp:spPr>
        <a:xfrm>
          <a:off x="3734087" y="300595"/>
          <a:ext cx="3393834" cy="2036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300" kern="1200" dirty="0" smtClean="0"/>
            <a:t>Manipulate</a:t>
          </a:r>
          <a:endParaRPr lang="en-AU" sz="4300" kern="1200" dirty="0"/>
        </a:p>
      </dsp:txBody>
      <dsp:txXfrm>
        <a:off x="3734087" y="300595"/>
        <a:ext cx="3393834" cy="2036300"/>
      </dsp:txXfrm>
    </dsp:sp>
    <dsp:sp modelId="{2B04A7E0-BB68-4681-996A-236E1E61F490}">
      <dsp:nvSpPr>
        <dsp:cNvPr id="0" name=""/>
        <dsp:cNvSpPr/>
      </dsp:nvSpPr>
      <dsp:spPr>
        <a:xfrm>
          <a:off x="870" y="2676279"/>
          <a:ext cx="3393834" cy="20363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300" kern="1200" dirty="0" smtClean="0"/>
            <a:t>Secure</a:t>
          </a:r>
          <a:endParaRPr lang="en-AU" sz="4300" kern="1200" dirty="0"/>
        </a:p>
      </dsp:txBody>
      <dsp:txXfrm>
        <a:off x="870" y="2676279"/>
        <a:ext cx="3393834" cy="2036300"/>
      </dsp:txXfrm>
    </dsp:sp>
    <dsp:sp modelId="{0D856020-8AFB-4F45-8C1B-72B43FEFC69A}">
      <dsp:nvSpPr>
        <dsp:cNvPr id="0" name=""/>
        <dsp:cNvSpPr/>
      </dsp:nvSpPr>
      <dsp:spPr>
        <a:xfrm>
          <a:off x="3734087" y="2676279"/>
          <a:ext cx="3393834" cy="20363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300" kern="1200" dirty="0" smtClean="0"/>
            <a:t>Data and information</a:t>
          </a:r>
          <a:endParaRPr lang="en-AU" sz="4300" kern="1200" dirty="0"/>
        </a:p>
      </dsp:txBody>
      <dsp:txXfrm>
        <a:off x="3734087" y="2676279"/>
        <a:ext cx="3393834" cy="2036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692697"/>
            <a:ext cx="6624736" cy="3528391"/>
          </a:xfrm>
        </p:spPr>
        <p:txBody>
          <a:bodyPr anchor="t" anchorCtr="0">
            <a:noAutofit/>
          </a:bodyPr>
          <a:lstStyle>
            <a:lvl1pPr algn="l">
              <a:defRPr lang="en-AU" sz="5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6552728" cy="151216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56228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692697"/>
            <a:ext cx="7990656" cy="1008111"/>
          </a:xfrm>
        </p:spPr>
        <p:txBody>
          <a:bodyPr anchor="ctr" anchorCtr="0">
            <a:normAutofit/>
          </a:bodyPr>
          <a:lstStyle>
            <a:lvl1pPr algn="l">
              <a:defRPr lang="en-AU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6552728" cy="410445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87764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6491064" cy="39212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911219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3106688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1920" y="1844824"/>
            <a:ext cx="3168352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77504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1916832"/>
            <a:ext cx="6480720" cy="42484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692696"/>
            <a:ext cx="8229600" cy="972000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73482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692696"/>
            <a:ext cx="6480720" cy="54726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81277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C1D7-28AF-4AFE-8651-58892DBF1220}" type="datetimeFigureOut">
              <a:rPr lang="en-AU" smtClean="0"/>
              <a:pPr/>
              <a:t>17/03/2016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6841-5168-4792-9F21-9035B91BCBB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83342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B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624736" cy="9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663508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5106" y="6804580"/>
            <a:ext cx="9149105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28384" y="5373216"/>
            <a:ext cx="1025055" cy="126692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76672"/>
            <a:ext cx="323528" cy="10081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48691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2" r:id="rId4"/>
    <p:sldLayoutId id="2147483657" r:id="rId5"/>
    <p:sldLayoutId id="2147483658" r:id="rId6"/>
    <p:sldLayoutId id="2147483660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croads.vic.gov.au/safety-and-road-rules/safety-statistics/crash-statistics" TargetMode="External"/><Relationship Id="rId2" Type="http://schemas.openxmlformats.org/officeDocument/2006/relationships/hyperlink" Target="http://www.abs.gov.au/websitedbs/censushome.nsf/home/dat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tradingeconomics.com/australia/wag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6624736" cy="3528391"/>
          </a:xfrm>
        </p:spPr>
        <p:txBody>
          <a:bodyPr/>
          <a:lstStyle/>
          <a:p>
            <a:r>
              <a:rPr lang="en-AU" dirty="0" smtClean="0"/>
              <a:t>DATA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445224"/>
            <a:ext cx="6552728" cy="1008112"/>
          </a:xfrm>
        </p:spPr>
        <p:txBody>
          <a:bodyPr>
            <a:normAutofit fontScale="92500" lnSpcReduction="10000"/>
          </a:bodyPr>
          <a:lstStyle/>
          <a:p>
            <a:endParaRPr lang="en-AU" dirty="0" smtClean="0"/>
          </a:p>
          <a:p>
            <a:r>
              <a:rPr lang="en-AU" dirty="0" smtClean="0"/>
              <a:t>Informatics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71764"/>
            <a:ext cx="7128792" cy="430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329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816" y="116632"/>
            <a:ext cx="7990656" cy="1008111"/>
          </a:xfrm>
        </p:spPr>
        <p:txBody>
          <a:bodyPr/>
          <a:lstStyle/>
          <a:p>
            <a:r>
              <a:rPr lang="en-AU" dirty="0" smtClean="0"/>
              <a:t>Primary</a:t>
            </a:r>
            <a:r>
              <a:rPr lang="en-AU" dirty="0" smtClean="0"/>
              <a:t> and Secondary – 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Pros</a:t>
            </a:r>
            <a:r>
              <a:rPr lang="en-AU" dirty="0" smtClean="0"/>
              <a:t> and </a:t>
            </a:r>
            <a:r>
              <a:rPr lang="en-AU" dirty="0" smtClean="0">
                <a:solidFill>
                  <a:srgbClr val="FF0000"/>
                </a:solidFill>
              </a:rPr>
              <a:t>Cons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6165304"/>
            <a:ext cx="6552728" cy="648072"/>
          </a:xfrm>
        </p:spPr>
        <p:txBody>
          <a:bodyPr>
            <a:normAutofit/>
          </a:bodyPr>
          <a:lstStyle/>
          <a:p>
            <a:r>
              <a:rPr lang="en-AU" sz="2400" u="sng" dirty="0" smtClean="0">
                <a:solidFill>
                  <a:srgbClr val="FFFF00"/>
                </a:solidFill>
              </a:rPr>
              <a:t>See pages 82 and 83 for full lists</a:t>
            </a:r>
            <a:endParaRPr lang="en-AU" sz="2400" u="sng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544" y="1052736"/>
          <a:ext cx="8352928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768787"/>
                <a:gridCol w="3335669"/>
                <a:gridCol w="864096"/>
              </a:tblGrid>
              <a:tr h="363028">
                <a:tc>
                  <a:txBody>
                    <a:bodyPr/>
                    <a:lstStyle/>
                    <a:p>
                      <a:r>
                        <a:rPr lang="en-AU" dirty="0" smtClean="0"/>
                        <a:t>Primary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Secondary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805625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rgbClr val="0070C0"/>
                          </a:solidFill>
                        </a:rPr>
                        <a:t>No mysteries about the source</a:t>
                      </a:r>
                    </a:p>
                    <a:p>
                      <a:r>
                        <a:rPr lang="en-AU" sz="1600" dirty="0" smtClean="0">
                          <a:solidFill>
                            <a:srgbClr val="0070C0"/>
                          </a:solidFill>
                        </a:rPr>
                        <a:t>Know</a:t>
                      </a:r>
                      <a:r>
                        <a:rPr lang="en-AU" sz="1600" baseline="0" dirty="0" smtClean="0">
                          <a:solidFill>
                            <a:srgbClr val="0070C0"/>
                          </a:solidFill>
                        </a:rPr>
                        <a:t> exactly where it came from and how reliable it is</a:t>
                      </a:r>
                      <a:endParaRPr lang="en-A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rgbClr val="C00000"/>
                          </a:solidFill>
                        </a:rPr>
                        <a:t>Potentially inaccurate,</a:t>
                      </a:r>
                      <a:r>
                        <a:rPr lang="en-AU" sz="1600" baseline="0" dirty="0" smtClean="0">
                          <a:solidFill>
                            <a:srgbClr val="C00000"/>
                          </a:solidFill>
                        </a:rPr>
                        <a:t> biased, unrepresentative, or even false</a:t>
                      </a:r>
                      <a:endParaRPr lang="en-A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  <a:tr h="56692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rgbClr val="C00000"/>
                          </a:solidFill>
                        </a:rPr>
                        <a:t>Time and labour intensive to collect (Surveys, Interviews, etc)</a:t>
                      </a:r>
                      <a:endParaRPr lang="en-A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rgbClr val="0070C0"/>
                          </a:solidFill>
                        </a:rPr>
                        <a:t>Quick and Easy to Collect</a:t>
                      </a:r>
                      <a:endParaRPr lang="en-A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  <a:tr h="78994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rgbClr val="0070C0"/>
                          </a:solidFill>
                        </a:rPr>
                        <a:t>No original data has been lost and so you can analyse the data in detail</a:t>
                      </a:r>
                      <a:endParaRPr lang="en-A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rgbClr val="0070C0"/>
                          </a:solidFill>
                        </a:rPr>
                        <a:t>Can be gathered from many locations and cover a long span of time</a:t>
                      </a:r>
                      <a:endParaRPr lang="en-A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  <a:tr h="555885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rgbClr val="C00000"/>
                          </a:solidFill>
                        </a:rPr>
                        <a:t>Expensive to Collect (Time &amp; $)</a:t>
                      </a:r>
                      <a:br>
                        <a:rPr lang="en-AU" sz="16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AU" sz="160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AU" sz="1600" dirty="0" err="1" smtClean="0">
                          <a:solidFill>
                            <a:srgbClr val="C00000"/>
                          </a:solidFill>
                        </a:rPr>
                        <a:t>eg</a:t>
                      </a:r>
                      <a:r>
                        <a:rPr lang="en-AU" sz="1600" dirty="0" smtClean="0">
                          <a:solidFill>
                            <a:srgbClr val="C00000"/>
                          </a:solidFill>
                        </a:rPr>
                        <a:t>. Making a Video Interview)</a:t>
                      </a:r>
                      <a:endParaRPr lang="en-A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solidFill>
                            <a:srgbClr val="0070C0"/>
                          </a:solidFill>
                        </a:rPr>
                        <a:t>Secondary sources</a:t>
                      </a:r>
                      <a:r>
                        <a:rPr lang="en-AU" sz="1600" baseline="0" dirty="0" smtClean="0">
                          <a:solidFill>
                            <a:srgbClr val="0070C0"/>
                          </a:solidFill>
                        </a:rPr>
                        <a:t> are the o</a:t>
                      </a:r>
                      <a:r>
                        <a:rPr lang="en-AU" sz="1600" dirty="0" smtClean="0">
                          <a:solidFill>
                            <a:srgbClr val="0070C0"/>
                          </a:solidFill>
                        </a:rPr>
                        <a:t>nly</a:t>
                      </a:r>
                      <a:r>
                        <a:rPr lang="en-AU" sz="1600" baseline="0" dirty="0" smtClean="0">
                          <a:solidFill>
                            <a:srgbClr val="0070C0"/>
                          </a:solidFill>
                        </a:rPr>
                        <a:t> way to gather Historical Data</a:t>
                      </a:r>
                      <a:endParaRPr lang="en-AU" sz="16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  <a:tr h="363028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rgbClr val="0070C0"/>
                          </a:solidFill>
                        </a:rPr>
                        <a:t>You know where</a:t>
                      </a:r>
                      <a:r>
                        <a:rPr lang="en-AU" sz="16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AU" sz="1600" dirty="0" smtClean="0">
                          <a:solidFill>
                            <a:srgbClr val="0070C0"/>
                          </a:solidFill>
                        </a:rPr>
                        <a:t>follow up data can be found if you find you need some</a:t>
                      </a:r>
                      <a:r>
                        <a:rPr lang="en-AU" sz="16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AU" sz="1600" dirty="0" smtClean="0">
                          <a:solidFill>
                            <a:srgbClr val="0070C0"/>
                          </a:solidFill>
                        </a:rPr>
                        <a:t>extra data </a:t>
                      </a:r>
                      <a:endParaRPr lang="en-A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rgbClr val="C00000"/>
                          </a:solidFill>
                        </a:rPr>
                        <a:t>Could have been edited too much and is distorted as a result</a:t>
                      </a:r>
                    </a:p>
                    <a:p>
                      <a:r>
                        <a:rPr lang="en-AU" sz="160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AU" sz="1600" dirty="0" err="1" smtClean="0">
                          <a:solidFill>
                            <a:srgbClr val="C00000"/>
                          </a:solidFill>
                        </a:rPr>
                        <a:t>Eg</a:t>
                      </a:r>
                      <a:r>
                        <a:rPr lang="en-AU" sz="1600" dirty="0" smtClean="0">
                          <a:solidFill>
                            <a:srgbClr val="C00000"/>
                          </a:solidFill>
                        </a:rPr>
                        <a:t>. Edited Interview =</a:t>
                      </a:r>
                      <a:r>
                        <a:rPr lang="en-AU" sz="1600" baseline="0" dirty="0" smtClean="0">
                          <a:solidFill>
                            <a:srgbClr val="C00000"/>
                          </a:solidFill>
                        </a:rPr>
                        <a:t> Angry Person bits only after sledging) </a:t>
                      </a:r>
                      <a:endParaRPr lang="en-A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  <a:tr h="363028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rgbClr val="0070C0"/>
                          </a:solidFill>
                        </a:rPr>
                        <a:t>Use this data gathered directly to support secondary data you got from the Internet</a:t>
                      </a:r>
                      <a:endParaRPr lang="en-A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rgbClr val="0070C0"/>
                          </a:solidFill>
                        </a:rPr>
                        <a:t>Very helpful</a:t>
                      </a:r>
                      <a:r>
                        <a:rPr lang="en-AU" sz="1600" baseline="0" dirty="0" smtClean="0">
                          <a:solidFill>
                            <a:srgbClr val="0070C0"/>
                          </a:solidFill>
                        </a:rPr>
                        <a:t> for looking at when making a Hypothesis</a:t>
                      </a:r>
                      <a:endParaRPr lang="en-A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556792"/>
            <a:ext cx="696028" cy="5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276872"/>
            <a:ext cx="696028" cy="5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96952"/>
            <a:ext cx="696028" cy="5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3645024"/>
            <a:ext cx="696028" cy="5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445224"/>
            <a:ext cx="696028" cy="5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509120"/>
            <a:ext cx="696028" cy="5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445224"/>
            <a:ext cx="696028" cy="5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76872"/>
            <a:ext cx="648072" cy="55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484784"/>
            <a:ext cx="648072" cy="62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645025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4437112"/>
            <a:ext cx="648072" cy="62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9738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990656" cy="1008111"/>
          </a:xfrm>
        </p:spPr>
        <p:txBody>
          <a:bodyPr/>
          <a:lstStyle/>
          <a:p>
            <a:r>
              <a:rPr lang="en-AU" dirty="0" smtClean="0"/>
              <a:t>Quantitative </a:t>
            </a:r>
            <a:r>
              <a:rPr lang="en-AU" dirty="0" smtClean="0"/>
              <a:t>versus Qualitative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7560840" cy="4104456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C000"/>
                </a:solidFill>
              </a:rPr>
              <a:t>Quantitative data is concerned </a:t>
            </a:r>
            <a:br>
              <a:rPr lang="en-AU" dirty="0" smtClean="0">
                <a:solidFill>
                  <a:srgbClr val="FFC000"/>
                </a:solidFill>
              </a:rPr>
            </a:br>
            <a:r>
              <a:rPr lang="en-AU" dirty="0" smtClean="0">
                <a:solidFill>
                  <a:srgbClr val="FFC000"/>
                </a:solidFill>
              </a:rPr>
              <a:t>with numbers and measurement.</a:t>
            </a:r>
          </a:p>
          <a:p>
            <a:r>
              <a:rPr lang="en-AU" dirty="0" smtClean="0"/>
              <a:t>  Think of the “n” in 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Qua</a:t>
            </a:r>
            <a:r>
              <a:rPr lang="en-AU" b="1" dirty="0" smtClean="0">
                <a:solidFill>
                  <a:srgbClr val="EE6EEE"/>
                </a:solidFill>
              </a:rPr>
              <a:t>n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titative</a:t>
            </a:r>
            <a:r>
              <a:rPr lang="en-AU" dirty="0" smtClean="0"/>
              <a:t> as being the “n” for </a:t>
            </a:r>
            <a:r>
              <a:rPr lang="en-AU" dirty="0" smtClean="0">
                <a:solidFill>
                  <a:srgbClr val="EE6EEE"/>
                </a:solidFill>
              </a:rPr>
              <a:t>number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r>
              <a:rPr lang="en-AU" i="1" dirty="0" err="1" smtClean="0"/>
              <a:t>Eg</a:t>
            </a:r>
            <a:r>
              <a:rPr lang="en-AU" i="1" dirty="0" smtClean="0"/>
              <a:t>. Income, Height, Weight, Lifespan, Cost, Score, Time are all numbers. </a:t>
            </a:r>
            <a:endParaRPr lang="en-AU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1966143" cy="152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80728"/>
            <a:ext cx="176346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1331640" y="2636912"/>
            <a:ext cx="720080" cy="28803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29738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7990656" cy="1008111"/>
          </a:xfrm>
        </p:spPr>
        <p:txBody>
          <a:bodyPr/>
          <a:lstStyle/>
          <a:p>
            <a:r>
              <a:rPr lang="en-AU" dirty="0" smtClean="0"/>
              <a:t>Quantitative </a:t>
            </a:r>
            <a:r>
              <a:rPr lang="en-AU" dirty="0" smtClean="0"/>
              <a:t>versus Qualitative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7560840" cy="4104456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Qualitative data is concerned </a:t>
            </a:r>
            <a:b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with feelings, views, and opinions.</a:t>
            </a:r>
          </a:p>
          <a:p>
            <a:r>
              <a:rPr lang="en-AU" dirty="0" smtClean="0"/>
              <a:t>  Think of the “</a:t>
            </a:r>
            <a:r>
              <a:rPr lang="en-AU" dirty="0" err="1" smtClean="0"/>
              <a:t>Qualit</a:t>
            </a:r>
            <a:r>
              <a:rPr lang="en-AU" dirty="0" smtClean="0"/>
              <a:t>” in </a:t>
            </a:r>
            <a:r>
              <a:rPr lang="en-AU" b="1" dirty="0" smtClean="0">
                <a:solidFill>
                  <a:srgbClr val="EE6EEE"/>
                </a:solidFill>
              </a:rPr>
              <a:t>Qua</a:t>
            </a:r>
            <a:r>
              <a:rPr lang="en-AU" b="1" dirty="0" smtClean="0">
                <a:solidFill>
                  <a:srgbClr val="EE6EEE"/>
                </a:solidFill>
              </a:rPr>
              <a:t>l</a:t>
            </a:r>
            <a:r>
              <a:rPr lang="en-AU" b="1" dirty="0" smtClean="0">
                <a:solidFill>
                  <a:srgbClr val="EE6EEE"/>
                </a:solidFill>
              </a:rPr>
              <a:t>it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ative</a:t>
            </a:r>
            <a:r>
              <a:rPr lang="en-AU" dirty="0" smtClean="0"/>
              <a:t> as being </a:t>
            </a:r>
            <a:r>
              <a:rPr lang="en-AU" dirty="0" smtClean="0">
                <a:solidFill>
                  <a:srgbClr val="EE6EEE"/>
                </a:solidFill>
              </a:rPr>
              <a:t>Quality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r>
              <a:rPr lang="en-AU" i="1" dirty="0" err="1" smtClean="0"/>
              <a:t>Eg</a:t>
            </a:r>
            <a:r>
              <a:rPr lang="en-AU" i="1" dirty="0" smtClean="0"/>
              <a:t>. How good did those Coconut Bites look, smell, and taste. How did you feel about them: delicious, okay, bland and</a:t>
            </a:r>
            <a:br>
              <a:rPr lang="en-AU" i="1" dirty="0" smtClean="0"/>
            </a:br>
            <a:r>
              <a:rPr lang="en-AU" i="1" dirty="0" smtClean="0"/>
              <a:t>flavourless, rubbery and overcooked, etc </a:t>
            </a:r>
            <a:r>
              <a:rPr lang="en-AU" i="1" dirty="0" err="1" smtClean="0"/>
              <a:t>etc</a:t>
            </a:r>
            <a:r>
              <a:rPr lang="en-AU" i="1" dirty="0" smtClean="0"/>
              <a:t>  </a:t>
            </a:r>
            <a:r>
              <a:rPr lang="en-AU" i="1" u="sng" dirty="0" smtClean="0"/>
              <a:t>expressed in words not numbers </a:t>
            </a:r>
            <a:endParaRPr lang="en-AU" i="1" u="sn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1966143" cy="152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176346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-Turn Arrow 6"/>
          <p:cNvSpPr/>
          <p:nvPr/>
        </p:nvSpPr>
        <p:spPr>
          <a:xfrm rot="5400000">
            <a:off x="6300192" y="1916832"/>
            <a:ext cx="1728192" cy="172819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38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Quantitative  Data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Qua</a:t>
            </a:r>
            <a:r>
              <a:rPr lang="en-AU" dirty="0" smtClean="0">
                <a:solidFill>
                  <a:srgbClr val="EE6EEE"/>
                </a:solidFill>
              </a:rPr>
              <a:t>n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titative</a:t>
            </a:r>
            <a:r>
              <a:rPr lang="en-AU" dirty="0" smtClean="0"/>
              <a:t> data is concerned </a:t>
            </a:r>
            <a:br>
              <a:rPr lang="en-AU" dirty="0" smtClean="0"/>
            </a:br>
            <a:r>
              <a:rPr lang="en-AU" dirty="0" smtClean="0"/>
              <a:t>with numbers and measurement.  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>
                <a:solidFill>
                  <a:srgbClr val="FFC000"/>
                </a:solidFill>
              </a:rPr>
              <a:t>“How many hours did people </a:t>
            </a:r>
            <a:br>
              <a:rPr lang="en-AU" dirty="0" smtClean="0">
                <a:solidFill>
                  <a:srgbClr val="FFC000"/>
                </a:solidFill>
              </a:rPr>
            </a:br>
            <a:r>
              <a:rPr lang="en-AU" dirty="0" smtClean="0">
                <a:solidFill>
                  <a:srgbClr val="FFC000"/>
                </a:solidFill>
              </a:rPr>
              <a:t>sleep each night”? 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It uses </a:t>
            </a:r>
            <a:r>
              <a:rPr lang="en-AU" u="sng" dirty="0" smtClean="0"/>
              <a:t>closed</a:t>
            </a:r>
            <a:r>
              <a:rPr lang="en-AU" dirty="0" smtClean="0"/>
              <a:t> questions and </a:t>
            </a:r>
            <a:br>
              <a:rPr lang="en-AU" dirty="0" smtClean="0"/>
            </a:br>
            <a:r>
              <a:rPr lang="en-AU" dirty="0" smtClean="0"/>
              <a:t>can be easily scored.</a:t>
            </a:r>
          </a:p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r>
              <a:rPr lang="en-AU" i="1" dirty="0" smtClean="0"/>
              <a:t>(</a:t>
            </a:r>
            <a:r>
              <a:rPr lang="en-AU" i="1" u="sng" dirty="0" smtClean="0"/>
              <a:t>Closed</a:t>
            </a:r>
            <a:r>
              <a:rPr lang="en-AU" i="1" dirty="0" smtClean="0"/>
              <a:t> = a Number value, Yes/No, or Multiple Choice, etc only limited options apply and the results can usually be graphed)</a:t>
            </a:r>
            <a:endParaRPr lang="en-AU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6632"/>
            <a:ext cx="41624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08920"/>
            <a:ext cx="3873272" cy="225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97383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990656" cy="1008111"/>
          </a:xfrm>
        </p:spPr>
        <p:txBody>
          <a:bodyPr/>
          <a:lstStyle/>
          <a:p>
            <a:r>
              <a:rPr lang="en-AU" dirty="0" smtClean="0"/>
              <a:t>Qualitative Data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6552728" cy="4104456"/>
          </a:xfrm>
        </p:spPr>
        <p:txBody>
          <a:bodyPr>
            <a:normAutofit fontScale="92500"/>
          </a:bodyPr>
          <a:lstStyle/>
          <a:p>
            <a:r>
              <a:rPr lang="en-AU" dirty="0" smtClean="0">
                <a:solidFill>
                  <a:srgbClr val="EE6EEE"/>
                </a:solidFill>
              </a:rPr>
              <a:t>Qualit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ative</a:t>
            </a:r>
            <a:r>
              <a:rPr lang="en-AU" dirty="0" smtClean="0"/>
              <a:t> data is expressed in words because it is concerned with your respondent’s feelings, views, experiences and opinions.</a:t>
            </a:r>
          </a:p>
          <a:p>
            <a:endParaRPr lang="en-AU" dirty="0"/>
          </a:p>
          <a:p>
            <a:r>
              <a:rPr lang="en-AU" dirty="0" smtClean="0">
                <a:solidFill>
                  <a:srgbClr val="FFFF00"/>
                </a:solidFill>
              </a:rPr>
              <a:t>It’s more difficult to analyse statistically because it has to </a:t>
            </a:r>
            <a:r>
              <a:rPr lang="en-AU" dirty="0" smtClean="0">
                <a:solidFill>
                  <a:srgbClr val="FFFF00"/>
                </a:solidFill>
              </a:rPr>
              <a:t/>
            </a:r>
            <a:br>
              <a:rPr lang="en-AU" dirty="0" smtClean="0">
                <a:solidFill>
                  <a:srgbClr val="FFFF00"/>
                </a:solidFill>
              </a:rPr>
            </a:br>
            <a:r>
              <a:rPr lang="en-AU" dirty="0" smtClean="0">
                <a:solidFill>
                  <a:srgbClr val="FFFF00"/>
                </a:solidFill>
              </a:rPr>
              <a:t>be </a:t>
            </a:r>
            <a:r>
              <a:rPr lang="en-AU" dirty="0" smtClean="0">
                <a:solidFill>
                  <a:srgbClr val="FFFF00"/>
                </a:solidFill>
              </a:rPr>
              <a:t>coded to be scored.</a:t>
            </a:r>
            <a:endParaRPr lang="en-AU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84168" y="4437112"/>
            <a:ext cx="168800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6632"/>
            <a:ext cx="281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7785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990656" cy="1008111"/>
          </a:xfrm>
        </p:spPr>
        <p:txBody>
          <a:bodyPr/>
          <a:lstStyle/>
          <a:p>
            <a:r>
              <a:rPr lang="en-AU" dirty="0" smtClean="0"/>
              <a:t>Qualitative </a:t>
            </a:r>
            <a:r>
              <a:rPr lang="en-AU" dirty="0" err="1" smtClean="0"/>
              <a:t>vs</a:t>
            </a:r>
            <a:r>
              <a:rPr lang="en-AU" dirty="0" smtClean="0"/>
              <a:t> </a:t>
            </a:r>
            <a:r>
              <a:rPr lang="en-AU" dirty="0" smtClean="0"/>
              <a:t>Quantitative – Page 85</a:t>
            </a:r>
            <a:endParaRPr lang="en-A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67246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35120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990656" cy="1008111"/>
          </a:xfrm>
        </p:spPr>
        <p:txBody>
          <a:bodyPr/>
          <a:lstStyle/>
          <a:p>
            <a:r>
              <a:rPr lang="en-AU" dirty="0" err="1" smtClean="0"/>
              <a:t>Classwork</a:t>
            </a:r>
            <a:r>
              <a:rPr lang="en-AU" dirty="0" smtClean="0"/>
              <a:t> (5 mins)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6552728" cy="4104456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Categorise the scoring of these events as either </a:t>
            </a:r>
            <a:r>
              <a:rPr lang="en-AU" dirty="0" smtClean="0"/>
              <a:t>Qualitative </a:t>
            </a:r>
            <a:r>
              <a:rPr lang="en-AU" dirty="0" smtClean="0"/>
              <a:t>or </a:t>
            </a:r>
            <a:r>
              <a:rPr lang="en-AU" dirty="0" smtClean="0"/>
              <a:t>Quantitative </a:t>
            </a:r>
            <a:r>
              <a:rPr lang="en-AU" dirty="0" smtClean="0"/>
              <a:t>and explain the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reason </a:t>
            </a:r>
            <a:r>
              <a:rPr lang="en-AU" dirty="0" smtClean="0"/>
              <a:t>why</a:t>
            </a:r>
          </a:p>
          <a:p>
            <a:endParaRPr lang="en-AU" dirty="0"/>
          </a:p>
          <a:p>
            <a:pPr marL="514350" indent="-514350">
              <a:buAutoNum type="arabicPeriod"/>
            </a:pPr>
            <a:r>
              <a:rPr lang="en-AU" dirty="0" smtClean="0"/>
              <a:t>Figure </a:t>
            </a:r>
            <a:r>
              <a:rPr lang="en-AU" dirty="0" smtClean="0"/>
              <a:t>Skating</a:t>
            </a:r>
            <a:endParaRPr lang="en-AU" dirty="0" smtClean="0"/>
          </a:p>
          <a:p>
            <a:pPr marL="514350" indent="-514350">
              <a:buAutoNum type="arabicPeriod"/>
            </a:pPr>
            <a:r>
              <a:rPr lang="en-AU" dirty="0" smtClean="0"/>
              <a:t>Speed skating</a:t>
            </a:r>
          </a:p>
          <a:p>
            <a:pPr marL="514350" indent="-514350">
              <a:buAutoNum type="arabicPeriod"/>
            </a:pPr>
            <a:r>
              <a:rPr lang="en-AU" dirty="0" smtClean="0"/>
              <a:t>Judo</a:t>
            </a:r>
          </a:p>
          <a:p>
            <a:pPr marL="514350" indent="-514350">
              <a:buAutoNum type="arabicPeriod"/>
            </a:pPr>
            <a:r>
              <a:rPr lang="en-AU" dirty="0" smtClean="0"/>
              <a:t>100m sprint</a:t>
            </a:r>
          </a:p>
          <a:p>
            <a:pPr marL="514350" indent="-514350">
              <a:buAutoNum type="arabicPeriod"/>
            </a:pPr>
            <a:r>
              <a:rPr lang="en-AU" dirty="0" smtClean="0"/>
              <a:t>Team show jumping </a:t>
            </a:r>
            <a:r>
              <a:rPr lang="en-AU" dirty="0" smtClean="0"/>
              <a:t>(Equestrian</a:t>
            </a:r>
            <a:r>
              <a:rPr lang="en-AU" dirty="0" smtClean="0"/>
              <a:t>)</a:t>
            </a:r>
            <a:endParaRPr lang="en-A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6632"/>
            <a:ext cx="3370312" cy="210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28184" y="2852936"/>
            <a:ext cx="2798714" cy="226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67660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7990656" cy="1008111"/>
          </a:xfrm>
        </p:spPr>
        <p:txBody>
          <a:bodyPr/>
          <a:lstStyle/>
          <a:p>
            <a:r>
              <a:rPr lang="en-AU" dirty="0" smtClean="0"/>
              <a:t>Coding Qualitative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79911" y="6289575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/>
              <a:t>http://www.digipubs.vic.edu.au/vcaa/vce-computing/vce-computing-units-3-and-4-informatics-unit-3-intro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1528331"/>
            <a:ext cx="770485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EE6EEE"/>
                </a:solidFill>
              </a:rPr>
              <a:t>Interview transcripts, open ended questions, video, case study,  observations,  focus groups, social media comments, journals, field notes, </a:t>
            </a:r>
            <a:r>
              <a:rPr lang="en-AU" sz="2400" dirty="0" err="1" smtClean="0">
                <a:solidFill>
                  <a:srgbClr val="EE6EEE"/>
                </a:solidFill>
              </a:rPr>
              <a:t>etc</a:t>
            </a:r>
            <a:endParaRPr lang="en-AU" sz="2400" dirty="0" smtClean="0">
              <a:solidFill>
                <a:srgbClr val="EE6EEE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Description, appearance, preference, attitude, beliefs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EE6EEE"/>
                </a:solidFill>
              </a:rPr>
              <a:t>Assign a word, number or symbol to data to enable comparisons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Use codes to summarise text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AU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Eg</a:t>
            </a:r>
            <a:r>
              <a:rPr lang="en-A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‘I </a:t>
            </a:r>
            <a:r>
              <a:rPr lang="en-A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use passwords and an avatar to protect my identity and data’ could be summarised as </a:t>
            </a:r>
            <a:r>
              <a:rPr lang="en-A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‘Uses Security</a:t>
            </a:r>
            <a:r>
              <a:rPr lang="en-A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’.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EE6EEE"/>
                </a:solidFill>
              </a:rPr>
              <a:t>Electronic (</a:t>
            </a:r>
            <a:r>
              <a:rPr lang="en-AU" sz="2400" dirty="0" err="1" smtClean="0">
                <a:solidFill>
                  <a:srgbClr val="EE6EEE"/>
                </a:solidFill>
              </a:rPr>
              <a:t>NVivo</a:t>
            </a:r>
            <a:r>
              <a:rPr lang="en-AU" sz="2400" dirty="0" smtClean="0">
                <a:solidFill>
                  <a:srgbClr val="EE6EEE"/>
                </a:solidFill>
              </a:rPr>
              <a:t>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AU" dirty="0"/>
          </a:p>
          <a:p>
            <a:pPr fontAlgn="base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5617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990656" cy="1008111"/>
          </a:xfrm>
        </p:spPr>
        <p:txBody>
          <a:bodyPr/>
          <a:lstStyle/>
          <a:p>
            <a:r>
              <a:rPr lang="en-AU" dirty="0" smtClean="0"/>
              <a:t>Coding Qualitative Data </a:t>
            </a:r>
            <a:r>
              <a:rPr lang="en-AU" dirty="0" smtClean="0"/>
              <a:t>Exercise (5 mins)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96944" cy="1008112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Consider this </a:t>
            </a:r>
            <a:r>
              <a:rPr lang="en-AU" dirty="0" smtClean="0"/>
              <a:t>question and the responses: </a:t>
            </a:r>
            <a:endParaRPr lang="en-AU" dirty="0" smtClean="0"/>
          </a:p>
          <a:p>
            <a:r>
              <a:rPr lang="en-AU" dirty="0" smtClean="0">
                <a:solidFill>
                  <a:srgbClr val="FFC000"/>
                </a:solidFill>
              </a:rPr>
              <a:t>What are your views on same-sex marriage?</a:t>
            </a:r>
          </a:p>
          <a:p>
            <a:endParaRPr lang="en-A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8517478" cy="409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0291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Same Sex Marriage Response Coding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AU" dirty="0" smtClean="0"/>
              <a:t>Each response to the question above is listed in the table.  Code each response in the right-hand column as a number from 0 – 5 with 0 = strongly approved </a:t>
            </a:r>
          </a:p>
          <a:p>
            <a:pPr marL="514350" indent="-514350">
              <a:buAutoNum type="arabicPeriod"/>
            </a:pPr>
            <a:r>
              <a:rPr lang="en-AU" dirty="0" smtClean="0">
                <a:solidFill>
                  <a:srgbClr val="FFC000"/>
                </a:solidFill>
              </a:rPr>
              <a:t>What criteria did you use to turn a thought into a single number?</a:t>
            </a:r>
          </a:p>
          <a:p>
            <a:pPr marL="514350" indent="-514350">
              <a:buAutoNum type="arabicPeriod"/>
            </a:pPr>
            <a:r>
              <a:rPr lang="en-AU" dirty="0" smtClean="0">
                <a:solidFill>
                  <a:srgbClr val="EE6EEE"/>
                </a:solidFill>
              </a:rPr>
              <a:t>The detail and nuance in the responses are stripped back by coding each response as a number.  There are other ways of coding qualitative data, such as categorising and labelling.  How might you have coded the responses to better represent their content?</a:t>
            </a:r>
            <a:endParaRPr lang="en-AU" dirty="0">
              <a:solidFill>
                <a:srgbClr val="EE6E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58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7990656" cy="1008111"/>
          </a:xfrm>
        </p:spPr>
        <p:txBody>
          <a:bodyPr/>
          <a:lstStyle/>
          <a:p>
            <a:r>
              <a:rPr lang="en-AU" dirty="0" smtClean="0"/>
              <a:t>Lesson Objectives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6552728" cy="518457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AU" dirty="0" smtClean="0"/>
              <a:t>Data Versus Information</a:t>
            </a:r>
          </a:p>
          <a:p>
            <a:pPr>
              <a:buFont typeface="Wingdings" pitchFamily="2" charset="2"/>
              <a:buChar char="q"/>
            </a:pPr>
            <a:endParaRPr lang="en-AU" dirty="0" smtClean="0"/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What </a:t>
            </a:r>
            <a:r>
              <a:rPr lang="en-AU" dirty="0" smtClean="0"/>
              <a:t>is Primary Data?</a:t>
            </a:r>
          </a:p>
          <a:p>
            <a:pPr>
              <a:buFont typeface="Wingdings" pitchFamily="2" charset="2"/>
              <a:buChar char="q"/>
            </a:pPr>
            <a:endParaRPr lang="en-AU" dirty="0"/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What is Secondary Data?</a:t>
            </a:r>
          </a:p>
          <a:p>
            <a:pPr>
              <a:buFont typeface="Wingdings" pitchFamily="2" charset="2"/>
              <a:buChar char="q"/>
            </a:pPr>
            <a:endParaRPr lang="en-AU" dirty="0"/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What is Qualitative Data?</a:t>
            </a:r>
          </a:p>
          <a:p>
            <a:pPr>
              <a:buFont typeface="Wingdings" pitchFamily="2" charset="2"/>
              <a:buChar char="q"/>
            </a:pPr>
            <a:endParaRPr lang="en-AU" dirty="0"/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What is Quantitative Data</a:t>
            </a:r>
            <a:r>
              <a:rPr lang="en-AU" dirty="0" smtClean="0"/>
              <a:t>?</a:t>
            </a:r>
          </a:p>
          <a:p>
            <a:pPr>
              <a:buFont typeface="Wingdings" pitchFamily="2" charset="2"/>
              <a:buChar char="q"/>
            </a:pPr>
            <a:endParaRPr lang="en-AU" dirty="0" smtClean="0"/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Data Sources</a:t>
            </a:r>
            <a:endParaRPr lang="en-AU" dirty="0" smtClean="0"/>
          </a:p>
          <a:p>
            <a:pPr>
              <a:buFont typeface="Wingdings" pitchFamily="2" charset="2"/>
              <a:buChar char="q"/>
            </a:pPr>
            <a:endParaRPr lang="en-AU" dirty="0"/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Case Study – Ready Set </a:t>
            </a:r>
            <a:r>
              <a:rPr lang="en-AU" dirty="0" smtClean="0"/>
              <a:t>Go Gym</a:t>
            </a:r>
            <a:endParaRPr lang="en-A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6632"/>
            <a:ext cx="28289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051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990656" cy="1008111"/>
          </a:xfrm>
        </p:spPr>
        <p:txBody>
          <a:bodyPr/>
          <a:lstStyle/>
          <a:p>
            <a:r>
              <a:rPr lang="en-AU" dirty="0" smtClean="0"/>
              <a:t>Ready Set Go Gym - Case Study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6552728" cy="4824536"/>
          </a:xfrm>
        </p:spPr>
        <p:txBody>
          <a:bodyPr>
            <a:normAutofit fontScale="55000" lnSpcReduction="20000"/>
          </a:bodyPr>
          <a:lstStyle/>
          <a:p>
            <a:r>
              <a:rPr lang="en-AU" dirty="0" smtClean="0"/>
              <a:t>Pages 87 to 90 give a case Study where a Gym is losing Members and the owner wants to find out two things:</a:t>
            </a:r>
            <a:br>
              <a:rPr lang="en-AU" dirty="0" smtClean="0"/>
            </a:b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>1) Why are they leaving? 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2) How could she convince them to stay?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She decides to do half hour interviews with members who are not renewing memberships.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>
                <a:solidFill>
                  <a:srgbClr val="FFFF00"/>
                </a:solidFill>
              </a:rPr>
              <a:t>The Data she obtains is </a:t>
            </a:r>
            <a:r>
              <a:rPr lang="en-AU" u="sng" dirty="0" smtClean="0">
                <a:solidFill>
                  <a:srgbClr val="FFFF00"/>
                </a:solidFill>
              </a:rPr>
              <a:t>Qualitative Data</a:t>
            </a:r>
            <a:r>
              <a:rPr lang="en-AU" dirty="0" smtClean="0">
                <a:solidFill>
                  <a:srgbClr val="FFFF00"/>
                </a:solidFill>
              </a:rPr>
              <a:t> and so she needs to work through putting the responses into </a:t>
            </a:r>
            <a:r>
              <a:rPr lang="en-AU" u="sng" dirty="0" smtClean="0">
                <a:solidFill>
                  <a:srgbClr val="FFFF00"/>
                </a:solidFill>
              </a:rPr>
              <a:t>Categories</a:t>
            </a:r>
            <a:r>
              <a:rPr lang="en-AU" dirty="0" smtClean="0">
                <a:solidFill>
                  <a:srgbClr val="FFFF00"/>
                </a:solidFill>
              </a:rPr>
              <a:t> and then working out </a:t>
            </a:r>
            <a:r>
              <a:rPr lang="en-AU" u="sng" dirty="0" smtClean="0">
                <a:solidFill>
                  <a:srgbClr val="FFFF00"/>
                </a:solidFill>
              </a:rPr>
              <a:t>Priorities</a:t>
            </a:r>
            <a:r>
              <a:rPr lang="en-AU" dirty="0" smtClean="0">
                <a:solidFill>
                  <a:srgbClr val="FFFF00"/>
                </a:solidFill>
              </a:rPr>
              <a:t>.</a:t>
            </a:r>
            <a:br>
              <a:rPr lang="en-AU" dirty="0" smtClean="0">
                <a:solidFill>
                  <a:srgbClr val="FFFF00"/>
                </a:solidFill>
              </a:rPr>
            </a:br>
            <a:r>
              <a:rPr lang="en-AU" dirty="0" smtClean="0">
                <a:solidFill>
                  <a:srgbClr val="FFFF00"/>
                </a:solidFill>
              </a:rPr>
              <a:t/>
            </a:r>
            <a:br>
              <a:rPr lang="en-AU" dirty="0" smtClean="0">
                <a:solidFill>
                  <a:srgbClr val="FFFF00"/>
                </a:solidFill>
              </a:rPr>
            </a:br>
            <a:r>
              <a:rPr lang="en-AU" dirty="0" smtClean="0">
                <a:solidFill>
                  <a:srgbClr val="FFFF00"/>
                </a:solidFill>
              </a:rPr>
              <a:t>She finds out the key things all interviewees mention, and counts how many people mention the same thing.   </a:t>
            </a:r>
            <a:br>
              <a:rPr lang="en-AU" dirty="0" smtClean="0">
                <a:solidFill>
                  <a:srgbClr val="FFFF00"/>
                </a:solidFill>
              </a:rPr>
            </a:br>
            <a:r>
              <a:rPr lang="en-AU" dirty="0" smtClean="0">
                <a:solidFill>
                  <a:srgbClr val="FFFF00"/>
                </a:solidFill>
              </a:rPr>
              <a:t/>
            </a:r>
            <a:br>
              <a:rPr lang="en-AU" dirty="0" smtClean="0">
                <a:solidFill>
                  <a:srgbClr val="FFFF00"/>
                </a:solidFill>
              </a:rPr>
            </a:br>
            <a:r>
              <a:rPr lang="en-AU" dirty="0" smtClean="0">
                <a:solidFill>
                  <a:srgbClr val="EE6EEE"/>
                </a:solidFill>
              </a:rPr>
              <a:t>She then looks for trends and decides anything related to SAFETY is the highest priority.</a:t>
            </a:r>
            <a:endParaRPr lang="en-AU" dirty="0">
              <a:solidFill>
                <a:srgbClr val="EE6EEE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2"/>
            <a:ext cx="19983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24328" y="4869160"/>
            <a:ext cx="1529457" cy="189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24328" y="3140968"/>
            <a:ext cx="1512168" cy="164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23057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990656" cy="1008111"/>
          </a:xfrm>
        </p:spPr>
        <p:txBody>
          <a:bodyPr/>
          <a:lstStyle/>
          <a:p>
            <a:r>
              <a:rPr lang="en-AU" dirty="0" smtClean="0"/>
              <a:t>Ready Set Go Gym - Case Study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661248"/>
            <a:ext cx="6552728" cy="936104"/>
          </a:xfrm>
        </p:spPr>
        <p:txBody>
          <a:bodyPr>
            <a:normAutofit/>
          </a:bodyPr>
          <a:lstStyle/>
          <a:p>
            <a:r>
              <a:rPr lang="en-AU" dirty="0" smtClean="0"/>
              <a:t>@@</a:t>
            </a:r>
            <a:endParaRPr lang="en-AU" dirty="0">
              <a:solidFill>
                <a:srgbClr val="FFFF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4201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23057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990656" cy="1008111"/>
          </a:xfrm>
        </p:spPr>
        <p:txBody>
          <a:bodyPr/>
          <a:lstStyle/>
          <a:p>
            <a:r>
              <a:rPr lang="en-AU" dirty="0" smtClean="0"/>
              <a:t>Qualitative Data and Coding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84513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Descriptive Coding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involves reducing down original wordy sentences </a:t>
            </a:r>
            <a:b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 summary terms. </a:t>
            </a:r>
            <a:b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A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Eg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 “She cares about my learning and so I trust her” -&gt; Trustworthy </a:t>
            </a:r>
          </a:p>
          <a:p>
            <a:endParaRPr lang="en-AU" dirty="0" smtClean="0"/>
          </a:p>
          <a:p>
            <a:r>
              <a:rPr lang="en-AU" u="sng" dirty="0" smtClean="0">
                <a:solidFill>
                  <a:srgbClr val="EE6EEE"/>
                </a:solidFill>
              </a:rPr>
              <a:t>Analytic Coding</a:t>
            </a:r>
            <a:r>
              <a:rPr lang="en-AU" dirty="0" smtClean="0">
                <a:solidFill>
                  <a:srgbClr val="EE6EEE"/>
                </a:solidFill>
              </a:rPr>
              <a:t> or </a:t>
            </a:r>
            <a:r>
              <a:rPr lang="en-AU" u="sng" dirty="0" smtClean="0">
                <a:solidFill>
                  <a:srgbClr val="EE6EEE"/>
                </a:solidFill>
              </a:rPr>
              <a:t>Theoretical Coding</a:t>
            </a:r>
            <a:r>
              <a:rPr lang="en-AU" dirty="0" smtClean="0">
                <a:solidFill>
                  <a:srgbClr val="EE6EEE"/>
                </a:solidFill>
              </a:rPr>
              <a:t> replaces ideas with summary</a:t>
            </a:r>
            <a:br>
              <a:rPr lang="en-AU" dirty="0" smtClean="0">
                <a:solidFill>
                  <a:srgbClr val="EE6EEE"/>
                </a:solidFill>
              </a:rPr>
            </a:br>
            <a:r>
              <a:rPr lang="en-AU" dirty="0" smtClean="0">
                <a:solidFill>
                  <a:srgbClr val="EE6EEE"/>
                </a:solidFill>
              </a:rPr>
              <a:t>number values, codes or labels. </a:t>
            </a:r>
            <a:br>
              <a:rPr lang="en-AU" dirty="0" smtClean="0">
                <a:solidFill>
                  <a:srgbClr val="EE6EEE"/>
                </a:solidFill>
              </a:rPr>
            </a:br>
            <a:r>
              <a:rPr lang="en-AU" dirty="0" err="1" smtClean="0">
                <a:solidFill>
                  <a:srgbClr val="EE6EEE"/>
                </a:solidFill>
              </a:rPr>
              <a:t>Eg</a:t>
            </a:r>
            <a:r>
              <a:rPr lang="en-AU" dirty="0" smtClean="0">
                <a:solidFill>
                  <a:srgbClr val="EE6EEE"/>
                </a:solidFill>
              </a:rPr>
              <a:t>. An excellent </a:t>
            </a:r>
            <a:r>
              <a:rPr lang="en-AU" dirty="0" err="1" smtClean="0">
                <a:solidFill>
                  <a:srgbClr val="EE6EEE"/>
                </a:solidFill>
              </a:rPr>
              <a:t>Photoshopped</a:t>
            </a:r>
            <a:r>
              <a:rPr lang="en-AU" dirty="0" smtClean="0">
                <a:solidFill>
                  <a:srgbClr val="EE6EEE"/>
                </a:solidFill>
              </a:rPr>
              <a:t> Magazine Cover Mock Up for Multimedia </a:t>
            </a:r>
          </a:p>
          <a:p>
            <a:r>
              <a:rPr lang="en-AU" dirty="0" smtClean="0">
                <a:solidFill>
                  <a:srgbClr val="EE6EEE"/>
                </a:solidFill>
              </a:rPr>
              <a:t>is assigned a </a:t>
            </a:r>
            <a:r>
              <a:rPr lang="en-AU" u="sng" dirty="0" smtClean="0">
                <a:solidFill>
                  <a:srgbClr val="EE6EEE"/>
                </a:solidFill>
              </a:rPr>
              <a:t>10</a:t>
            </a:r>
            <a:r>
              <a:rPr lang="en-AU" dirty="0" smtClean="0">
                <a:solidFill>
                  <a:srgbClr val="EE6EEE"/>
                </a:solidFill>
              </a:rPr>
              <a:t> from 1 to 10 grading, as well as a label of “</a:t>
            </a:r>
            <a:r>
              <a:rPr lang="en-AU" u="sng" dirty="0" smtClean="0">
                <a:solidFill>
                  <a:srgbClr val="EE6EEE"/>
                </a:solidFill>
              </a:rPr>
              <a:t>Excellent</a:t>
            </a:r>
            <a:r>
              <a:rPr lang="en-AU" dirty="0" smtClean="0">
                <a:solidFill>
                  <a:srgbClr val="EE6EEE"/>
                </a:solidFill>
              </a:rPr>
              <a:t>” </a:t>
            </a:r>
          </a:p>
          <a:p>
            <a:r>
              <a:rPr lang="en-AU" dirty="0" smtClean="0">
                <a:solidFill>
                  <a:srgbClr val="EE6EEE"/>
                </a:solidFill>
              </a:rPr>
              <a:t>and “</a:t>
            </a:r>
            <a:r>
              <a:rPr lang="en-AU" u="sng" dirty="0" smtClean="0">
                <a:solidFill>
                  <a:srgbClr val="EE6EEE"/>
                </a:solidFill>
              </a:rPr>
              <a:t>Fully Satisfies the Design Brief</a:t>
            </a:r>
            <a:r>
              <a:rPr lang="en-AU" dirty="0" smtClean="0">
                <a:solidFill>
                  <a:srgbClr val="EE6EEE"/>
                </a:solidFill>
              </a:rPr>
              <a:t>” </a:t>
            </a:r>
          </a:p>
          <a:p>
            <a:endParaRPr lang="en-AU" dirty="0" smtClean="0">
              <a:solidFill>
                <a:srgbClr val="EE6EEE"/>
              </a:solidFill>
            </a:endParaRPr>
          </a:p>
          <a:p>
            <a:r>
              <a:rPr lang="en-AU" dirty="0" smtClean="0">
                <a:solidFill>
                  <a:srgbClr val="FFFF00"/>
                </a:solidFill>
              </a:rPr>
              <a:t>Encoding Qualitative Data allows responses to be grouped, </a:t>
            </a:r>
            <a:br>
              <a:rPr lang="en-AU" dirty="0" smtClean="0">
                <a:solidFill>
                  <a:srgbClr val="FFFF00"/>
                </a:solidFill>
              </a:rPr>
            </a:br>
            <a:r>
              <a:rPr lang="en-AU" dirty="0" smtClean="0">
                <a:solidFill>
                  <a:srgbClr val="FFFF00"/>
                </a:solidFill>
              </a:rPr>
              <a:t>averaged, totalled, and compared.  </a:t>
            </a:r>
            <a:br>
              <a:rPr lang="en-AU" dirty="0" smtClean="0">
                <a:solidFill>
                  <a:srgbClr val="FFFF00"/>
                </a:solidFill>
              </a:rPr>
            </a:br>
            <a:r>
              <a:rPr lang="en-AU" dirty="0" smtClean="0">
                <a:solidFill>
                  <a:srgbClr val="EE6EEE"/>
                </a:solidFill>
              </a:rPr>
              <a:t/>
            </a:r>
            <a:br>
              <a:rPr lang="en-AU" dirty="0" smtClean="0">
                <a:solidFill>
                  <a:srgbClr val="EE6EEE"/>
                </a:solidFill>
              </a:rPr>
            </a:br>
            <a:r>
              <a:rPr lang="en-AU" dirty="0" smtClean="0">
                <a:solidFill>
                  <a:srgbClr val="EE6EEE"/>
                </a:solidFill>
              </a:rPr>
              <a:t>(It is kind of like turning Qualitative sentences into Codes and </a:t>
            </a:r>
          </a:p>
          <a:p>
            <a:r>
              <a:rPr lang="en-AU" dirty="0" smtClean="0">
                <a:solidFill>
                  <a:srgbClr val="EE6EEE"/>
                </a:solidFill>
              </a:rPr>
              <a:t>Numbers that can then be processed a lot like Quantitative Data. </a:t>
            </a:r>
          </a:p>
          <a:p>
            <a:endParaRPr lang="en-AU" dirty="0" smtClean="0">
              <a:solidFill>
                <a:srgbClr val="EE6EEE"/>
              </a:solidFill>
            </a:endParaRPr>
          </a:p>
          <a:p>
            <a:r>
              <a:rPr lang="en-AU" dirty="0" smtClean="0">
                <a:solidFill>
                  <a:srgbClr val="92D050"/>
                </a:solidFill>
              </a:rPr>
              <a:t>Processing Qualitative Data can be challenging. </a:t>
            </a:r>
          </a:p>
          <a:p>
            <a:endParaRPr lang="en-AU" dirty="0">
              <a:solidFill>
                <a:srgbClr val="EE6EEE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56176" y="5805264"/>
            <a:ext cx="648072" cy="49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19" y="4221088"/>
            <a:ext cx="864097" cy="66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23057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990656" cy="1008111"/>
          </a:xfrm>
        </p:spPr>
        <p:txBody>
          <a:bodyPr/>
          <a:lstStyle/>
          <a:p>
            <a:r>
              <a:rPr lang="en-AU" dirty="0" smtClean="0"/>
              <a:t>Qualitative Data and Rubrics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280920" cy="936104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These are basically a set of criteria used to place assignments and work into “A”, “B”, “C” etc categories</a:t>
            </a:r>
            <a:endParaRPr lang="en-AU" dirty="0">
              <a:solidFill>
                <a:srgbClr val="FFFF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763255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6093296"/>
            <a:ext cx="5690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</a:rPr>
              <a:t>Hmm…. In the first boxes 4 x 8 = 32 marks not 33</a:t>
            </a:r>
          </a:p>
          <a:p>
            <a:r>
              <a:rPr lang="en-AU" dirty="0" smtClean="0">
                <a:solidFill>
                  <a:srgbClr val="FFFF00"/>
                </a:solidFill>
              </a:rPr>
              <a:t>a</a:t>
            </a:r>
            <a:r>
              <a:rPr lang="en-AU" dirty="0" smtClean="0">
                <a:solidFill>
                  <a:srgbClr val="FFFF00"/>
                </a:solidFill>
              </a:rPr>
              <a:t>nd in the bottom box  4 x 0 would be Zero not 1 </a:t>
            </a:r>
            <a:endParaRPr lang="en-AU" dirty="0">
              <a:solidFill>
                <a:srgbClr val="FFFF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56176" y="6165304"/>
            <a:ext cx="648072" cy="49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23057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232958475"/>
              </p:ext>
            </p:extLst>
          </p:nvPr>
        </p:nvGraphicFramePr>
        <p:xfrm>
          <a:off x="611560" y="1556792"/>
          <a:ext cx="7128792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67544" y="476672"/>
            <a:ext cx="7990656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 and the U302 SAT</a:t>
            </a:r>
            <a:r>
              <a:rPr kumimoji="0" lang="en-A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AU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9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3600" dirty="0" smtClean="0"/>
              <a:t>Criterion 3: </a:t>
            </a:r>
            <a:r>
              <a:rPr lang="en-AU" sz="3600" dirty="0" smtClean="0"/>
              <a:t>Collect, Organise</a:t>
            </a:r>
            <a:r>
              <a:rPr lang="en-AU" sz="3600" dirty="0" smtClean="0"/>
              <a:t>, Manipulate and Secure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6552728" cy="46805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AU" sz="2900" b="1" u="sng" dirty="0" smtClean="0">
                <a:solidFill>
                  <a:srgbClr val="FFFF00"/>
                </a:solidFill>
              </a:rPr>
              <a:t>COLLECTING DATA IS ONLY THE FIRST PART OF THE SAT DATA PROCESS</a:t>
            </a:r>
            <a:r>
              <a:rPr lang="en-AU" sz="2900" b="1" dirty="0" smtClean="0"/>
              <a:t/>
            </a:r>
            <a:br>
              <a:rPr lang="en-AU" sz="2900" b="1" dirty="0" smtClean="0"/>
            </a:br>
            <a:endParaRPr lang="en-AU" sz="2900" b="1" dirty="0" smtClean="0"/>
          </a:p>
          <a:p>
            <a:pPr marL="0" indent="0">
              <a:buNone/>
            </a:pPr>
            <a:r>
              <a:rPr lang="en-AU" u="sng" dirty="0" smtClean="0"/>
              <a:t>We then have to: </a:t>
            </a:r>
            <a:endParaRPr lang="en-AU" u="sng" dirty="0" smtClean="0"/>
          </a:p>
          <a:p>
            <a:pPr marL="0" indent="0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r>
              <a:rPr lang="en-AU" b="1" u="sng" dirty="0" smtClean="0"/>
              <a:t>Organise </a:t>
            </a:r>
            <a:r>
              <a:rPr lang="en-AU" b="1" u="sng" dirty="0" smtClean="0"/>
              <a:t>and Manipulate</a:t>
            </a:r>
          </a:p>
          <a:p>
            <a:r>
              <a:rPr lang="en-AU" dirty="0" smtClean="0"/>
              <a:t>Use software tools to manipulate data</a:t>
            </a:r>
          </a:p>
          <a:p>
            <a:r>
              <a:rPr lang="en-AU" dirty="0"/>
              <a:t>Qualitative data must be </a:t>
            </a:r>
            <a:r>
              <a:rPr lang="en-AU" dirty="0" smtClean="0"/>
              <a:t>codified and evidence must be present </a:t>
            </a:r>
            <a:endParaRPr lang="en-AU" dirty="0"/>
          </a:p>
          <a:p>
            <a:r>
              <a:rPr lang="en-AU" dirty="0" smtClean="0"/>
              <a:t>Non </a:t>
            </a:r>
            <a:r>
              <a:rPr lang="en-AU" dirty="0"/>
              <a:t>digital data must be </a:t>
            </a:r>
            <a:r>
              <a:rPr lang="en-AU" dirty="0" smtClean="0"/>
              <a:t>digitalised</a:t>
            </a:r>
          </a:p>
          <a:p>
            <a:r>
              <a:rPr lang="en-AU" dirty="0" smtClean="0"/>
              <a:t>Students must show evidence of the information generated from their data, manipulated using appropriate software.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b="1" u="sng" dirty="0" smtClean="0"/>
              <a:t>File </a:t>
            </a:r>
            <a:r>
              <a:rPr lang="en-AU" b="1" u="sng" dirty="0" smtClean="0"/>
              <a:t>Management </a:t>
            </a:r>
            <a:r>
              <a:rPr lang="en-AU" b="1" u="sng" dirty="0" smtClean="0"/>
              <a:t>and Security</a:t>
            </a:r>
            <a:endParaRPr lang="en-AU" b="1" u="sng" dirty="0"/>
          </a:p>
          <a:p>
            <a:r>
              <a:rPr lang="en-AU" dirty="0" smtClean="0"/>
              <a:t>Evidence </a:t>
            </a:r>
            <a:r>
              <a:rPr lang="en-AU" dirty="0"/>
              <a:t>must be provided </a:t>
            </a:r>
            <a:r>
              <a:rPr lang="en-AU" dirty="0" smtClean="0"/>
              <a:t>of file management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eg</a:t>
            </a:r>
            <a:r>
              <a:rPr lang="en-AU" dirty="0" smtClean="0"/>
              <a:t> </a:t>
            </a:r>
            <a:r>
              <a:rPr lang="en-AU" dirty="0"/>
              <a:t>a folder map, a listing of files, </a:t>
            </a:r>
            <a:r>
              <a:rPr lang="en-AU" dirty="0" smtClean="0"/>
              <a:t>etc</a:t>
            </a:r>
          </a:p>
          <a:p>
            <a:r>
              <a:rPr lang="en-AU" dirty="0" smtClean="0"/>
              <a:t>Evidence of how these files are secured and meet legal requirements</a:t>
            </a:r>
            <a:endParaRPr lang="en-AU" dirty="0"/>
          </a:p>
          <a:p>
            <a:pPr marL="0" indent="0" algn="r">
              <a:buNone/>
            </a:pPr>
            <a:r>
              <a:rPr lang="en-AU" sz="1500" dirty="0" smtClean="0"/>
              <a:t>SD </a:t>
            </a:r>
            <a:r>
              <a:rPr lang="en-AU" sz="1500" dirty="0"/>
              <a:t>p. 15, 30, 31, 38; Administrative information  p. </a:t>
            </a:r>
            <a:r>
              <a:rPr lang="en-AU" sz="1500" dirty="0" smtClean="0"/>
              <a:t>2</a:t>
            </a:r>
            <a:endParaRPr lang="en-AU" sz="15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492896"/>
            <a:ext cx="2323115" cy="18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08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925" y="2005161"/>
            <a:ext cx="8724900" cy="444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25680" y="2025797"/>
            <a:ext cx="1709363" cy="438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251521" y="2005160"/>
            <a:ext cx="8640960" cy="12798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251520" y="3284984"/>
            <a:ext cx="8640961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51520" y="4653136"/>
            <a:ext cx="8658547" cy="642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251521" y="5301565"/>
            <a:ext cx="8682930" cy="11517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692697"/>
            <a:ext cx="7272808" cy="1008111"/>
          </a:xfrm>
        </p:spPr>
        <p:txBody>
          <a:bodyPr>
            <a:normAutofit fontScale="90000"/>
          </a:bodyPr>
          <a:lstStyle/>
          <a:p>
            <a:r>
              <a:rPr lang="en-AU" sz="3200" dirty="0"/>
              <a:t>Criterion 3: Skills in organising, manipulating and securing data and </a:t>
            </a:r>
            <a:r>
              <a:rPr lang="en-AU" sz="3200" dirty="0" smtClean="0"/>
              <a:t>information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28196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Classwork / Homework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ead 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fully 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through 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 case study – 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“Ready Set Go!”  pages 87 to 90</a:t>
            </a:r>
            <a:endParaRPr lang="en-AU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AU" dirty="0"/>
          </a:p>
          <a:p>
            <a:r>
              <a:rPr lang="en-AU" dirty="0" smtClean="0">
                <a:solidFill>
                  <a:srgbClr val="EE6EEE"/>
                </a:solidFill>
              </a:rPr>
              <a:t>Learn</a:t>
            </a:r>
            <a:r>
              <a:rPr lang="en-AU" dirty="0" smtClean="0">
                <a:solidFill>
                  <a:srgbClr val="EE6EEE"/>
                </a:solidFill>
              </a:rPr>
              <a:t> </a:t>
            </a:r>
            <a:r>
              <a:rPr lang="en-AU" dirty="0" smtClean="0">
                <a:solidFill>
                  <a:srgbClr val="EE6EEE"/>
                </a:solidFill>
              </a:rPr>
              <a:t>the </a:t>
            </a:r>
            <a:r>
              <a:rPr lang="en-AU" dirty="0" smtClean="0">
                <a:solidFill>
                  <a:srgbClr val="EE6EEE"/>
                </a:solidFill>
              </a:rPr>
              <a:t>Essential </a:t>
            </a:r>
            <a:r>
              <a:rPr lang="en-AU" dirty="0" smtClean="0">
                <a:solidFill>
                  <a:srgbClr val="EE6EEE"/>
                </a:solidFill>
              </a:rPr>
              <a:t>G</a:t>
            </a:r>
            <a:r>
              <a:rPr lang="en-AU" dirty="0" smtClean="0">
                <a:solidFill>
                  <a:srgbClr val="EE6EEE"/>
                </a:solidFill>
              </a:rPr>
              <a:t>lossary </a:t>
            </a:r>
            <a:r>
              <a:rPr lang="en-AU" dirty="0" smtClean="0">
                <a:solidFill>
                  <a:srgbClr val="EE6EEE"/>
                </a:solidFill>
              </a:rPr>
              <a:t>T</a:t>
            </a:r>
            <a:r>
              <a:rPr lang="en-AU" dirty="0" smtClean="0">
                <a:solidFill>
                  <a:srgbClr val="EE6EEE"/>
                </a:solidFill>
              </a:rPr>
              <a:t>erms </a:t>
            </a:r>
            <a:r>
              <a:rPr lang="en-AU" dirty="0" smtClean="0">
                <a:solidFill>
                  <a:srgbClr val="EE6EEE"/>
                </a:solidFill>
              </a:rPr>
              <a:t>on page 124</a:t>
            </a:r>
          </a:p>
          <a:p>
            <a:endParaRPr lang="en-AU" dirty="0"/>
          </a:p>
          <a:p>
            <a:r>
              <a:rPr lang="en-AU" b="1" dirty="0" smtClean="0">
                <a:solidFill>
                  <a:srgbClr val="FFC000"/>
                </a:solidFill>
              </a:rPr>
              <a:t>TYK Questions </a:t>
            </a:r>
            <a:r>
              <a:rPr lang="en-AU" b="1" dirty="0" smtClean="0">
                <a:solidFill>
                  <a:srgbClr val="FFC000"/>
                </a:solidFill>
              </a:rPr>
              <a:t>1 </a:t>
            </a:r>
            <a:r>
              <a:rPr lang="en-AU" b="1" dirty="0" smtClean="0">
                <a:solidFill>
                  <a:srgbClr val="FFC000"/>
                </a:solidFill>
              </a:rPr>
              <a:t>to </a:t>
            </a:r>
            <a:r>
              <a:rPr lang="en-AU" b="1" dirty="0" smtClean="0">
                <a:solidFill>
                  <a:srgbClr val="FFC000"/>
                </a:solidFill>
              </a:rPr>
              <a:t>8 </a:t>
            </a:r>
            <a:r>
              <a:rPr lang="en-AU" b="1" dirty="0" smtClean="0">
                <a:solidFill>
                  <a:srgbClr val="FFC000"/>
                </a:solidFill>
              </a:rPr>
              <a:t/>
            </a:r>
            <a:br>
              <a:rPr lang="en-AU" b="1" dirty="0" smtClean="0">
                <a:solidFill>
                  <a:srgbClr val="FFC000"/>
                </a:solidFill>
              </a:rPr>
            </a:br>
            <a:r>
              <a:rPr lang="en-AU" b="1" dirty="0" smtClean="0">
                <a:solidFill>
                  <a:srgbClr val="FFC000"/>
                </a:solidFill>
              </a:rPr>
              <a:t>test </a:t>
            </a:r>
            <a:r>
              <a:rPr lang="en-AU" b="1" dirty="0" smtClean="0">
                <a:solidFill>
                  <a:srgbClr val="FFC000"/>
                </a:solidFill>
              </a:rPr>
              <a:t>your knowledge on page 126</a:t>
            </a:r>
            <a:endParaRPr lang="en-AU" b="1" dirty="0">
              <a:solidFill>
                <a:srgbClr val="FFC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6632"/>
            <a:ext cx="2850369" cy="191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520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7990656" cy="1008111"/>
          </a:xfrm>
        </p:spPr>
        <p:txBody>
          <a:bodyPr/>
          <a:lstStyle/>
          <a:p>
            <a:r>
              <a:rPr lang="en-AU" dirty="0" smtClean="0"/>
              <a:t>Data</a:t>
            </a:r>
            <a:r>
              <a:rPr lang="en-AU" dirty="0" smtClean="0"/>
              <a:t> Versus Information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6552728" cy="5040560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Raw Data has 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not 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yet been 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filtered 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or processed by 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interpretation or 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evaluation. It is raw without meaning. </a:t>
            </a:r>
            <a:b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It is in a pure unassembled form of just facts and figures. 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It can be </a:t>
            </a:r>
            <a:r>
              <a:rPr lang="en-AU" dirty="0" smtClean="0"/>
              <a:t>data </a:t>
            </a:r>
            <a:r>
              <a:rPr lang="en-AU" dirty="0" smtClean="0"/>
              <a:t>that you have collected directly </a:t>
            </a:r>
            <a:r>
              <a:rPr lang="en-AU" dirty="0" smtClean="0"/>
              <a:t>(by Interviews, Observations,  or Surveys), or large data sets downloaded from the Internet, or a set of measurements you have taken.  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Data can also </a:t>
            </a:r>
            <a:r>
              <a:rPr lang="en-AU" dirty="0" smtClean="0"/>
              <a:t>include sounds, images and video, </a:t>
            </a:r>
            <a:r>
              <a:rPr lang="en-AU" dirty="0" smtClean="0"/>
              <a:t>not just text, numbers, dates, and measurements. </a:t>
            </a:r>
            <a:br>
              <a:rPr lang="en-AU" dirty="0" smtClean="0"/>
            </a:br>
            <a:r>
              <a:rPr lang="en-AU" dirty="0" smtClean="0"/>
              <a:t>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>
                <a:solidFill>
                  <a:srgbClr val="FFC000"/>
                </a:solidFill>
              </a:rPr>
              <a:t>Often data is gathered to </a:t>
            </a:r>
            <a:r>
              <a:rPr lang="en-AU" dirty="0" smtClean="0">
                <a:solidFill>
                  <a:srgbClr val="FFC000"/>
                </a:solidFill>
              </a:rPr>
              <a:t>answer a specific </a:t>
            </a:r>
            <a:r>
              <a:rPr lang="en-AU" dirty="0" smtClean="0">
                <a:solidFill>
                  <a:srgbClr val="FFC000"/>
                </a:solidFill>
              </a:rPr>
              <a:t>question or to support or refute a Hypothesis. </a:t>
            </a:r>
            <a:endParaRPr lang="en-AU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3803" y="44624"/>
            <a:ext cx="301470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7379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7990656" cy="1008111"/>
          </a:xfrm>
        </p:spPr>
        <p:txBody>
          <a:bodyPr/>
          <a:lstStyle/>
          <a:p>
            <a:r>
              <a:rPr lang="en-AU" dirty="0" smtClean="0"/>
              <a:t>Information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7488832" cy="4392488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Once a computer has </a:t>
            </a:r>
            <a:r>
              <a:rPr lang="en-AU" dirty="0" smtClean="0"/>
              <a:t>been used to help process </a:t>
            </a:r>
            <a:r>
              <a:rPr lang="en-AU" dirty="0" smtClean="0"/>
              <a:t>data it is then called </a:t>
            </a:r>
            <a:r>
              <a:rPr lang="en-AU" b="1" dirty="0" smtClean="0">
                <a:solidFill>
                  <a:srgbClr val="FC82DC"/>
                </a:solidFill>
              </a:rPr>
              <a:t>I</a:t>
            </a:r>
            <a:r>
              <a:rPr lang="en-AU" b="1" dirty="0" smtClean="0">
                <a:solidFill>
                  <a:srgbClr val="FC82DC"/>
                </a:solidFill>
              </a:rPr>
              <a:t>nformation</a:t>
            </a:r>
            <a:r>
              <a:rPr lang="en-AU" b="1" dirty="0" smtClean="0"/>
              <a:t>.</a:t>
            </a:r>
            <a:r>
              <a:rPr lang="en-AU" dirty="0" smtClean="0"/>
              <a:t>  Information can be defined as processed, organised and value-added data</a:t>
            </a:r>
            <a:r>
              <a:rPr lang="en-AU" dirty="0" smtClean="0"/>
              <a:t>.</a:t>
            </a:r>
            <a:br>
              <a:rPr lang="en-AU" dirty="0" smtClean="0"/>
            </a:br>
            <a:r>
              <a:rPr lang="en-AU" dirty="0" smtClean="0"/>
              <a:t> </a:t>
            </a:r>
            <a:endParaRPr lang="en-AU" dirty="0" smtClean="0"/>
          </a:p>
          <a:p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WHAT DOES VALUE ADDED DATA MEAN?</a:t>
            </a:r>
          </a:p>
          <a:p>
            <a:r>
              <a:rPr lang="en-AU" dirty="0" smtClean="0"/>
              <a:t>Critical to using computer to solve information problems is an understanding of how data can be input to a computer and then manipulated to create meaningful information</a:t>
            </a:r>
            <a:r>
              <a:rPr lang="en-AU" dirty="0" smtClean="0"/>
              <a:t>.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>
                <a:solidFill>
                  <a:srgbClr val="92D050"/>
                </a:solidFill>
              </a:rPr>
              <a:t>Input Data = Names, Books, Dates  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Output Information 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= 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Library Overdue Books List 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AU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6633"/>
            <a:ext cx="4608215" cy="209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769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990656" cy="1008111"/>
          </a:xfrm>
        </p:spPr>
        <p:txBody>
          <a:bodyPr/>
          <a:lstStyle/>
          <a:p>
            <a:r>
              <a:rPr lang="en-AU" dirty="0" smtClean="0"/>
              <a:t>Hypothesis  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6624736" cy="4968552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A Hypothesis is an educated guess or prediction that tries to explain a set of observations and/or patterns. 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The way to TEST a Hypothesis is to gather </a:t>
            </a:r>
            <a:br>
              <a:rPr lang="en-AU" dirty="0" smtClean="0"/>
            </a:br>
            <a:r>
              <a:rPr lang="en-AU" dirty="0" smtClean="0"/>
              <a:t>plenty of Data and analyse it. </a:t>
            </a:r>
            <a:endParaRPr lang="en-AU" dirty="0" smtClean="0"/>
          </a:p>
          <a:p>
            <a:endParaRPr lang="en-AU" dirty="0"/>
          </a:p>
          <a:p>
            <a:r>
              <a:rPr lang="en-AU" u="sng" dirty="0" smtClean="0">
                <a:solidFill>
                  <a:srgbClr val="FFFF00"/>
                </a:solidFill>
              </a:rPr>
              <a:t>A Hypothesis can never be Proven with Data! </a:t>
            </a:r>
            <a:br>
              <a:rPr lang="en-AU" u="sng" dirty="0" smtClean="0">
                <a:solidFill>
                  <a:srgbClr val="FFFF00"/>
                </a:solidFill>
              </a:rPr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It can only ever be: </a:t>
            </a:r>
            <a:br>
              <a:rPr lang="en-AU" dirty="0" smtClean="0"/>
            </a:b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  <a:r>
              <a:rPr lang="en-A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Supported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” if the data agrees or matches up with it</a:t>
            </a:r>
          </a:p>
          <a:p>
            <a:r>
              <a:rPr lang="en-AU" dirty="0" smtClean="0"/>
              <a:t>OR</a:t>
            </a:r>
          </a:p>
          <a:p>
            <a:r>
              <a:rPr lang="en-AU" dirty="0" smtClean="0">
                <a:solidFill>
                  <a:srgbClr val="EE6EEE"/>
                </a:solidFill>
              </a:rPr>
              <a:t>“</a:t>
            </a:r>
            <a:r>
              <a:rPr lang="en-AU" b="1" dirty="0" smtClean="0">
                <a:solidFill>
                  <a:srgbClr val="EE6EEE"/>
                </a:solidFill>
              </a:rPr>
              <a:t>Refuted</a:t>
            </a:r>
            <a:r>
              <a:rPr lang="en-AU" dirty="0" smtClean="0">
                <a:solidFill>
                  <a:srgbClr val="EE6EEE"/>
                </a:solidFill>
              </a:rPr>
              <a:t>” (shown to be false) if the data does not agree or does not match up with the original prediction or situation. </a:t>
            </a:r>
            <a:endParaRPr lang="en-AU" dirty="0">
              <a:solidFill>
                <a:srgbClr val="EE6EE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7770" y="44624"/>
            <a:ext cx="2200734" cy="300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7379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76673"/>
            <a:ext cx="7990656" cy="1008111"/>
          </a:xfrm>
        </p:spPr>
        <p:txBody>
          <a:bodyPr/>
          <a:lstStyle/>
          <a:p>
            <a:r>
              <a:rPr lang="en-AU" dirty="0" smtClean="0"/>
              <a:t>Primary </a:t>
            </a:r>
            <a:r>
              <a:rPr lang="en-AU" dirty="0" smtClean="0"/>
              <a:t>versus Secondary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7488832" cy="4464496"/>
          </a:xfrm>
        </p:spPr>
        <p:txBody>
          <a:bodyPr>
            <a:normAutofit fontScale="62500" lnSpcReduction="20000"/>
          </a:bodyPr>
          <a:lstStyle/>
          <a:p>
            <a:r>
              <a:rPr lang="en-A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Primary Sources</a:t>
            </a:r>
            <a:r>
              <a:rPr lang="en-AU" b="1" dirty="0" smtClean="0"/>
              <a:t>: - </a:t>
            </a:r>
            <a:r>
              <a:rPr lang="en-AU" dirty="0" smtClean="0"/>
              <a:t>Are those that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provide </a:t>
            </a:r>
            <a:r>
              <a:rPr lang="en-AU" dirty="0" smtClean="0"/>
              <a:t>original and </a:t>
            </a:r>
            <a:r>
              <a:rPr lang="en-AU" dirty="0" err="1" smtClean="0"/>
              <a:t>uninterpreted</a:t>
            </a:r>
            <a:r>
              <a:rPr lang="en-AU" dirty="0" smtClean="0"/>
              <a:t>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data, facts and figures.  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This </a:t>
            </a:r>
            <a:r>
              <a:rPr lang="en-AU" dirty="0" smtClean="0"/>
              <a:t>is information that has not been analysed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or processed </a:t>
            </a:r>
            <a:r>
              <a:rPr lang="en-AU" dirty="0" smtClean="0"/>
              <a:t>in any way.</a:t>
            </a:r>
          </a:p>
          <a:p>
            <a:pPr lvl="1"/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Examples: 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 Original </a:t>
            </a:r>
            <a:r>
              <a:rPr lang="en-AU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Un-edited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Interviews</a:t>
            </a:r>
            <a:b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 Downloaded XLS of Census Figures</a:t>
            </a:r>
            <a:b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 Measurements and Observations you have made</a:t>
            </a:r>
          </a:p>
          <a:p>
            <a:pPr lvl="1"/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Surveys and </a:t>
            </a:r>
            <a:r>
              <a:rPr lang="en-A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Questionaires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AU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AU" b="1" dirty="0" smtClean="0">
                <a:solidFill>
                  <a:srgbClr val="FA84DB"/>
                </a:solidFill>
              </a:rPr>
              <a:t>Secondary Sources</a:t>
            </a:r>
            <a:r>
              <a:rPr lang="en-AU" b="1" dirty="0" smtClean="0"/>
              <a:t>:- </a:t>
            </a:r>
            <a:r>
              <a:rPr lang="en-AU" dirty="0" smtClean="0"/>
              <a:t>Are those that give information that has been processed, interpreted or analysed in some way.</a:t>
            </a:r>
          </a:p>
          <a:p>
            <a:pPr lvl="1"/>
            <a:r>
              <a:rPr lang="en-AU" dirty="0" smtClean="0">
                <a:solidFill>
                  <a:srgbClr val="FA84DB"/>
                </a:solidFill>
              </a:rPr>
              <a:t>Examples: </a:t>
            </a:r>
            <a:r>
              <a:rPr lang="en-AU" dirty="0" smtClean="0">
                <a:solidFill>
                  <a:srgbClr val="FA84DB"/>
                </a:solidFill>
              </a:rPr>
              <a:t>- Newspaper Article or TV </a:t>
            </a:r>
            <a:r>
              <a:rPr lang="en-AU" dirty="0" smtClean="0">
                <a:solidFill>
                  <a:srgbClr val="FA84DB"/>
                </a:solidFill>
              </a:rPr>
              <a:t>News</a:t>
            </a:r>
            <a:br>
              <a:rPr lang="en-AU" dirty="0" smtClean="0">
                <a:solidFill>
                  <a:srgbClr val="FA84DB"/>
                </a:solidFill>
              </a:rPr>
            </a:br>
            <a:r>
              <a:rPr lang="en-AU" dirty="0" smtClean="0">
                <a:solidFill>
                  <a:srgbClr val="FA84DB"/>
                </a:solidFill>
              </a:rPr>
              <a:t>- YouTube Videos, TV Interviews</a:t>
            </a:r>
          </a:p>
          <a:p>
            <a:pPr lvl="1"/>
            <a:r>
              <a:rPr lang="en-AU" dirty="0" smtClean="0">
                <a:solidFill>
                  <a:srgbClr val="FA84DB"/>
                </a:solidFill>
              </a:rPr>
              <a:t>Information taken from a Web Page</a:t>
            </a:r>
            <a:endParaRPr lang="en-AU" dirty="0">
              <a:solidFill>
                <a:srgbClr val="FA84DB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4624"/>
            <a:ext cx="2843808" cy="321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653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990656" cy="1008111"/>
          </a:xfrm>
        </p:spPr>
        <p:txBody>
          <a:bodyPr/>
          <a:lstStyle/>
          <a:p>
            <a:r>
              <a:rPr lang="en-AU" dirty="0" smtClean="0"/>
              <a:t>Types of Primary Data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8064896" cy="4104456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 Authentic Journal Articles </a:t>
            </a:r>
            <a:endParaRPr lang="en-AU" dirty="0" smtClean="0"/>
          </a:p>
          <a:p>
            <a:pPr>
              <a:buFont typeface="Arial" pitchFamily="34" charset="0"/>
              <a:buChar char="•"/>
            </a:pPr>
            <a:endParaRPr lang="en-AU" dirty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Questionnaires or Surveys</a:t>
            </a:r>
          </a:p>
          <a:p>
            <a:pPr>
              <a:buFont typeface="Arial" pitchFamily="34" charset="0"/>
              <a:buChar char="•"/>
            </a:pPr>
            <a:endParaRPr lang="en-AU" dirty="0" smtClean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b="1" dirty="0" smtClean="0">
                <a:solidFill>
                  <a:srgbClr val="FFFF00"/>
                </a:solidFill>
              </a:rPr>
              <a:t>Raw datasets downloaded from the Internet </a:t>
            </a:r>
            <a:endParaRPr lang="en-AU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AU" dirty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Diaries </a:t>
            </a:r>
            <a:r>
              <a:rPr lang="en-AU" dirty="0" smtClean="0"/>
              <a:t>and Letters</a:t>
            </a:r>
          </a:p>
          <a:p>
            <a:pPr>
              <a:buFont typeface="Arial" pitchFamily="34" charset="0"/>
              <a:buChar char="•"/>
            </a:pPr>
            <a:endParaRPr lang="en-AU" dirty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Speeches</a:t>
            </a:r>
            <a:endParaRPr lang="en-AU" dirty="0" smtClean="0"/>
          </a:p>
          <a:p>
            <a:pPr>
              <a:buFont typeface="Arial" pitchFamily="34" charset="0"/>
              <a:buChar char="•"/>
            </a:pPr>
            <a:endParaRPr lang="en-AU" dirty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b="1" dirty="0" smtClean="0">
                <a:solidFill>
                  <a:srgbClr val="EE6EEE"/>
                </a:solidFill>
              </a:rPr>
              <a:t>Audio </a:t>
            </a:r>
            <a:r>
              <a:rPr lang="en-AU" b="1" dirty="0" smtClean="0">
                <a:solidFill>
                  <a:srgbClr val="EE6EEE"/>
                </a:solidFill>
              </a:rPr>
              <a:t>/ Video recordings (unedited</a:t>
            </a:r>
            <a:r>
              <a:rPr lang="en-AU" b="1" dirty="0" smtClean="0">
                <a:solidFill>
                  <a:srgbClr val="EE6EEE"/>
                </a:solidFill>
              </a:rPr>
              <a:t>)</a:t>
            </a:r>
            <a:br>
              <a:rPr lang="en-AU" b="1" dirty="0" smtClean="0">
                <a:solidFill>
                  <a:srgbClr val="EE6EEE"/>
                </a:solidFill>
              </a:rPr>
            </a:br>
            <a:r>
              <a:rPr lang="en-AU" dirty="0" smtClean="0">
                <a:solidFill>
                  <a:srgbClr val="EE6EEE"/>
                </a:solidFill>
              </a:rPr>
              <a:t>   (usually of Interviews, or for Observations)</a:t>
            </a:r>
            <a:endParaRPr lang="en-AU" dirty="0">
              <a:solidFill>
                <a:srgbClr val="EE6EE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16632"/>
            <a:ext cx="36576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54866" y="270892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 “Primary” Produce </a:t>
            </a:r>
            <a:endParaRPr lang="en-A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212976"/>
            <a:ext cx="20193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6844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990656" cy="1008111"/>
          </a:xfrm>
        </p:spPr>
        <p:txBody>
          <a:bodyPr/>
          <a:lstStyle/>
          <a:p>
            <a:r>
              <a:rPr lang="en-AU" dirty="0" smtClean="0"/>
              <a:t>Sources for</a:t>
            </a:r>
            <a:r>
              <a:rPr lang="en-AU" dirty="0" smtClean="0"/>
              <a:t> </a:t>
            </a:r>
            <a:r>
              <a:rPr lang="en-AU" dirty="0" smtClean="0"/>
              <a:t>Internet </a:t>
            </a:r>
            <a:r>
              <a:rPr lang="en-AU" dirty="0" smtClean="0"/>
              <a:t>Datasets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136904" cy="5517232"/>
          </a:xfrm>
        </p:spPr>
        <p:txBody>
          <a:bodyPr>
            <a:normAutofit fontScale="55000" lnSpcReduction="20000"/>
          </a:bodyPr>
          <a:lstStyle/>
          <a:p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There are many Government and Non-Government public sources of Data on the Internet. 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(You just have to Google for them)</a:t>
            </a:r>
          </a:p>
          <a:p>
            <a:endParaRPr lang="en-AU" dirty="0" smtClean="0"/>
          </a:p>
          <a:p>
            <a:r>
              <a:rPr lang="en-AU" dirty="0" smtClean="0"/>
              <a:t>Australian Bureau of Statistics Census Data:  </a:t>
            </a:r>
          </a:p>
          <a:p>
            <a:r>
              <a:rPr lang="en-AU" dirty="0" smtClean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www.abs.gov.au/websitedbs/censushome.nsf/home/data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Road </a:t>
            </a:r>
            <a:r>
              <a:rPr lang="en-AU" dirty="0" smtClean="0"/>
              <a:t>Accident Data: </a:t>
            </a:r>
            <a:br>
              <a:rPr lang="en-AU" dirty="0" smtClean="0"/>
            </a:br>
            <a:r>
              <a:rPr lang="en-AU" dirty="0" smtClean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www.vicroads.vic.gov.au/safety-and-road-rules/safety-statistics/crash-statistics</a:t>
            </a:r>
            <a:endParaRPr lang="en-AU" dirty="0" smtClean="0"/>
          </a:p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Wages </a:t>
            </a:r>
            <a:r>
              <a:rPr lang="en-AU" dirty="0" smtClean="0"/>
              <a:t>Data: </a:t>
            </a:r>
            <a:br>
              <a:rPr lang="en-AU" dirty="0" smtClean="0"/>
            </a:br>
            <a:r>
              <a:rPr lang="en-AU" dirty="0" smtClean="0">
                <a:hlinkClick r:id="rId4"/>
              </a:rPr>
              <a:t>http://</a:t>
            </a:r>
            <a:r>
              <a:rPr lang="en-AU" dirty="0" smtClean="0">
                <a:hlinkClick r:id="rId4"/>
              </a:rPr>
              <a:t>www.tradingeconomics.com/australia/wages</a:t>
            </a:r>
            <a:r>
              <a:rPr lang="en-AU" dirty="0" smtClean="0"/>
              <a:t> </a:t>
            </a:r>
            <a:endParaRPr lang="en-AU" dirty="0" smtClean="0"/>
          </a:p>
          <a:p>
            <a:endParaRPr lang="en-AU" dirty="0" smtClean="0"/>
          </a:p>
          <a:p>
            <a:r>
              <a:rPr lang="en-AU" u="sng" dirty="0" smtClean="0">
                <a:solidFill>
                  <a:srgbClr val="FFFF00"/>
                </a:solidFill>
              </a:rPr>
              <a:t>Looking at Data is a great way to come up with a Hypothesis: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>
                <a:solidFill>
                  <a:srgbClr val="EE6EEE"/>
                </a:solidFill>
              </a:rPr>
              <a:t>Eg</a:t>
            </a:r>
            <a:r>
              <a:rPr lang="en-AU" dirty="0" smtClean="0">
                <a:solidFill>
                  <a:srgbClr val="EE6EEE"/>
                </a:solidFill>
              </a:rPr>
              <a:t>. Many people aged 18-30 cannot afford to buy a property</a:t>
            </a:r>
          </a:p>
          <a:p>
            <a:r>
              <a:rPr lang="en-AU" dirty="0" smtClean="0">
                <a:solidFill>
                  <a:srgbClr val="EE6EEE"/>
                </a:solidFill>
              </a:rPr>
              <a:t>w</a:t>
            </a:r>
            <a:r>
              <a:rPr lang="en-AU" dirty="0" smtClean="0">
                <a:solidFill>
                  <a:srgbClr val="EE6EEE"/>
                </a:solidFill>
              </a:rPr>
              <a:t>ith the wage they are earning, because wages have not kept </a:t>
            </a:r>
            <a:br>
              <a:rPr lang="en-AU" dirty="0" smtClean="0">
                <a:solidFill>
                  <a:srgbClr val="EE6EEE"/>
                </a:solidFill>
              </a:rPr>
            </a:br>
            <a:r>
              <a:rPr lang="en-AU" dirty="0" smtClean="0">
                <a:solidFill>
                  <a:srgbClr val="EE6EEE"/>
                </a:solidFill>
              </a:rPr>
              <a:t>up with Property Price increases, and the cost of living is also a</a:t>
            </a:r>
            <a:br>
              <a:rPr lang="en-AU" dirty="0" smtClean="0">
                <a:solidFill>
                  <a:srgbClr val="EE6EEE"/>
                </a:solidFill>
              </a:rPr>
            </a:br>
            <a:r>
              <a:rPr lang="en-AU" dirty="0" smtClean="0">
                <a:solidFill>
                  <a:srgbClr val="EE6EEE"/>
                </a:solidFill>
              </a:rPr>
              <a:t>lot more than it was when their parents were young adults. 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 </a:t>
            </a:r>
            <a:br>
              <a:rPr lang="en-AU" dirty="0" smtClean="0"/>
            </a:br>
            <a:endParaRPr lang="en-AU" dirty="0" smtClean="0"/>
          </a:p>
          <a:p>
            <a:pPr>
              <a:buFont typeface="Arial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16632"/>
            <a:ext cx="1452701" cy="125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5301208"/>
            <a:ext cx="14036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6844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7990656" cy="1008111"/>
          </a:xfrm>
        </p:spPr>
        <p:txBody>
          <a:bodyPr/>
          <a:lstStyle/>
          <a:p>
            <a:r>
              <a:rPr lang="en-AU" dirty="0" smtClean="0"/>
              <a:t>Secondary Data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6912768" cy="4752528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/>
              <a:t>It is collected and </a:t>
            </a:r>
            <a:r>
              <a:rPr lang="en-AU" dirty="0" smtClean="0"/>
              <a:t>often already</a:t>
            </a:r>
            <a:r>
              <a:rPr lang="en-AU" dirty="0" smtClean="0"/>
              <a:t> interpreted </a:t>
            </a:r>
            <a:br>
              <a:rPr lang="en-AU" dirty="0" smtClean="0"/>
            </a:br>
            <a:r>
              <a:rPr lang="en-AU" dirty="0" smtClean="0"/>
              <a:t>and processed by </a:t>
            </a:r>
            <a:r>
              <a:rPr lang="en-AU" dirty="0" smtClean="0"/>
              <a:t>someone other than </a:t>
            </a:r>
            <a:r>
              <a:rPr lang="en-AU" dirty="0" smtClean="0"/>
              <a:t>yourself. </a:t>
            </a:r>
            <a:endParaRPr lang="en-AU" dirty="0" smtClean="0"/>
          </a:p>
          <a:p>
            <a:endParaRPr lang="en-AU" dirty="0"/>
          </a:p>
          <a:p>
            <a:r>
              <a:rPr lang="en-AU" u="sng" dirty="0" smtClean="0"/>
              <a:t>Secondary data is usually collected from: </a:t>
            </a:r>
          </a:p>
          <a:p>
            <a:endParaRPr lang="en-AU" dirty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Encyclopaedias</a:t>
            </a:r>
            <a:endParaRPr lang="en-AU" dirty="0" smtClean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Books</a:t>
            </a:r>
            <a:endParaRPr lang="en-AU" dirty="0" smtClean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Polls </a:t>
            </a:r>
            <a:r>
              <a:rPr lang="en-A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and Surveys (not your own)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dirty="0" smtClean="0">
                <a:solidFill>
                  <a:srgbClr val="EE6EEE"/>
                </a:solidFill>
              </a:rPr>
              <a:t>Newspapers</a:t>
            </a:r>
            <a:endParaRPr lang="en-AU" dirty="0" smtClean="0">
              <a:solidFill>
                <a:srgbClr val="EE6EEE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dirty="0" smtClean="0">
                <a:solidFill>
                  <a:srgbClr val="92D050"/>
                </a:solidFill>
              </a:rPr>
              <a:t>Magazines</a:t>
            </a:r>
            <a:endParaRPr lang="en-AU" dirty="0" smtClean="0">
              <a:solidFill>
                <a:srgbClr val="92D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dirty="0" smtClean="0">
                <a:solidFill>
                  <a:srgbClr val="FFC000"/>
                </a:solidFill>
              </a:rPr>
              <a:t>Web Pages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>
                <a:solidFill>
                  <a:srgbClr val="FFFF00"/>
                </a:solidFill>
              </a:rPr>
              <a:t>Like un</a:t>
            </a:r>
            <a:r>
              <a:rPr lang="en-AU" dirty="0" smtClean="0">
                <a:solidFill>
                  <a:srgbClr val="FFFF00"/>
                </a:solidFill>
              </a:rPr>
              <a:t>cooked meat, Secondary Data is often only partially processed, and is not fully </a:t>
            </a:r>
            <a:r>
              <a:rPr lang="en-AU" dirty="0" err="1" smtClean="0">
                <a:solidFill>
                  <a:srgbClr val="FFFF00"/>
                </a:solidFill>
              </a:rPr>
              <a:t>digestable</a:t>
            </a:r>
            <a:r>
              <a:rPr lang="en-AU" dirty="0" smtClean="0">
                <a:solidFill>
                  <a:srgbClr val="FFFF00"/>
                </a:solidFill>
              </a:rPr>
              <a:t> information. </a:t>
            </a:r>
            <a:endParaRPr lang="en-AU" dirty="0">
              <a:solidFill>
                <a:srgbClr val="FFFF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501008"/>
            <a:ext cx="2106547" cy="315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4123" y="332656"/>
            <a:ext cx="20943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3573016"/>
            <a:ext cx="1126780" cy="84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740352" y="5939988"/>
            <a:ext cx="720069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FFFF00"/>
                </a:solidFill>
              </a:rPr>
              <a:t>U302</a:t>
            </a:r>
            <a:endParaRPr lang="en-AU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0392" y="4365104"/>
            <a:ext cx="721672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FFFF00"/>
                </a:solidFill>
              </a:rPr>
              <a:t>U401</a:t>
            </a:r>
            <a:endParaRPr lang="en-AU" b="1" dirty="0">
              <a:solidFill>
                <a:srgbClr val="FFFF00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32656"/>
            <a:ext cx="2213620" cy="119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14844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combe Tex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10195</TotalTime>
  <Words>812</Words>
  <Application>Microsoft Office PowerPoint</Application>
  <PresentationFormat>On-screen Show (4:3)</PresentationFormat>
  <Paragraphs>180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DATA</vt:lpstr>
      <vt:lpstr>Lesson Objectives</vt:lpstr>
      <vt:lpstr>Data Versus Information</vt:lpstr>
      <vt:lpstr>Information</vt:lpstr>
      <vt:lpstr>Hypothesis   </vt:lpstr>
      <vt:lpstr>Primary versus Secondary Data</vt:lpstr>
      <vt:lpstr>Types of Primary Data</vt:lpstr>
      <vt:lpstr>Sources for Internet Datasets</vt:lpstr>
      <vt:lpstr>Secondary Data</vt:lpstr>
      <vt:lpstr>Primary and Secondary – Pros and Cons </vt:lpstr>
      <vt:lpstr>Quantitative versus Qualitative</vt:lpstr>
      <vt:lpstr>Quantitative versus Qualitative</vt:lpstr>
      <vt:lpstr>Quantitative  Data</vt:lpstr>
      <vt:lpstr>Qualitative Data</vt:lpstr>
      <vt:lpstr>Qualitative vs Quantitative – Page 85</vt:lpstr>
      <vt:lpstr>Classwork (5 mins) </vt:lpstr>
      <vt:lpstr>Coding Qualitative Data</vt:lpstr>
      <vt:lpstr>Coding Qualitative Data Exercise (5 mins)</vt:lpstr>
      <vt:lpstr>Same Sex Marriage Response Coding</vt:lpstr>
      <vt:lpstr>Ready Set Go Gym - Case Study</vt:lpstr>
      <vt:lpstr>Ready Set Go Gym - Case Study</vt:lpstr>
      <vt:lpstr>Qualitative Data and Coding</vt:lpstr>
      <vt:lpstr>Qualitative Data and Rubrics</vt:lpstr>
      <vt:lpstr>Slide 24</vt:lpstr>
      <vt:lpstr>Criterion 3: Collect, Organise, Manipulate and Secure</vt:lpstr>
      <vt:lpstr>Criterion 3: Skills in organising, manipulating and securing data and information</vt:lpstr>
      <vt:lpstr>Classwork / Homework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Passy</dc:creator>
  <cp:lastModifiedBy>Passy</cp:lastModifiedBy>
  <cp:revision>112</cp:revision>
  <dcterms:created xsi:type="dcterms:W3CDTF">2012-11-26T22:35:21Z</dcterms:created>
  <dcterms:modified xsi:type="dcterms:W3CDTF">2016-03-17T06:49:30Z</dcterms:modified>
</cp:coreProperties>
</file>