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96" r:id="rId4"/>
    <p:sldId id="258" r:id="rId5"/>
    <p:sldId id="268" r:id="rId6"/>
    <p:sldId id="269" r:id="rId7"/>
    <p:sldId id="264" r:id="rId8"/>
    <p:sldId id="265" r:id="rId9"/>
    <p:sldId id="266" r:id="rId10"/>
    <p:sldId id="267" r:id="rId11"/>
    <p:sldId id="270" r:id="rId12"/>
    <p:sldId id="260" r:id="rId13"/>
    <p:sldId id="259" r:id="rId14"/>
    <p:sldId id="261" r:id="rId15"/>
    <p:sldId id="262" r:id="rId16"/>
    <p:sldId id="273" r:id="rId17"/>
    <p:sldId id="263" r:id="rId18"/>
    <p:sldId id="275" r:id="rId19"/>
    <p:sldId id="274" r:id="rId20"/>
    <p:sldId id="272" r:id="rId21"/>
    <p:sldId id="277" r:id="rId22"/>
    <p:sldId id="278" r:id="rId23"/>
    <p:sldId id="279" r:id="rId24"/>
    <p:sldId id="280" r:id="rId25"/>
    <p:sldId id="281" r:id="rId26"/>
    <p:sldId id="283" r:id="rId27"/>
    <p:sldId id="286" r:id="rId28"/>
    <p:sldId id="287" r:id="rId29"/>
    <p:sldId id="288" r:id="rId30"/>
    <p:sldId id="292" r:id="rId31"/>
    <p:sldId id="293" r:id="rId32"/>
    <p:sldId id="297" r:id="rId33"/>
    <p:sldId id="285" r:id="rId34"/>
    <p:sldId id="298" r:id="rId35"/>
    <p:sldId id="291" r:id="rId36"/>
    <p:sldId id="289" r:id="rId37"/>
    <p:sldId id="294" r:id="rId38"/>
    <p:sldId id="290" r:id="rId39"/>
    <p:sldId id="295" r:id="rId40"/>
    <p:sldId id="27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4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94" autoAdjust="0"/>
  </p:normalViewPr>
  <p:slideViewPr>
    <p:cSldViewPr>
      <p:cViewPr varScale="1">
        <p:scale>
          <a:sx n="76" d="100"/>
          <a:sy n="76" d="100"/>
        </p:scale>
        <p:origin x="-164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E36E1-D891-4C9C-A0CA-2A775C647DD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AU"/>
        </a:p>
      </dgm:t>
    </dgm:pt>
    <dgm:pt modelId="{5C0030B5-0851-4346-B505-83C6798774F6}">
      <dgm:prSet phldrT="[Text]" custT="1"/>
      <dgm:spPr>
        <a:solidFill>
          <a:schemeClr val="accent5">
            <a:lumMod val="60000"/>
            <a:lumOff val="40000"/>
          </a:schemeClr>
        </a:solidFill>
      </dgm:spPr>
      <dgm:t>
        <a:bodyPr/>
        <a:lstStyle/>
        <a:p>
          <a:r>
            <a:rPr lang="en-AU" sz="2000" b="1" dirty="0" smtClean="0">
              <a:solidFill>
                <a:schemeClr val="tx1"/>
              </a:solidFill>
            </a:rPr>
            <a:t>Unit 3 </a:t>
          </a:r>
          <a:r>
            <a:rPr lang="en-AU" sz="1600" b="1" dirty="0" smtClean="0">
              <a:solidFill>
                <a:schemeClr val="tx1"/>
              </a:solidFill>
            </a:rPr>
            <a:t>Outcome</a:t>
          </a:r>
          <a:r>
            <a:rPr lang="en-AU" sz="2000" b="1" dirty="0" smtClean="0">
              <a:solidFill>
                <a:schemeClr val="tx1"/>
              </a:solidFill>
            </a:rPr>
            <a:t> 2</a:t>
          </a:r>
          <a:endParaRPr lang="en-AU" sz="2000" b="1" dirty="0">
            <a:solidFill>
              <a:schemeClr val="tx1"/>
            </a:solidFill>
          </a:endParaRPr>
        </a:p>
      </dgm:t>
    </dgm:pt>
    <dgm:pt modelId="{6F5D2029-C6E0-4EE6-852F-F5A375333AAB}" type="parTrans" cxnId="{352C9985-4A94-4382-A845-21958BC572F0}">
      <dgm:prSet/>
      <dgm:spPr/>
      <dgm:t>
        <a:bodyPr/>
        <a:lstStyle/>
        <a:p>
          <a:endParaRPr lang="en-AU"/>
        </a:p>
      </dgm:t>
    </dgm:pt>
    <dgm:pt modelId="{EA105892-F6AC-4634-BCD4-5BDD058112EC}" type="sibTrans" cxnId="{352C9985-4A94-4382-A845-21958BC572F0}">
      <dgm:prSet/>
      <dgm:spPr/>
      <dgm:t>
        <a:bodyPr/>
        <a:lstStyle/>
        <a:p>
          <a:endParaRPr lang="en-AU"/>
        </a:p>
      </dgm:t>
    </dgm:pt>
    <dgm:pt modelId="{57BFA5FD-C2C9-4A47-8EA8-F5030CCD9194}">
      <dgm:prSet phldrT="[Text]" custT="1"/>
      <dgm:spPr>
        <a:solidFill>
          <a:schemeClr val="accent6">
            <a:lumMod val="60000"/>
            <a:lumOff val="40000"/>
          </a:schemeClr>
        </a:solidFill>
      </dgm:spPr>
      <dgm:t>
        <a:bodyPr/>
        <a:lstStyle/>
        <a:p>
          <a:pPr algn="l"/>
          <a:r>
            <a:rPr lang="en-AU" sz="1400" dirty="0" smtClean="0">
              <a:solidFill>
                <a:schemeClr val="tx1"/>
              </a:solidFill>
            </a:rPr>
            <a:t>1. Depth of understanding of formation of a hypothesis and coherence of a conclusion</a:t>
          </a:r>
          <a:endParaRPr lang="en-AU" sz="1400" dirty="0">
            <a:solidFill>
              <a:schemeClr val="tx1"/>
            </a:solidFill>
          </a:endParaRPr>
        </a:p>
      </dgm:t>
    </dgm:pt>
    <dgm:pt modelId="{F89C36E3-1779-4653-BA0A-A66C2C2E733F}" type="parTrans" cxnId="{8658C230-20F0-4193-AE42-576BA9A5ECC7}">
      <dgm:prSet/>
      <dgm:spPr/>
      <dgm:t>
        <a:bodyPr/>
        <a:lstStyle/>
        <a:p>
          <a:endParaRPr lang="en-AU"/>
        </a:p>
      </dgm:t>
    </dgm:pt>
    <dgm:pt modelId="{824D164C-9387-4159-87BB-CFDF99239256}" type="sibTrans" cxnId="{8658C230-20F0-4193-AE42-576BA9A5ECC7}">
      <dgm:prSet/>
      <dgm:spPr/>
      <dgm:t>
        <a:bodyPr/>
        <a:lstStyle/>
        <a:p>
          <a:endParaRPr lang="en-AU"/>
        </a:p>
      </dgm:t>
    </dgm:pt>
    <dgm:pt modelId="{17893F92-890D-4D05-9151-5AE4569054D8}">
      <dgm:prSet phldrT="[Text]" custT="1"/>
      <dgm:spPr>
        <a:solidFill>
          <a:srgbClr val="92D050"/>
        </a:solidFill>
      </dgm:spPr>
      <dgm:t>
        <a:bodyPr/>
        <a:lstStyle/>
        <a:p>
          <a:pPr algn="l"/>
          <a:r>
            <a:rPr lang="en-AU" sz="1400" dirty="0" smtClean="0">
              <a:solidFill>
                <a:schemeClr val="tx1"/>
              </a:solidFill>
            </a:rPr>
            <a:t>3. Skills in organising, manipulating and securing data and information</a:t>
          </a:r>
          <a:endParaRPr lang="en-AU" sz="1400" dirty="0">
            <a:solidFill>
              <a:schemeClr val="tx1"/>
            </a:solidFill>
          </a:endParaRPr>
        </a:p>
      </dgm:t>
    </dgm:pt>
    <dgm:pt modelId="{2FD07302-EE59-4D09-A56B-04B0665B9FB7}" type="parTrans" cxnId="{AA49ACBA-B64A-4E28-84AE-62689B3A8132}">
      <dgm:prSet/>
      <dgm:spPr/>
      <dgm:t>
        <a:bodyPr/>
        <a:lstStyle/>
        <a:p>
          <a:endParaRPr lang="en-AU"/>
        </a:p>
      </dgm:t>
    </dgm:pt>
    <dgm:pt modelId="{4BBE133B-5531-4590-BE03-722E36C0FAD8}" type="sibTrans" cxnId="{AA49ACBA-B64A-4E28-84AE-62689B3A8132}">
      <dgm:prSet/>
      <dgm:spPr/>
      <dgm:t>
        <a:bodyPr/>
        <a:lstStyle/>
        <a:p>
          <a:endParaRPr lang="en-AU"/>
        </a:p>
      </dgm:t>
    </dgm:pt>
    <dgm:pt modelId="{178B2E9F-A369-48BD-B9B8-E93931810E83}">
      <dgm:prSet phldrT="[Text]" custT="1"/>
      <dgm:spPr>
        <a:solidFill>
          <a:srgbClr val="FF6699"/>
        </a:solidFill>
      </dgm:spPr>
      <dgm:t>
        <a:bodyPr/>
        <a:lstStyle/>
        <a:p>
          <a:pPr algn="l"/>
          <a:r>
            <a:rPr lang="en-AU" sz="1400" dirty="0" smtClean="0">
              <a:solidFill>
                <a:schemeClr val="tx1"/>
              </a:solidFill>
            </a:rPr>
            <a:t>4. Depth  of understanding of project management concepts and processes</a:t>
          </a:r>
          <a:endParaRPr lang="en-AU" sz="1400" dirty="0">
            <a:solidFill>
              <a:schemeClr val="tx1"/>
            </a:solidFill>
          </a:endParaRPr>
        </a:p>
      </dgm:t>
    </dgm:pt>
    <dgm:pt modelId="{9B64D4CA-1F6E-42C8-8B62-ACBE636EF684}" type="parTrans" cxnId="{193C354B-F213-4757-94D7-F6B362320123}">
      <dgm:prSet/>
      <dgm:spPr/>
      <dgm:t>
        <a:bodyPr/>
        <a:lstStyle/>
        <a:p>
          <a:endParaRPr lang="en-AU"/>
        </a:p>
      </dgm:t>
    </dgm:pt>
    <dgm:pt modelId="{AC24BC01-E5AD-44F7-8CC1-3D835284D767}" type="sibTrans" cxnId="{193C354B-F213-4757-94D7-F6B362320123}">
      <dgm:prSet/>
      <dgm:spPr/>
      <dgm:t>
        <a:bodyPr/>
        <a:lstStyle/>
        <a:p>
          <a:endParaRPr lang="en-AU"/>
        </a:p>
      </dgm:t>
    </dgm:pt>
    <dgm:pt modelId="{4D78A952-DD9A-4A2D-A707-D068E747423F}">
      <dgm:prSet custT="1"/>
      <dgm:spPr>
        <a:solidFill>
          <a:schemeClr val="accent4">
            <a:lumMod val="40000"/>
            <a:lumOff val="60000"/>
          </a:schemeClr>
        </a:solidFill>
      </dgm:spPr>
      <dgm:t>
        <a:bodyPr/>
        <a:lstStyle/>
        <a:p>
          <a:pPr algn="l"/>
          <a:r>
            <a:rPr lang="en-AU" sz="1400" dirty="0" smtClean="0">
              <a:solidFill>
                <a:schemeClr val="tx1"/>
              </a:solidFill>
            </a:rPr>
            <a:t>2. Skills in acquiring, validating and referencing data</a:t>
          </a:r>
          <a:endParaRPr lang="en-AU" sz="1400" dirty="0">
            <a:solidFill>
              <a:schemeClr val="tx1"/>
            </a:solidFill>
          </a:endParaRPr>
        </a:p>
      </dgm:t>
    </dgm:pt>
    <dgm:pt modelId="{B3ADC2D7-F999-4041-A47C-95D38F1E0137}" type="sibTrans" cxnId="{C116144B-EBEC-43BA-A14F-80AF06D9A833}">
      <dgm:prSet/>
      <dgm:spPr/>
      <dgm:t>
        <a:bodyPr/>
        <a:lstStyle/>
        <a:p>
          <a:endParaRPr lang="en-AU"/>
        </a:p>
      </dgm:t>
    </dgm:pt>
    <dgm:pt modelId="{32C06DCD-FA0D-497C-B75A-3BD24BF96316}" type="parTrans" cxnId="{C116144B-EBEC-43BA-A14F-80AF06D9A833}">
      <dgm:prSet/>
      <dgm:spPr/>
      <dgm:t>
        <a:bodyPr/>
        <a:lstStyle/>
        <a:p>
          <a:endParaRPr lang="en-AU"/>
        </a:p>
      </dgm:t>
    </dgm:pt>
    <dgm:pt modelId="{F4BE908F-5070-4B7D-9AD5-0A61925F259B}" type="pres">
      <dgm:prSet presAssocID="{A5EE36E1-D891-4C9C-A0CA-2A775C647DD3}" presName="Name0" presStyleCnt="0">
        <dgm:presLayoutVars>
          <dgm:chPref val="1"/>
          <dgm:dir/>
          <dgm:animOne val="branch"/>
          <dgm:animLvl val="lvl"/>
          <dgm:resizeHandles val="exact"/>
        </dgm:presLayoutVars>
      </dgm:prSet>
      <dgm:spPr/>
      <dgm:t>
        <a:bodyPr/>
        <a:lstStyle/>
        <a:p>
          <a:endParaRPr lang="en-AU"/>
        </a:p>
      </dgm:t>
    </dgm:pt>
    <dgm:pt modelId="{429BA632-FBFD-4545-840E-8A96B918B335}" type="pres">
      <dgm:prSet presAssocID="{5C0030B5-0851-4346-B505-83C6798774F6}" presName="root1" presStyleCnt="0"/>
      <dgm:spPr/>
    </dgm:pt>
    <dgm:pt modelId="{02DF7D9E-415B-4150-91E1-E0DDC4606816}" type="pres">
      <dgm:prSet presAssocID="{5C0030B5-0851-4346-B505-83C6798774F6}" presName="LevelOneTextNode" presStyleLbl="node0" presStyleIdx="0" presStyleCnt="1" custScaleY="86078" custLinFactNeighborX="-67608" custLinFactNeighborY="3218">
        <dgm:presLayoutVars>
          <dgm:chPref val="3"/>
        </dgm:presLayoutVars>
      </dgm:prSet>
      <dgm:spPr/>
      <dgm:t>
        <a:bodyPr/>
        <a:lstStyle/>
        <a:p>
          <a:endParaRPr lang="en-AU"/>
        </a:p>
      </dgm:t>
    </dgm:pt>
    <dgm:pt modelId="{F69CDCF2-B78A-4A81-95FF-022A0ED6A6DD}" type="pres">
      <dgm:prSet presAssocID="{5C0030B5-0851-4346-B505-83C6798774F6}" presName="level2hierChild" presStyleCnt="0"/>
      <dgm:spPr/>
    </dgm:pt>
    <dgm:pt modelId="{D53FFDA6-9F41-43F4-B0C1-064DFA571CA4}" type="pres">
      <dgm:prSet presAssocID="{F89C36E3-1779-4653-BA0A-A66C2C2E733F}" presName="conn2-1" presStyleLbl="parChTrans1D2" presStyleIdx="0" presStyleCnt="4"/>
      <dgm:spPr/>
      <dgm:t>
        <a:bodyPr/>
        <a:lstStyle/>
        <a:p>
          <a:endParaRPr lang="en-AU"/>
        </a:p>
      </dgm:t>
    </dgm:pt>
    <dgm:pt modelId="{207100BF-C6EE-4111-9ACB-8B7A5D6681FD}" type="pres">
      <dgm:prSet presAssocID="{F89C36E3-1779-4653-BA0A-A66C2C2E733F}" presName="connTx" presStyleLbl="parChTrans1D2" presStyleIdx="0" presStyleCnt="4"/>
      <dgm:spPr/>
      <dgm:t>
        <a:bodyPr/>
        <a:lstStyle/>
        <a:p>
          <a:endParaRPr lang="en-AU"/>
        </a:p>
      </dgm:t>
    </dgm:pt>
    <dgm:pt modelId="{A15F9998-56B0-44FC-8868-C796D036DF22}" type="pres">
      <dgm:prSet presAssocID="{57BFA5FD-C2C9-4A47-8EA8-F5030CCD9194}" presName="root2" presStyleCnt="0"/>
      <dgm:spPr/>
    </dgm:pt>
    <dgm:pt modelId="{0BECA6EF-1A01-4913-B92E-220E58EA2011}" type="pres">
      <dgm:prSet presAssocID="{57BFA5FD-C2C9-4A47-8EA8-F5030CCD9194}" presName="LevelTwoTextNode" presStyleLbl="node2" presStyleIdx="0" presStyleCnt="4" custScaleX="382076">
        <dgm:presLayoutVars>
          <dgm:chPref val="3"/>
        </dgm:presLayoutVars>
      </dgm:prSet>
      <dgm:spPr/>
      <dgm:t>
        <a:bodyPr/>
        <a:lstStyle/>
        <a:p>
          <a:endParaRPr lang="en-AU"/>
        </a:p>
      </dgm:t>
    </dgm:pt>
    <dgm:pt modelId="{FB8FEE87-9599-40BC-B053-A46A0A38D12E}" type="pres">
      <dgm:prSet presAssocID="{57BFA5FD-C2C9-4A47-8EA8-F5030CCD9194}" presName="level3hierChild" presStyleCnt="0"/>
      <dgm:spPr/>
    </dgm:pt>
    <dgm:pt modelId="{ED4F53CC-C9F2-49C8-B274-30B9A97179BA}" type="pres">
      <dgm:prSet presAssocID="{32C06DCD-FA0D-497C-B75A-3BD24BF96316}" presName="conn2-1" presStyleLbl="parChTrans1D2" presStyleIdx="1" presStyleCnt="4"/>
      <dgm:spPr/>
      <dgm:t>
        <a:bodyPr/>
        <a:lstStyle/>
        <a:p>
          <a:endParaRPr lang="en-AU"/>
        </a:p>
      </dgm:t>
    </dgm:pt>
    <dgm:pt modelId="{0C9A9A71-1C03-47C8-8B9E-012AE2728635}" type="pres">
      <dgm:prSet presAssocID="{32C06DCD-FA0D-497C-B75A-3BD24BF96316}" presName="connTx" presStyleLbl="parChTrans1D2" presStyleIdx="1" presStyleCnt="4"/>
      <dgm:spPr/>
      <dgm:t>
        <a:bodyPr/>
        <a:lstStyle/>
        <a:p>
          <a:endParaRPr lang="en-AU"/>
        </a:p>
      </dgm:t>
    </dgm:pt>
    <dgm:pt modelId="{24CB1417-0E56-4C53-B128-816D626D7B8E}" type="pres">
      <dgm:prSet presAssocID="{4D78A952-DD9A-4A2D-A707-D068E747423F}" presName="root2" presStyleCnt="0"/>
      <dgm:spPr/>
    </dgm:pt>
    <dgm:pt modelId="{E4E4BC40-B5CD-4666-AF51-C10077AEE483}" type="pres">
      <dgm:prSet presAssocID="{4D78A952-DD9A-4A2D-A707-D068E747423F}" presName="LevelTwoTextNode" presStyleLbl="node2" presStyleIdx="1" presStyleCnt="4" custScaleX="382076">
        <dgm:presLayoutVars>
          <dgm:chPref val="3"/>
        </dgm:presLayoutVars>
      </dgm:prSet>
      <dgm:spPr/>
      <dgm:t>
        <a:bodyPr/>
        <a:lstStyle/>
        <a:p>
          <a:endParaRPr lang="en-AU"/>
        </a:p>
      </dgm:t>
    </dgm:pt>
    <dgm:pt modelId="{6B8DB423-688D-4938-9B0D-700F813E4E72}" type="pres">
      <dgm:prSet presAssocID="{4D78A952-DD9A-4A2D-A707-D068E747423F}" presName="level3hierChild" presStyleCnt="0"/>
      <dgm:spPr/>
    </dgm:pt>
    <dgm:pt modelId="{6CC314A4-1D40-4F63-8B9A-A4E15DEF4AC4}" type="pres">
      <dgm:prSet presAssocID="{2FD07302-EE59-4D09-A56B-04B0665B9FB7}" presName="conn2-1" presStyleLbl="parChTrans1D2" presStyleIdx="2" presStyleCnt="4"/>
      <dgm:spPr/>
      <dgm:t>
        <a:bodyPr/>
        <a:lstStyle/>
        <a:p>
          <a:endParaRPr lang="en-AU"/>
        </a:p>
      </dgm:t>
    </dgm:pt>
    <dgm:pt modelId="{38EF2C37-7462-48AF-8543-3B278C83C317}" type="pres">
      <dgm:prSet presAssocID="{2FD07302-EE59-4D09-A56B-04B0665B9FB7}" presName="connTx" presStyleLbl="parChTrans1D2" presStyleIdx="2" presStyleCnt="4"/>
      <dgm:spPr/>
      <dgm:t>
        <a:bodyPr/>
        <a:lstStyle/>
        <a:p>
          <a:endParaRPr lang="en-AU"/>
        </a:p>
      </dgm:t>
    </dgm:pt>
    <dgm:pt modelId="{BD967870-E828-418A-BBCE-AA0FDDDEB916}" type="pres">
      <dgm:prSet presAssocID="{17893F92-890D-4D05-9151-5AE4569054D8}" presName="root2" presStyleCnt="0"/>
      <dgm:spPr/>
    </dgm:pt>
    <dgm:pt modelId="{12129D91-D522-425E-98E7-F838734273CF}" type="pres">
      <dgm:prSet presAssocID="{17893F92-890D-4D05-9151-5AE4569054D8}" presName="LevelTwoTextNode" presStyleLbl="node2" presStyleIdx="2" presStyleCnt="4" custScaleX="382371">
        <dgm:presLayoutVars>
          <dgm:chPref val="3"/>
        </dgm:presLayoutVars>
      </dgm:prSet>
      <dgm:spPr/>
      <dgm:t>
        <a:bodyPr/>
        <a:lstStyle/>
        <a:p>
          <a:endParaRPr lang="en-AU"/>
        </a:p>
      </dgm:t>
    </dgm:pt>
    <dgm:pt modelId="{2B1E3663-8037-4820-BA1F-CDAFCDA3CC4C}" type="pres">
      <dgm:prSet presAssocID="{17893F92-890D-4D05-9151-5AE4569054D8}" presName="level3hierChild" presStyleCnt="0"/>
      <dgm:spPr/>
    </dgm:pt>
    <dgm:pt modelId="{CBC3B311-B544-47DA-A617-DDCFEE46ADBB}" type="pres">
      <dgm:prSet presAssocID="{9B64D4CA-1F6E-42C8-8B62-ACBE636EF684}" presName="conn2-1" presStyleLbl="parChTrans1D2" presStyleIdx="3" presStyleCnt="4"/>
      <dgm:spPr/>
      <dgm:t>
        <a:bodyPr/>
        <a:lstStyle/>
        <a:p>
          <a:endParaRPr lang="en-AU"/>
        </a:p>
      </dgm:t>
    </dgm:pt>
    <dgm:pt modelId="{4E3CD137-63C2-406E-9B49-2C2788019595}" type="pres">
      <dgm:prSet presAssocID="{9B64D4CA-1F6E-42C8-8B62-ACBE636EF684}" presName="connTx" presStyleLbl="parChTrans1D2" presStyleIdx="3" presStyleCnt="4"/>
      <dgm:spPr/>
      <dgm:t>
        <a:bodyPr/>
        <a:lstStyle/>
        <a:p>
          <a:endParaRPr lang="en-AU"/>
        </a:p>
      </dgm:t>
    </dgm:pt>
    <dgm:pt modelId="{2A39DB70-595E-463E-83EF-F00D937913A9}" type="pres">
      <dgm:prSet presAssocID="{178B2E9F-A369-48BD-B9B8-E93931810E83}" presName="root2" presStyleCnt="0"/>
      <dgm:spPr/>
    </dgm:pt>
    <dgm:pt modelId="{BA46EFAD-833B-4F86-BC56-3FB2CDAE68D0}" type="pres">
      <dgm:prSet presAssocID="{178B2E9F-A369-48BD-B9B8-E93931810E83}" presName="LevelTwoTextNode" presStyleLbl="node2" presStyleIdx="3" presStyleCnt="4" custScaleX="382371">
        <dgm:presLayoutVars>
          <dgm:chPref val="3"/>
        </dgm:presLayoutVars>
      </dgm:prSet>
      <dgm:spPr/>
      <dgm:t>
        <a:bodyPr/>
        <a:lstStyle/>
        <a:p>
          <a:endParaRPr lang="en-AU"/>
        </a:p>
      </dgm:t>
    </dgm:pt>
    <dgm:pt modelId="{94969AF5-310C-4E64-A4C6-FF850235C61F}" type="pres">
      <dgm:prSet presAssocID="{178B2E9F-A369-48BD-B9B8-E93931810E83}" presName="level3hierChild" presStyleCnt="0"/>
      <dgm:spPr/>
    </dgm:pt>
  </dgm:ptLst>
  <dgm:cxnLst>
    <dgm:cxn modelId="{CAE3F3D7-9CDD-4A00-ADCD-EC837F750DDF}" type="presOf" srcId="{4D78A952-DD9A-4A2D-A707-D068E747423F}" destId="{E4E4BC40-B5CD-4666-AF51-C10077AEE483}" srcOrd="0" destOrd="0" presId="urn:microsoft.com/office/officeart/2008/layout/HorizontalMultiLevelHierarchy"/>
    <dgm:cxn modelId="{ABDE83F2-2303-483B-BCDE-173156F5F86B}" type="presOf" srcId="{32C06DCD-FA0D-497C-B75A-3BD24BF96316}" destId="{0C9A9A71-1C03-47C8-8B9E-012AE2728635}" srcOrd="1" destOrd="0" presId="urn:microsoft.com/office/officeart/2008/layout/HorizontalMultiLevelHierarchy"/>
    <dgm:cxn modelId="{1B710B89-6442-4A20-816C-6543D81131C1}" type="presOf" srcId="{9B64D4CA-1F6E-42C8-8B62-ACBE636EF684}" destId="{CBC3B311-B544-47DA-A617-DDCFEE46ADBB}" srcOrd="0" destOrd="0" presId="urn:microsoft.com/office/officeart/2008/layout/HorizontalMultiLevelHierarchy"/>
    <dgm:cxn modelId="{75E6DB5B-269E-49CA-B9C0-ED0A521D1E0E}" type="presOf" srcId="{178B2E9F-A369-48BD-B9B8-E93931810E83}" destId="{BA46EFAD-833B-4F86-BC56-3FB2CDAE68D0}" srcOrd="0" destOrd="0" presId="urn:microsoft.com/office/officeart/2008/layout/HorizontalMultiLevelHierarchy"/>
    <dgm:cxn modelId="{35690D8A-E166-43EC-B15A-DD3751C24335}" type="presOf" srcId="{F89C36E3-1779-4653-BA0A-A66C2C2E733F}" destId="{D53FFDA6-9F41-43F4-B0C1-064DFA571CA4}" srcOrd="0" destOrd="0" presId="urn:microsoft.com/office/officeart/2008/layout/HorizontalMultiLevelHierarchy"/>
    <dgm:cxn modelId="{556AFA95-5F2F-420D-9E0D-934FE6A0E710}" type="presOf" srcId="{57BFA5FD-C2C9-4A47-8EA8-F5030CCD9194}" destId="{0BECA6EF-1A01-4913-B92E-220E58EA2011}" srcOrd="0" destOrd="0" presId="urn:microsoft.com/office/officeart/2008/layout/HorizontalMultiLevelHierarchy"/>
    <dgm:cxn modelId="{8658C230-20F0-4193-AE42-576BA9A5ECC7}" srcId="{5C0030B5-0851-4346-B505-83C6798774F6}" destId="{57BFA5FD-C2C9-4A47-8EA8-F5030CCD9194}" srcOrd="0" destOrd="0" parTransId="{F89C36E3-1779-4653-BA0A-A66C2C2E733F}" sibTransId="{824D164C-9387-4159-87BB-CFDF99239256}"/>
    <dgm:cxn modelId="{D3E5F640-DEDF-4002-BD62-DC542158C48D}" type="presOf" srcId="{17893F92-890D-4D05-9151-5AE4569054D8}" destId="{12129D91-D522-425E-98E7-F838734273CF}" srcOrd="0" destOrd="0" presId="urn:microsoft.com/office/officeart/2008/layout/HorizontalMultiLevelHierarchy"/>
    <dgm:cxn modelId="{4436D5AE-DE97-4F44-8C30-9D46B4CAE5AE}" type="presOf" srcId="{F89C36E3-1779-4653-BA0A-A66C2C2E733F}" destId="{207100BF-C6EE-4111-9ACB-8B7A5D6681FD}" srcOrd="1" destOrd="0" presId="urn:microsoft.com/office/officeart/2008/layout/HorizontalMultiLevelHierarchy"/>
    <dgm:cxn modelId="{352C9985-4A94-4382-A845-21958BC572F0}" srcId="{A5EE36E1-D891-4C9C-A0CA-2A775C647DD3}" destId="{5C0030B5-0851-4346-B505-83C6798774F6}" srcOrd="0" destOrd="0" parTransId="{6F5D2029-C6E0-4EE6-852F-F5A375333AAB}" sibTransId="{EA105892-F6AC-4634-BCD4-5BDD058112EC}"/>
    <dgm:cxn modelId="{C116144B-EBEC-43BA-A14F-80AF06D9A833}" srcId="{5C0030B5-0851-4346-B505-83C6798774F6}" destId="{4D78A952-DD9A-4A2D-A707-D068E747423F}" srcOrd="1" destOrd="0" parTransId="{32C06DCD-FA0D-497C-B75A-3BD24BF96316}" sibTransId="{B3ADC2D7-F999-4041-A47C-95D38F1E0137}"/>
    <dgm:cxn modelId="{857862D6-83F3-42D1-95E8-97A66373840F}" type="presOf" srcId="{5C0030B5-0851-4346-B505-83C6798774F6}" destId="{02DF7D9E-415B-4150-91E1-E0DDC4606816}" srcOrd="0" destOrd="0" presId="urn:microsoft.com/office/officeart/2008/layout/HorizontalMultiLevelHierarchy"/>
    <dgm:cxn modelId="{7D6A4020-2AAA-4451-9249-E5C65CFDE017}" type="presOf" srcId="{A5EE36E1-D891-4C9C-A0CA-2A775C647DD3}" destId="{F4BE908F-5070-4B7D-9AD5-0A61925F259B}" srcOrd="0" destOrd="0" presId="urn:microsoft.com/office/officeart/2008/layout/HorizontalMultiLevelHierarchy"/>
    <dgm:cxn modelId="{2FB4668F-48FD-43B1-899A-B2840AB050CD}" type="presOf" srcId="{2FD07302-EE59-4D09-A56B-04B0665B9FB7}" destId="{6CC314A4-1D40-4F63-8B9A-A4E15DEF4AC4}" srcOrd="0" destOrd="0" presId="urn:microsoft.com/office/officeart/2008/layout/HorizontalMultiLevelHierarchy"/>
    <dgm:cxn modelId="{3689363A-18CA-4BB1-9429-353F859A9D70}" type="presOf" srcId="{9B64D4CA-1F6E-42C8-8B62-ACBE636EF684}" destId="{4E3CD137-63C2-406E-9B49-2C2788019595}" srcOrd="1" destOrd="0" presId="urn:microsoft.com/office/officeart/2008/layout/HorizontalMultiLevelHierarchy"/>
    <dgm:cxn modelId="{193C354B-F213-4757-94D7-F6B362320123}" srcId="{5C0030B5-0851-4346-B505-83C6798774F6}" destId="{178B2E9F-A369-48BD-B9B8-E93931810E83}" srcOrd="3" destOrd="0" parTransId="{9B64D4CA-1F6E-42C8-8B62-ACBE636EF684}" sibTransId="{AC24BC01-E5AD-44F7-8CC1-3D835284D767}"/>
    <dgm:cxn modelId="{6DD5C7D8-B75C-4DEA-8292-AFB4780BF14F}" type="presOf" srcId="{32C06DCD-FA0D-497C-B75A-3BD24BF96316}" destId="{ED4F53CC-C9F2-49C8-B274-30B9A97179BA}" srcOrd="0" destOrd="0" presId="urn:microsoft.com/office/officeart/2008/layout/HorizontalMultiLevelHierarchy"/>
    <dgm:cxn modelId="{C3F173A0-5817-4F33-8168-95D688092BA1}" type="presOf" srcId="{2FD07302-EE59-4D09-A56B-04B0665B9FB7}" destId="{38EF2C37-7462-48AF-8543-3B278C83C317}" srcOrd="1" destOrd="0" presId="urn:microsoft.com/office/officeart/2008/layout/HorizontalMultiLevelHierarchy"/>
    <dgm:cxn modelId="{AA49ACBA-B64A-4E28-84AE-62689B3A8132}" srcId="{5C0030B5-0851-4346-B505-83C6798774F6}" destId="{17893F92-890D-4D05-9151-5AE4569054D8}" srcOrd="2" destOrd="0" parTransId="{2FD07302-EE59-4D09-A56B-04B0665B9FB7}" sibTransId="{4BBE133B-5531-4590-BE03-722E36C0FAD8}"/>
    <dgm:cxn modelId="{5F8B3441-5953-4EB6-8B3C-570E2533323E}" type="presParOf" srcId="{F4BE908F-5070-4B7D-9AD5-0A61925F259B}" destId="{429BA632-FBFD-4545-840E-8A96B918B335}" srcOrd="0" destOrd="0" presId="urn:microsoft.com/office/officeart/2008/layout/HorizontalMultiLevelHierarchy"/>
    <dgm:cxn modelId="{55653EBB-C542-4C0F-A1AB-17873E7B5A99}" type="presParOf" srcId="{429BA632-FBFD-4545-840E-8A96B918B335}" destId="{02DF7D9E-415B-4150-91E1-E0DDC4606816}" srcOrd="0" destOrd="0" presId="urn:microsoft.com/office/officeart/2008/layout/HorizontalMultiLevelHierarchy"/>
    <dgm:cxn modelId="{EFF9038A-CFD1-43BF-9DC5-3C6FE6D4DD68}" type="presParOf" srcId="{429BA632-FBFD-4545-840E-8A96B918B335}" destId="{F69CDCF2-B78A-4A81-95FF-022A0ED6A6DD}" srcOrd="1" destOrd="0" presId="urn:microsoft.com/office/officeart/2008/layout/HorizontalMultiLevelHierarchy"/>
    <dgm:cxn modelId="{C2724196-9AA9-418E-92C8-C9FAEE9F0C5E}" type="presParOf" srcId="{F69CDCF2-B78A-4A81-95FF-022A0ED6A6DD}" destId="{D53FFDA6-9F41-43F4-B0C1-064DFA571CA4}" srcOrd="0" destOrd="0" presId="urn:microsoft.com/office/officeart/2008/layout/HorizontalMultiLevelHierarchy"/>
    <dgm:cxn modelId="{E4CEC726-430B-46BC-A6B2-FF245E76164A}" type="presParOf" srcId="{D53FFDA6-9F41-43F4-B0C1-064DFA571CA4}" destId="{207100BF-C6EE-4111-9ACB-8B7A5D6681FD}" srcOrd="0" destOrd="0" presId="urn:microsoft.com/office/officeart/2008/layout/HorizontalMultiLevelHierarchy"/>
    <dgm:cxn modelId="{B7B9B67E-FE05-4147-BD80-F8EE6D9AC612}" type="presParOf" srcId="{F69CDCF2-B78A-4A81-95FF-022A0ED6A6DD}" destId="{A15F9998-56B0-44FC-8868-C796D036DF22}" srcOrd="1" destOrd="0" presId="urn:microsoft.com/office/officeart/2008/layout/HorizontalMultiLevelHierarchy"/>
    <dgm:cxn modelId="{17CEEF61-AAFB-40B1-A2DA-D06EA094AD03}" type="presParOf" srcId="{A15F9998-56B0-44FC-8868-C796D036DF22}" destId="{0BECA6EF-1A01-4913-B92E-220E58EA2011}" srcOrd="0" destOrd="0" presId="urn:microsoft.com/office/officeart/2008/layout/HorizontalMultiLevelHierarchy"/>
    <dgm:cxn modelId="{BFAFAC60-5002-46FC-A0B6-6FABB2B84E7F}" type="presParOf" srcId="{A15F9998-56B0-44FC-8868-C796D036DF22}" destId="{FB8FEE87-9599-40BC-B053-A46A0A38D12E}" srcOrd="1" destOrd="0" presId="urn:microsoft.com/office/officeart/2008/layout/HorizontalMultiLevelHierarchy"/>
    <dgm:cxn modelId="{EAE52309-816F-40C9-BCE8-5C3E7E1A1F82}" type="presParOf" srcId="{F69CDCF2-B78A-4A81-95FF-022A0ED6A6DD}" destId="{ED4F53CC-C9F2-49C8-B274-30B9A97179BA}" srcOrd="2" destOrd="0" presId="urn:microsoft.com/office/officeart/2008/layout/HorizontalMultiLevelHierarchy"/>
    <dgm:cxn modelId="{AD9BB56C-AF21-4F89-8E6C-1C3E01E33BB2}" type="presParOf" srcId="{ED4F53CC-C9F2-49C8-B274-30B9A97179BA}" destId="{0C9A9A71-1C03-47C8-8B9E-012AE2728635}" srcOrd="0" destOrd="0" presId="urn:microsoft.com/office/officeart/2008/layout/HorizontalMultiLevelHierarchy"/>
    <dgm:cxn modelId="{BEDA483C-51AE-4D89-97BB-2EE4A86D3EF8}" type="presParOf" srcId="{F69CDCF2-B78A-4A81-95FF-022A0ED6A6DD}" destId="{24CB1417-0E56-4C53-B128-816D626D7B8E}" srcOrd="3" destOrd="0" presId="urn:microsoft.com/office/officeart/2008/layout/HorizontalMultiLevelHierarchy"/>
    <dgm:cxn modelId="{0C2E01F6-8178-4CC5-821A-BAB689149972}" type="presParOf" srcId="{24CB1417-0E56-4C53-B128-816D626D7B8E}" destId="{E4E4BC40-B5CD-4666-AF51-C10077AEE483}" srcOrd="0" destOrd="0" presId="urn:microsoft.com/office/officeart/2008/layout/HorizontalMultiLevelHierarchy"/>
    <dgm:cxn modelId="{71964634-A55F-4B6F-B456-693D228ED0F6}" type="presParOf" srcId="{24CB1417-0E56-4C53-B128-816D626D7B8E}" destId="{6B8DB423-688D-4938-9B0D-700F813E4E72}" srcOrd="1" destOrd="0" presId="urn:microsoft.com/office/officeart/2008/layout/HorizontalMultiLevelHierarchy"/>
    <dgm:cxn modelId="{557C97D4-821F-4343-B80C-955EBF1F2510}" type="presParOf" srcId="{F69CDCF2-B78A-4A81-95FF-022A0ED6A6DD}" destId="{6CC314A4-1D40-4F63-8B9A-A4E15DEF4AC4}" srcOrd="4" destOrd="0" presId="urn:microsoft.com/office/officeart/2008/layout/HorizontalMultiLevelHierarchy"/>
    <dgm:cxn modelId="{F954451C-8243-44A6-B9E8-154808670510}" type="presParOf" srcId="{6CC314A4-1D40-4F63-8B9A-A4E15DEF4AC4}" destId="{38EF2C37-7462-48AF-8543-3B278C83C317}" srcOrd="0" destOrd="0" presId="urn:microsoft.com/office/officeart/2008/layout/HorizontalMultiLevelHierarchy"/>
    <dgm:cxn modelId="{3CF97D90-DB29-499F-AD58-F1760ABCC565}" type="presParOf" srcId="{F69CDCF2-B78A-4A81-95FF-022A0ED6A6DD}" destId="{BD967870-E828-418A-BBCE-AA0FDDDEB916}" srcOrd="5" destOrd="0" presId="urn:microsoft.com/office/officeart/2008/layout/HorizontalMultiLevelHierarchy"/>
    <dgm:cxn modelId="{421A2DFC-9EBE-4E18-A64B-60D47826A86D}" type="presParOf" srcId="{BD967870-E828-418A-BBCE-AA0FDDDEB916}" destId="{12129D91-D522-425E-98E7-F838734273CF}" srcOrd="0" destOrd="0" presId="urn:microsoft.com/office/officeart/2008/layout/HorizontalMultiLevelHierarchy"/>
    <dgm:cxn modelId="{CBDAE31B-3F95-4D14-8A53-F00FC39B0448}" type="presParOf" srcId="{BD967870-E828-418A-BBCE-AA0FDDDEB916}" destId="{2B1E3663-8037-4820-BA1F-CDAFCDA3CC4C}" srcOrd="1" destOrd="0" presId="urn:microsoft.com/office/officeart/2008/layout/HorizontalMultiLevelHierarchy"/>
    <dgm:cxn modelId="{122B388C-88DE-4A81-8789-07DB9BA2E0C2}" type="presParOf" srcId="{F69CDCF2-B78A-4A81-95FF-022A0ED6A6DD}" destId="{CBC3B311-B544-47DA-A617-DDCFEE46ADBB}" srcOrd="6" destOrd="0" presId="urn:microsoft.com/office/officeart/2008/layout/HorizontalMultiLevelHierarchy"/>
    <dgm:cxn modelId="{24BA9F2B-6644-4D84-880A-329573CC5F4F}" type="presParOf" srcId="{CBC3B311-B544-47DA-A617-DDCFEE46ADBB}" destId="{4E3CD137-63C2-406E-9B49-2C2788019595}" srcOrd="0" destOrd="0" presId="urn:microsoft.com/office/officeart/2008/layout/HorizontalMultiLevelHierarchy"/>
    <dgm:cxn modelId="{46087ED5-3B4C-419E-9AD0-03725E69F997}" type="presParOf" srcId="{F69CDCF2-B78A-4A81-95FF-022A0ED6A6DD}" destId="{2A39DB70-595E-463E-83EF-F00D937913A9}" srcOrd="7" destOrd="0" presId="urn:microsoft.com/office/officeart/2008/layout/HorizontalMultiLevelHierarchy"/>
    <dgm:cxn modelId="{D08961E6-F13B-45E2-857A-36FB311259BB}" type="presParOf" srcId="{2A39DB70-595E-463E-83EF-F00D937913A9}" destId="{BA46EFAD-833B-4F86-BC56-3FB2CDAE68D0}" srcOrd="0" destOrd="0" presId="urn:microsoft.com/office/officeart/2008/layout/HorizontalMultiLevelHierarchy"/>
    <dgm:cxn modelId="{BA43D7AD-A008-471F-BCD7-1DCF74547276}" type="presParOf" srcId="{2A39DB70-595E-463E-83EF-F00D937913A9}" destId="{94969AF5-310C-4E64-A4C6-FF850235C61F}"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EE36E1-D891-4C9C-A0CA-2A775C647DD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AU"/>
        </a:p>
      </dgm:t>
    </dgm:pt>
    <dgm:pt modelId="{5C0030B5-0851-4346-B505-83C6798774F6}">
      <dgm:prSet phldrT="[Text]" custT="1"/>
      <dgm:spPr>
        <a:solidFill>
          <a:schemeClr val="accent5">
            <a:lumMod val="60000"/>
            <a:lumOff val="40000"/>
          </a:schemeClr>
        </a:solidFill>
        <a:ln>
          <a:solidFill>
            <a:srgbClr val="00B0F0"/>
          </a:solidFill>
        </a:ln>
      </dgm:spPr>
      <dgm:t>
        <a:bodyPr/>
        <a:lstStyle/>
        <a:p>
          <a:r>
            <a:rPr lang="en-AU" sz="2000" b="1" dirty="0" smtClean="0">
              <a:solidFill>
                <a:schemeClr val="tx1"/>
              </a:solidFill>
            </a:rPr>
            <a:t>Unit 4  </a:t>
          </a:r>
          <a:r>
            <a:rPr lang="en-AU" sz="1600" b="1" dirty="0" smtClean="0">
              <a:solidFill>
                <a:schemeClr val="tx1"/>
              </a:solidFill>
            </a:rPr>
            <a:t>Outcome</a:t>
          </a:r>
          <a:r>
            <a:rPr lang="en-AU" sz="2000" b="1" dirty="0" smtClean="0">
              <a:solidFill>
                <a:schemeClr val="tx1"/>
              </a:solidFill>
            </a:rPr>
            <a:t> 1</a:t>
          </a:r>
          <a:endParaRPr lang="en-AU" sz="2000" b="1" dirty="0">
            <a:solidFill>
              <a:schemeClr val="tx1"/>
            </a:solidFill>
          </a:endParaRPr>
        </a:p>
      </dgm:t>
    </dgm:pt>
    <dgm:pt modelId="{6F5D2029-C6E0-4EE6-852F-F5A375333AAB}" type="parTrans" cxnId="{352C9985-4A94-4382-A845-21958BC572F0}">
      <dgm:prSet/>
      <dgm:spPr/>
      <dgm:t>
        <a:bodyPr/>
        <a:lstStyle/>
        <a:p>
          <a:endParaRPr lang="en-AU"/>
        </a:p>
      </dgm:t>
    </dgm:pt>
    <dgm:pt modelId="{EA105892-F6AC-4634-BCD4-5BDD058112EC}" type="sibTrans" cxnId="{352C9985-4A94-4382-A845-21958BC572F0}">
      <dgm:prSet/>
      <dgm:spPr/>
      <dgm:t>
        <a:bodyPr/>
        <a:lstStyle/>
        <a:p>
          <a:endParaRPr lang="en-AU"/>
        </a:p>
      </dgm:t>
    </dgm:pt>
    <dgm:pt modelId="{57BFA5FD-C2C9-4A47-8EA8-F5030CCD9194}">
      <dgm:prSet phldrT="[Text]" custT="1"/>
      <dgm:spPr>
        <a:solidFill>
          <a:schemeClr val="accent6">
            <a:lumMod val="60000"/>
            <a:lumOff val="40000"/>
          </a:schemeClr>
        </a:solidFill>
      </dgm:spPr>
      <dgm:t>
        <a:bodyPr/>
        <a:lstStyle/>
        <a:p>
          <a:pPr algn="l"/>
          <a:r>
            <a:rPr lang="en-AU" sz="1400" dirty="0" smtClean="0">
              <a:solidFill>
                <a:schemeClr val="tx1"/>
              </a:solidFill>
            </a:rPr>
            <a:t>5. Skills in generating design ideas and designing preferred solutions</a:t>
          </a:r>
          <a:endParaRPr lang="en-AU" sz="1400" dirty="0">
            <a:solidFill>
              <a:schemeClr val="tx1"/>
            </a:solidFill>
          </a:endParaRPr>
        </a:p>
      </dgm:t>
    </dgm:pt>
    <dgm:pt modelId="{F89C36E3-1779-4653-BA0A-A66C2C2E733F}" type="parTrans" cxnId="{8658C230-20F0-4193-AE42-576BA9A5ECC7}">
      <dgm:prSet/>
      <dgm:spPr/>
      <dgm:t>
        <a:bodyPr/>
        <a:lstStyle/>
        <a:p>
          <a:endParaRPr lang="en-AU"/>
        </a:p>
      </dgm:t>
    </dgm:pt>
    <dgm:pt modelId="{824D164C-9387-4159-87BB-CFDF99239256}" type="sibTrans" cxnId="{8658C230-20F0-4193-AE42-576BA9A5ECC7}">
      <dgm:prSet/>
      <dgm:spPr/>
      <dgm:t>
        <a:bodyPr/>
        <a:lstStyle/>
        <a:p>
          <a:endParaRPr lang="en-AU"/>
        </a:p>
      </dgm:t>
    </dgm:pt>
    <dgm:pt modelId="{17893F92-890D-4D05-9151-5AE4569054D8}">
      <dgm:prSet phldrT="[Text]" custT="1"/>
      <dgm:spPr>
        <a:solidFill>
          <a:srgbClr val="92D050"/>
        </a:solidFill>
      </dgm:spPr>
      <dgm:t>
        <a:bodyPr/>
        <a:lstStyle/>
        <a:p>
          <a:pPr algn="l"/>
          <a:r>
            <a:rPr lang="en-AU" sz="1400" dirty="0" smtClean="0">
              <a:solidFill>
                <a:schemeClr val="tx1"/>
              </a:solidFill>
            </a:rPr>
            <a:t>7. Skills in technically developing  a multimodal online solution that confirms or refutes a hypothesis</a:t>
          </a:r>
          <a:endParaRPr lang="en-AU" sz="1400" dirty="0">
            <a:solidFill>
              <a:schemeClr val="tx1"/>
            </a:solidFill>
          </a:endParaRPr>
        </a:p>
      </dgm:t>
    </dgm:pt>
    <dgm:pt modelId="{2FD07302-EE59-4D09-A56B-04B0665B9FB7}" type="parTrans" cxnId="{AA49ACBA-B64A-4E28-84AE-62689B3A8132}">
      <dgm:prSet/>
      <dgm:spPr/>
      <dgm:t>
        <a:bodyPr/>
        <a:lstStyle/>
        <a:p>
          <a:endParaRPr lang="en-AU"/>
        </a:p>
      </dgm:t>
    </dgm:pt>
    <dgm:pt modelId="{4BBE133B-5531-4590-BE03-722E36C0FAD8}" type="sibTrans" cxnId="{AA49ACBA-B64A-4E28-84AE-62689B3A8132}">
      <dgm:prSet/>
      <dgm:spPr/>
      <dgm:t>
        <a:bodyPr/>
        <a:lstStyle/>
        <a:p>
          <a:endParaRPr lang="en-AU"/>
        </a:p>
      </dgm:t>
    </dgm:pt>
    <dgm:pt modelId="{178B2E9F-A369-48BD-B9B8-E93931810E83}">
      <dgm:prSet phldrT="[Text]" custT="1"/>
      <dgm:spPr>
        <a:solidFill>
          <a:srgbClr val="FF6699"/>
        </a:solidFill>
      </dgm:spPr>
      <dgm:t>
        <a:bodyPr/>
        <a:lstStyle/>
        <a:p>
          <a:pPr algn="l"/>
          <a:r>
            <a:rPr lang="en-AU" sz="1400" dirty="0" smtClean="0">
              <a:solidFill>
                <a:schemeClr val="tx1"/>
              </a:solidFill>
            </a:rPr>
            <a:t>8. Understanding of strategies for evaluating the effectiveness of a multimodal solution and assessing  the effectiveness of the project plan in monitoring progress</a:t>
          </a:r>
          <a:endParaRPr lang="en-AU" sz="1400" dirty="0">
            <a:solidFill>
              <a:schemeClr val="tx1"/>
            </a:solidFill>
          </a:endParaRPr>
        </a:p>
      </dgm:t>
    </dgm:pt>
    <dgm:pt modelId="{9B64D4CA-1F6E-42C8-8B62-ACBE636EF684}" type="parTrans" cxnId="{193C354B-F213-4757-94D7-F6B362320123}">
      <dgm:prSet/>
      <dgm:spPr/>
      <dgm:t>
        <a:bodyPr/>
        <a:lstStyle/>
        <a:p>
          <a:endParaRPr lang="en-AU"/>
        </a:p>
      </dgm:t>
    </dgm:pt>
    <dgm:pt modelId="{AC24BC01-E5AD-44F7-8CC1-3D835284D767}" type="sibTrans" cxnId="{193C354B-F213-4757-94D7-F6B362320123}">
      <dgm:prSet/>
      <dgm:spPr/>
      <dgm:t>
        <a:bodyPr/>
        <a:lstStyle/>
        <a:p>
          <a:endParaRPr lang="en-AU"/>
        </a:p>
      </dgm:t>
    </dgm:pt>
    <dgm:pt modelId="{4D78A952-DD9A-4A2D-A707-D068E747423F}">
      <dgm:prSet custT="1"/>
      <dgm:spPr>
        <a:solidFill>
          <a:schemeClr val="accent4">
            <a:lumMod val="40000"/>
            <a:lumOff val="60000"/>
          </a:schemeClr>
        </a:solidFill>
      </dgm:spPr>
      <dgm:t>
        <a:bodyPr/>
        <a:lstStyle/>
        <a:p>
          <a:pPr algn="l"/>
          <a:r>
            <a:rPr lang="en-AU" sz="1400" dirty="0" smtClean="0">
              <a:solidFill>
                <a:schemeClr val="tx1"/>
              </a:solidFill>
            </a:rPr>
            <a:t>6. Skills in communicating information to educate a world-wide audience through a multimodal online solution</a:t>
          </a:r>
          <a:endParaRPr lang="en-AU" sz="1400" dirty="0">
            <a:solidFill>
              <a:schemeClr val="tx1"/>
            </a:solidFill>
          </a:endParaRPr>
        </a:p>
      </dgm:t>
    </dgm:pt>
    <dgm:pt modelId="{B3ADC2D7-F999-4041-A47C-95D38F1E0137}" type="sibTrans" cxnId="{C116144B-EBEC-43BA-A14F-80AF06D9A833}">
      <dgm:prSet/>
      <dgm:spPr/>
      <dgm:t>
        <a:bodyPr/>
        <a:lstStyle/>
        <a:p>
          <a:endParaRPr lang="en-AU"/>
        </a:p>
      </dgm:t>
    </dgm:pt>
    <dgm:pt modelId="{32C06DCD-FA0D-497C-B75A-3BD24BF96316}" type="parTrans" cxnId="{C116144B-EBEC-43BA-A14F-80AF06D9A833}">
      <dgm:prSet/>
      <dgm:spPr/>
      <dgm:t>
        <a:bodyPr/>
        <a:lstStyle/>
        <a:p>
          <a:endParaRPr lang="en-AU"/>
        </a:p>
      </dgm:t>
    </dgm:pt>
    <dgm:pt modelId="{F4BE908F-5070-4B7D-9AD5-0A61925F259B}" type="pres">
      <dgm:prSet presAssocID="{A5EE36E1-D891-4C9C-A0CA-2A775C647DD3}" presName="Name0" presStyleCnt="0">
        <dgm:presLayoutVars>
          <dgm:chPref val="1"/>
          <dgm:dir/>
          <dgm:animOne val="branch"/>
          <dgm:animLvl val="lvl"/>
          <dgm:resizeHandles val="exact"/>
        </dgm:presLayoutVars>
      </dgm:prSet>
      <dgm:spPr/>
      <dgm:t>
        <a:bodyPr/>
        <a:lstStyle/>
        <a:p>
          <a:endParaRPr lang="en-AU"/>
        </a:p>
      </dgm:t>
    </dgm:pt>
    <dgm:pt modelId="{429BA632-FBFD-4545-840E-8A96B918B335}" type="pres">
      <dgm:prSet presAssocID="{5C0030B5-0851-4346-B505-83C6798774F6}" presName="root1" presStyleCnt="0"/>
      <dgm:spPr/>
    </dgm:pt>
    <dgm:pt modelId="{02DF7D9E-415B-4150-91E1-E0DDC4606816}" type="pres">
      <dgm:prSet presAssocID="{5C0030B5-0851-4346-B505-83C6798774F6}" presName="LevelOneTextNode" presStyleLbl="node0" presStyleIdx="0" presStyleCnt="1" custScaleY="86078" custLinFactNeighborX="-64068" custLinFactNeighborY="2288">
        <dgm:presLayoutVars>
          <dgm:chPref val="3"/>
        </dgm:presLayoutVars>
      </dgm:prSet>
      <dgm:spPr/>
      <dgm:t>
        <a:bodyPr/>
        <a:lstStyle/>
        <a:p>
          <a:endParaRPr lang="en-AU"/>
        </a:p>
      </dgm:t>
    </dgm:pt>
    <dgm:pt modelId="{F69CDCF2-B78A-4A81-95FF-022A0ED6A6DD}" type="pres">
      <dgm:prSet presAssocID="{5C0030B5-0851-4346-B505-83C6798774F6}" presName="level2hierChild" presStyleCnt="0"/>
      <dgm:spPr/>
    </dgm:pt>
    <dgm:pt modelId="{D53FFDA6-9F41-43F4-B0C1-064DFA571CA4}" type="pres">
      <dgm:prSet presAssocID="{F89C36E3-1779-4653-BA0A-A66C2C2E733F}" presName="conn2-1" presStyleLbl="parChTrans1D2" presStyleIdx="0" presStyleCnt="4"/>
      <dgm:spPr/>
      <dgm:t>
        <a:bodyPr/>
        <a:lstStyle/>
        <a:p>
          <a:endParaRPr lang="en-AU"/>
        </a:p>
      </dgm:t>
    </dgm:pt>
    <dgm:pt modelId="{207100BF-C6EE-4111-9ACB-8B7A5D6681FD}" type="pres">
      <dgm:prSet presAssocID="{F89C36E3-1779-4653-BA0A-A66C2C2E733F}" presName="connTx" presStyleLbl="parChTrans1D2" presStyleIdx="0" presStyleCnt="4"/>
      <dgm:spPr/>
      <dgm:t>
        <a:bodyPr/>
        <a:lstStyle/>
        <a:p>
          <a:endParaRPr lang="en-AU"/>
        </a:p>
      </dgm:t>
    </dgm:pt>
    <dgm:pt modelId="{A15F9998-56B0-44FC-8868-C796D036DF22}" type="pres">
      <dgm:prSet presAssocID="{57BFA5FD-C2C9-4A47-8EA8-F5030CCD9194}" presName="root2" presStyleCnt="0"/>
      <dgm:spPr/>
    </dgm:pt>
    <dgm:pt modelId="{0BECA6EF-1A01-4913-B92E-220E58EA2011}" type="pres">
      <dgm:prSet presAssocID="{57BFA5FD-C2C9-4A47-8EA8-F5030CCD9194}" presName="LevelTwoTextNode" presStyleLbl="node2" presStyleIdx="0" presStyleCnt="4" custScaleX="390616">
        <dgm:presLayoutVars>
          <dgm:chPref val="3"/>
        </dgm:presLayoutVars>
      </dgm:prSet>
      <dgm:spPr/>
      <dgm:t>
        <a:bodyPr/>
        <a:lstStyle/>
        <a:p>
          <a:endParaRPr lang="en-AU"/>
        </a:p>
      </dgm:t>
    </dgm:pt>
    <dgm:pt modelId="{FB8FEE87-9599-40BC-B053-A46A0A38D12E}" type="pres">
      <dgm:prSet presAssocID="{57BFA5FD-C2C9-4A47-8EA8-F5030CCD9194}" presName="level3hierChild" presStyleCnt="0"/>
      <dgm:spPr/>
    </dgm:pt>
    <dgm:pt modelId="{ED4F53CC-C9F2-49C8-B274-30B9A97179BA}" type="pres">
      <dgm:prSet presAssocID="{32C06DCD-FA0D-497C-B75A-3BD24BF96316}" presName="conn2-1" presStyleLbl="parChTrans1D2" presStyleIdx="1" presStyleCnt="4"/>
      <dgm:spPr/>
      <dgm:t>
        <a:bodyPr/>
        <a:lstStyle/>
        <a:p>
          <a:endParaRPr lang="en-AU"/>
        </a:p>
      </dgm:t>
    </dgm:pt>
    <dgm:pt modelId="{0C9A9A71-1C03-47C8-8B9E-012AE2728635}" type="pres">
      <dgm:prSet presAssocID="{32C06DCD-FA0D-497C-B75A-3BD24BF96316}" presName="connTx" presStyleLbl="parChTrans1D2" presStyleIdx="1" presStyleCnt="4"/>
      <dgm:spPr/>
      <dgm:t>
        <a:bodyPr/>
        <a:lstStyle/>
        <a:p>
          <a:endParaRPr lang="en-AU"/>
        </a:p>
      </dgm:t>
    </dgm:pt>
    <dgm:pt modelId="{24CB1417-0E56-4C53-B128-816D626D7B8E}" type="pres">
      <dgm:prSet presAssocID="{4D78A952-DD9A-4A2D-A707-D068E747423F}" presName="root2" presStyleCnt="0"/>
      <dgm:spPr/>
    </dgm:pt>
    <dgm:pt modelId="{E4E4BC40-B5CD-4666-AF51-C10077AEE483}" type="pres">
      <dgm:prSet presAssocID="{4D78A952-DD9A-4A2D-A707-D068E747423F}" presName="LevelTwoTextNode" presStyleLbl="node2" presStyleIdx="1" presStyleCnt="4" custScaleX="390911">
        <dgm:presLayoutVars>
          <dgm:chPref val="3"/>
        </dgm:presLayoutVars>
      </dgm:prSet>
      <dgm:spPr/>
      <dgm:t>
        <a:bodyPr/>
        <a:lstStyle/>
        <a:p>
          <a:endParaRPr lang="en-AU"/>
        </a:p>
      </dgm:t>
    </dgm:pt>
    <dgm:pt modelId="{6B8DB423-688D-4938-9B0D-700F813E4E72}" type="pres">
      <dgm:prSet presAssocID="{4D78A952-DD9A-4A2D-A707-D068E747423F}" presName="level3hierChild" presStyleCnt="0"/>
      <dgm:spPr/>
    </dgm:pt>
    <dgm:pt modelId="{6CC314A4-1D40-4F63-8B9A-A4E15DEF4AC4}" type="pres">
      <dgm:prSet presAssocID="{2FD07302-EE59-4D09-A56B-04B0665B9FB7}" presName="conn2-1" presStyleLbl="parChTrans1D2" presStyleIdx="2" presStyleCnt="4"/>
      <dgm:spPr/>
      <dgm:t>
        <a:bodyPr/>
        <a:lstStyle/>
        <a:p>
          <a:endParaRPr lang="en-AU"/>
        </a:p>
      </dgm:t>
    </dgm:pt>
    <dgm:pt modelId="{38EF2C37-7462-48AF-8543-3B278C83C317}" type="pres">
      <dgm:prSet presAssocID="{2FD07302-EE59-4D09-A56B-04B0665B9FB7}" presName="connTx" presStyleLbl="parChTrans1D2" presStyleIdx="2" presStyleCnt="4"/>
      <dgm:spPr/>
      <dgm:t>
        <a:bodyPr/>
        <a:lstStyle/>
        <a:p>
          <a:endParaRPr lang="en-AU"/>
        </a:p>
      </dgm:t>
    </dgm:pt>
    <dgm:pt modelId="{BD967870-E828-418A-BBCE-AA0FDDDEB916}" type="pres">
      <dgm:prSet presAssocID="{17893F92-890D-4D05-9151-5AE4569054D8}" presName="root2" presStyleCnt="0"/>
      <dgm:spPr/>
    </dgm:pt>
    <dgm:pt modelId="{12129D91-D522-425E-98E7-F838734273CF}" type="pres">
      <dgm:prSet presAssocID="{17893F92-890D-4D05-9151-5AE4569054D8}" presName="LevelTwoTextNode" presStyleLbl="node2" presStyleIdx="2" presStyleCnt="4" custScaleX="390616">
        <dgm:presLayoutVars>
          <dgm:chPref val="3"/>
        </dgm:presLayoutVars>
      </dgm:prSet>
      <dgm:spPr/>
      <dgm:t>
        <a:bodyPr/>
        <a:lstStyle/>
        <a:p>
          <a:endParaRPr lang="en-AU"/>
        </a:p>
      </dgm:t>
    </dgm:pt>
    <dgm:pt modelId="{2B1E3663-8037-4820-BA1F-CDAFCDA3CC4C}" type="pres">
      <dgm:prSet presAssocID="{17893F92-890D-4D05-9151-5AE4569054D8}" presName="level3hierChild" presStyleCnt="0"/>
      <dgm:spPr/>
    </dgm:pt>
    <dgm:pt modelId="{CBC3B311-B544-47DA-A617-DDCFEE46ADBB}" type="pres">
      <dgm:prSet presAssocID="{9B64D4CA-1F6E-42C8-8B62-ACBE636EF684}" presName="conn2-1" presStyleLbl="parChTrans1D2" presStyleIdx="3" presStyleCnt="4"/>
      <dgm:spPr/>
      <dgm:t>
        <a:bodyPr/>
        <a:lstStyle/>
        <a:p>
          <a:endParaRPr lang="en-AU"/>
        </a:p>
      </dgm:t>
    </dgm:pt>
    <dgm:pt modelId="{4E3CD137-63C2-406E-9B49-2C2788019595}" type="pres">
      <dgm:prSet presAssocID="{9B64D4CA-1F6E-42C8-8B62-ACBE636EF684}" presName="connTx" presStyleLbl="parChTrans1D2" presStyleIdx="3" presStyleCnt="4"/>
      <dgm:spPr/>
      <dgm:t>
        <a:bodyPr/>
        <a:lstStyle/>
        <a:p>
          <a:endParaRPr lang="en-AU"/>
        </a:p>
      </dgm:t>
    </dgm:pt>
    <dgm:pt modelId="{2A39DB70-595E-463E-83EF-F00D937913A9}" type="pres">
      <dgm:prSet presAssocID="{178B2E9F-A369-48BD-B9B8-E93931810E83}" presName="root2" presStyleCnt="0"/>
      <dgm:spPr/>
    </dgm:pt>
    <dgm:pt modelId="{BA46EFAD-833B-4F86-BC56-3FB2CDAE68D0}" type="pres">
      <dgm:prSet presAssocID="{178B2E9F-A369-48BD-B9B8-E93931810E83}" presName="LevelTwoTextNode" presStyleLbl="node2" presStyleIdx="3" presStyleCnt="4" custScaleX="390616">
        <dgm:presLayoutVars>
          <dgm:chPref val="3"/>
        </dgm:presLayoutVars>
      </dgm:prSet>
      <dgm:spPr/>
      <dgm:t>
        <a:bodyPr/>
        <a:lstStyle/>
        <a:p>
          <a:endParaRPr lang="en-AU"/>
        </a:p>
      </dgm:t>
    </dgm:pt>
    <dgm:pt modelId="{94969AF5-310C-4E64-A4C6-FF850235C61F}" type="pres">
      <dgm:prSet presAssocID="{178B2E9F-A369-48BD-B9B8-E93931810E83}" presName="level3hierChild" presStyleCnt="0"/>
      <dgm:spPr/>
    </dgm:pt>
  </dgm:ptLst>
  <dgm:cxnLst>
    <dgm:cxn modelId="{0EDBC672-6E81-488D-B9C4-3B231DCF3E34}" type="presOf" srcId="{4D78A952-DD9A-4A2D-A707-D068E747423F}" destId="{E4E4BC40-B5CD-4666-AF51-C10077AEE483}" srcOrd="0" destOrd="0" presId="urn:microsoft.com/office/officeart/2008/layout/HorizontalMultiLevelHierarchy"/>
    <dgm:cxn modelId="{AA49ACBA-B64A-4E28-84AE-62689B3A8132}" srcId="{5C0030B5-0851-4346-B505-83C6798774F6}" destId="{17893F92-890D-4D05-9151-5AE4569054D8}" srcOrd="2" destOrd="0" parTransId="{2FD07302-EE59-4D09-A56B-04B0665B9FB7}" sibTransId="{4BBE133B-5531-4590-BE03-722E36C0FAD8}"/>
    <dgm:cxn modelId="{B9E8454A-B251-4476-ABB3-8E3A41F86DA5}" type="presOf" srcId="{57BFA5FD-C2C9-4A47-8EA8-F5030CCD9194}" destId="{0BECA6EF-1A01-4913-B92E-220E58EA2011}" srcOrd="0" destOrd="0" presId="urn:microsoft.com/office/officeart/2008/layout/HorizontalMultiLevelHierarchy"/>
    <dgm:cxn modelId="{B7DDB20A-B985-4DB6-BDDA-FD87A7D0C6FD}" type="presOf" srcId="{A5EE36E1-D891-4C9C-A0CA-2A775C647DD3}" destId="{F4BE908F-5070-4B7D-9AD5-0A61925F259B}" srcOrd="0" destOrd="0" presId="urn:microsoft.com/office/officeart/2008/layout/HorizontalMultiLevelHierarchy"/>
    <dgm:cxn modelId="{B8725C84-D4EB-4AE0-8C3B-31A2B86079C3}" type="presOf" srcId="{5C0030B5-0851-4346-B505-83C6798774F6}" destId="{02DF7D9E-415B-4150-91E1-E0DDC4606816}" srcOrd="0" destOrd="0" presId="urn:microsoft.com/office/officeart/2008/layout/HorizontalMultiLevelHierarchy"/>
    <dgm:cxn modelId="{405D38EC-436D-4B4C-BD48-15756699306A}" type="presOf" srcId="{17893F92-890D-4D05-9151-5AE4569054D8}" destId="{12129D91-D522-425E-98E7-F838734273CF}" srcOrd="0" destOrd="0" presId="urn:microsoft.com/office/officeart/2008/layout/HorizontalMultiLevelHierarchy"/>
    <dgm:cxn modelId="{E8E6ADAA-6E18-4454-9EFA-8AE9866B841F}" type="presOf" srcId="{2FD07302-EE59-4D09-A56B-04B0665B9FB7}" destId="{6CC314A4-1D40-4F63-8B9A-A4E15DEF4AC4}" srcOrd="0" destOrd="0" presId="urn:microsoft.com/office/officeart/2008/layout/HorizontalMultiLevelHierarchy"/>
    <dgm:cxn modelId="{F7117751-C83B-45EF-864B-3FCB1F0978D3}" type="presOf" srcId="{F89C36E3-1779-4653-BA0A-A66C2C2E733F}" destId="{D53FFDA6-9F41-43F4-B0C1-064DFA571CA4}" srcOrd="0" destOrd="0" presId="urn:microsoft.com/office/officeart/2008/layout/HorizontalMultiLevelHierarchy"/>
    <dgm:cxn modelId="{EAE29364-8D74-4E0B-89BD-204C515C61E8}" type="presOf" srcId="{2FD07302-EE59-4D09-A56B-04B0665B9FB7}" destId="{38EF2C37-7462-48AF-8543-3B278C83C317}" srcOrd="1" destOrd="0" presId="urn:microsoft.com/office/officeart/2008/layout/HorizontalMultiLevelHierarchy"/>
    <dgm:cxn modelId="{140BAD5C-BEA0-49FB-9598-A9F410085524}" type="presOf" srcId="{F89C36E3-1779-4653-BA0A-A66C2C2E733F}" destId="{207100BF-C6EE-4111-9ACB-8B7A5D6681FD}" srcOrd="1" destOrd="0" presId="urn:microsoft.com/office/officeart/2008/layout/HorizontalMultiLevelHierarchy"/>
    <dgm:cxn modelId="{8658C230-20F0-4193-AE42-576BA9A5ECC7}" srcId="{5C0030B5-0851-4346-B505-83C6798774F6}" destId="{57BFA5FD-C2C9-4A47-8EA8-F5030CCD9194}" srcOrd="0" destOrd="0" parTransId="{F89C36E3-1779-4653-BA0A-A66C2C2E733F}" sibTransId="{824D164C-9387-4159-87BB-CFDF99239256}"/>
    <dgm:cxn modelId="{C116144B-EBEC-43BA-A14F-80AF06D9A833}" srcId="{5C0030B5-0851-4346-B505-83C6798774F6}" destId="{4D78A952-DD9A-4A2D-A707-D068E747423F}" srcOrd="1" destOrd="0" parTransId="{32C06DCD-FA0D-497C-B75A-3BD24BF96316}" sibTransId="{B3ADC2D7-F999-4041-A47C-95D38F1E0137}"/>
    <dgm:cxn modelId="{6DCBF951-2E4B-4C70-8D3D-7E9AE93ACF83}" type="presOf" srcId="{32C06DCD-FA0D-497C-B75A-3BD24BF96316}" destId="{ED4F53CC-C9F2-49C8-B274-30B9A97179BA}" srcOrd="0" destOrd="0" presId="urn:microsoft.com/office/officeart/2008/layout/HorizontalMultiLevelHierarchy"/>
    <dgm:cxn modelId="{80F4C742-ABE3-437F-BD87-853A6EAC7F14}" type="presOf" srcId="{32C06DCD-FA0D-497C-B75A-3BD24BF96316}" destId="{0C9A9A71-1C03-47C8-8B9E-012AE2728635}" srcOrd="1" destOrd="0" presId="urn:microsoft.com/office/officeart/2008/layout/HorizontalMultiLevelHierarchy"/>
    <dgm:cxn modelId="{0CBCF62B-F8E6-46FD-A6D0-DF5D274E4E90}" type="presOf" srcId="{9B64D4CA-1F6E-42C8-8B62-ACBE636EF684}" destId="{4E3CD137-63C2-406E-9B49-2C2788019595}" srcOrd="1" destOrd="0" presId="urn:microsoft.com/office/officeart/2008/layout/HorizontalMultiLevelHierarchy"/>
    <dgm:cxn modelId="{193C354B-F213-4757-94D7-F6B362320123}" srcId="{5C0030B5-0851-4346-B505-83C6798774F6}" destId="{178B2E9F-A369-48BD-B9B8-E93931810E83}" srcOrd="3" destOrd="0" parTransId="{9B64D4CA-1F6E-42C8-8B62-ACBE636EF684}" sibTransId="{AC24BC01-E5AD-44F7-8CC1-3D835284D767}"/>
    <dgm:cxn modelId="{352C9985-4A94-4382-A845-21958BC572F0}" srcId="{A5EE36E1-D891-4C9C-A0CA-2A775C647DD3}" destId="{5C0030B5-0851-4346-B505-83C6798774F6}" srcOrd="0" destOrd="0" parTransId="{6F5D2029-C6E0-4EE6-852F-F5A375333AAB}" sibTransId="{EA105892-F6AC-4634-BCD4-5BDD058112EC}"/>
    <dgm:cxn modelId="{FAD1232D-03AE-4B4A-A1FC-075A403D328A}" type="presOf" srcId="{9B64D4CA-1F6E-42C8-8B62-ACBE636EF684}" destId="{CBC3B311-B544-47DA-A617-DDCFEE46ADBB}" srcOrd="0" destOrd="0" presId="urn:microsoft.com/office/officeart/2008/layout/HorizontalMultiLevelHierarchy"/>
    <dgm:cxn modelId="{0594867C-EE37-4BEA-8D1E-2762D9594471}" type="presOf" srcId="{178B2E9F-A369-48BD-B9B8-E93931810E83}" destId="{BA46EFAD-833B-4F86-BC56-3FB2CDAE68D0}" srcOrd="0" destOrd="0" presId="urn:microsoft.com/office/officeart/2008/layout/HorizontalMultiLevelHierarchy"/>
    <dgm:cxn modelId="{4CD77FC4-DF5F-40D9-B4AC-2EF5CFD53EE9}" type="presParOf" srcId="{F4BE908F-5070-4B7D-9AD5-0A61925F259B}" destId="{429BA632-FBFD-4545-840E-8A96B918B335}" srcOrd="0" destOrd="0" presId="urn:microsoft.com/office/officeart/2008/layout/HorizontalMultiLevelHierarchy"/>
    <dgm:cxn modelId="{A4F32DED-C833-4419-8871-E37D5A9215A9}" type="presParOf" srcId="{429BA632-FBFD-4545-840E-8A96B918B335}" destId="{02DF7D9E-415B-4150-91E1-E0DDC4606816}" srcOrd="0" destOrd="0" presId="urn:microsoft.com/office/officeart/2008/layout/HorizontalMultiLevelHierarchy"/>
    <dgm:cxn modelId="{F41401FB-FEB4-463E-8A92-DF4FA0F1505A}" type="presParOf" srcId="{429BA632-FBFD-4545-840E-8A96B918B335}" destId="{F69CDCF2-B78A-4A81-95FF-022A0ED6A6DD}" srcOrd="1" destOrd="0" presId="urn:microsoft.com/office/officeart/2008/layout/HorizontalMultiLevelHierarchy"/>
    <dgm:cxn modelId="{1E7CA4A6-CF76-4147-AC6B-3769321F90C1}" type="presParOf" srcId="{F69CDCF2-B78A-4A81-95FF-022A0ED6A6DD}" destId="{D53FFDA6-9F41-43F4-B0C1-064DFA571CA4}" srcOrd="0" destOrd="0" presId="urn:microsoft.com/office/officeart/2008/layout/HorizontalMultiLevelHierarchy"/>
    <dgm:cxn modelId="{F51E5AAC-E39E-4A6E-8FF7-546A1F2F616E}" type="presParOf" srcId="{D53FFDA6-9F41-43F4-B0C1-064DFA571CA4}" destId="{207100BF-C6EE-4111-9ACB-8B7A5D6681FD}" srcOrd="0" destOrd="0" presId="urn:microsoft.com/office/officeart/2008/layout/HorizontalMultiLevelHierarchy"/>
    <dgm:cxn modelId="{B7649A74-21E4-4E9F-A0D5-74ECC193CF4D}" type="presParOf" srcId="{F69CDCF2-B78A-4A81-95FF-022A0ED6A6DD}" destId="{A15F9998-56B0-44FC-8868-C796D036DF22}" srcOrd="1" destOrd="0" presId="urn:microsoft.com/office/officeart/2008/layout/HorizontalMultiLevelHierarchy"/>
    <dgm:cxn modelId="{4F7C03CB-4D56-4F1F-A21B-A27AD6615D92}" type="presParOf" srcId="{A15F9998-56B0-44FC-8868-C796D036DF22}" destId="{0BECA6EF-1A01-4913-B92E-220E58EA2011}" srcOrd="0" destOrd="0" presId="urn:microsoft.com/office/officeart/2008/layout/HorizontalMultiLevelHierarchy"/>
    <dgm:cxn modelId="{824D6885-FE0C-4621-9F5B-7A85D36607E3}" type="presParOf" srcId="{A15F9998-56B0-44FC-8868-C796D036DF22}" destId="{FB8FEE87-9599-40BC-B053-A46A0A38D12E}" srcOrd="1" destOrd="0" presId="urn:microsoft.com/office/officeart/2008/layout/HorizontalMultiLevelHierarchy"/>
    <dgm:cxn modelId="{03F74D3D-7AB0-485E-B4C3-C51FA197F337}" type="presParOf" srcId="{F69CDCF2-B78A-4A81-95FF-022A0ED6A6DD}" destId="{ED4F53CC-C9F2-49C8-B274-30B9A97179BA}" srcOrd="2" destOrd="0" presId="urn:microsoft.com/office/officeart/2008/layout/HorizontalMultiLevelHierarchy"/>
    <dgm:cxn modelId="{60EDE027-5A64-497E-B6CA-4557766DD0F7}" type="presParOf" srcId="{ED4F53CC-C9F2-49C8-B274-30B9A97179BA}" destId="{0C9A9A71-1C03-47C8-8B9E-012AE2728635}" srcOrd="0" destOrd="0" presId="urn:microsoft.com/office/officeart/2008/layout/HorizontalMultiLevelHierarchy"/>
    <dgm:cxn modelId="{60E593F5-35EB-4DE2-A4D0-E5FF133C8840}" type="presParOf" srcId="{F69CDCF2-B78A-4A81-95FF-022A0ED6A6DD}" destId="{24CB1417-0E56-4C53-B128-816D626D7B8E}" srcOrd="3" destOrd="0" presId="urn:microsoft.com/office/officeart/2008/layout/HorizontalMultiLevelHierarchy"/>
    <dgm:cxn modelId="{83946472-7338-4A2F-92E0-A2FE627922D2}" type="presParOf" srcId="{24CB1417-0E56-4C53-B128-816D626D7B8E}" destId="{E4E4BC40-B5CD-4666-AF51-C10077AEE483}" srcOrd="0" destOrd="0" presId="urn:microsoft.com/office/officeart/2008/layout/HorizontalMultiLevelHierarchy"/>
    <dgm:cxn modelId="{336BD5A5-9BAB-4087-A18C-E166B76C766F}" type="presParOf" srcId="{24CB1417-0E56-4C53-B128-816D626D7B8E}" destId="{6B8DB423-688D-4938-9B0D-700F813E4E72}" srcOrd="1" destOrd="0" presId="urn:microsoft.com/office/officeart/2008/layout/HorizontalMultiLevelHierarchy"/>
    <dgm:cxn modelId="{69CDFE8C-F78D-4A82-868D-249DDA142B65}" type="presParOf" srcId="{F69CDCF2-B78A-4A81-95FF-022A0ED6A6DD}" destId="{6CC314A4-1D40-4F63-8B9A-A4E15DEF4AC4}" srcOrd="4" destOrd="0" presId="urn:microsoft.com/office/officeart/2008/layout/HorizontalMultiLevelHierarchy"/>
    <dgm:cxn modelId="{E78E5E7B-482C-400D-B5ED-BE592367F2FE}" type="presParOf" srcId="{6CC314A4-1D40-4F63-8B9A-A4E15DEF4AC4}" destId="{38EF2C37-7462-48AF-8543-3B278C83C317}" srcOrd="0" destOrd="0" presId="urn:microsoft.com/office/officeart/2008/layout/HorizontalMultiLevelHierarchy"/>
    <dgm:cxn modelId="{C8519C57-D601-45C6-B33E-CA31209C58D3}" type="presParOf" srcId="{F69CDCF2-B78A-4A81-95FF-022A0ED6A6DD}" destId="{BD967870-E828-418A-BBCE-AA0FDDDEB916}" srcOrd="5" destOrd="0" presId="urn:microsoft.com/office/officeart/2008/layout/HorizontalMultiLevelHierarchy"/>
    <dgm:cxn modelId="{8FE48547-F38A-42B7-9878-D9492E1411D3}" type="presParOf" srcId="{BD967870-E828-418A-BBCE-AA0FDDDEB916}" destId="{12129D91-D522-425E-98E7-F838734273CF}" srcOrd="0" destOrd="0" presId="urn:microsoft.com/office/officeart/2008/layout/HorizontalMultiLevelHierarchy"/>
    <dgm:cxn modelId="{D189A6C8-3FF2-4D1A-9F3A-A8E0C4BD7237}" type="presParOf" srcId="{BD967870-E828-418A-BBCE-AA0FDDDEB916}" destId="{2B1E3663-8037-4820-BA1F-CDAFCDA3CC4C}" srcOrd="1" destOrd="0" presId="urn:microsoft.com/office/officeart/2008/layout/HorizontalMultiLevelHierarchy"/>
    <dgm:cxn modelId="{9FA92032-9FB6-4D31-9C2E-1E568E59DA98}" type="presParOf" srcId="{F69CDCF2-B78A-4A81-95FF-022A0ED6A6DD}" destId="{CBC3B311-B544-47DA-A617-DDCFEE46ADBB}" srcOrd="6" destOrd="0" presId="urn:microsoft.com/office/officeart/2008/layout/HorizontalMultiLevelHierarchy"/>
    <dgm:cxn modelId="{6ED95797-6820-4715-A4A2-56B24B452EE0}" type="presParOf" srcId="{CBC3B311-B544-47DA-A617-DDCFEE46ADBB}" destId="{4E3CD137-63C2-406E-9B49-2C2788019595}" srcOrd="0" destOrd="0" presId="urn:microsoft.com/office/officeart/2008/layout/HorizontalMultiLevelHierarchy"/>
    <dgm:cxn modelId="{AE8996D8-2205-4938-8172-6D67250D439A}" type="presParOf" srcId="{F69CDCF2-B78A-4A81-95FF-022A0ED6A6DD}" destId="{2A39DB70-595E-463E-83EF-F00D937913A9}" srcOrd="7" destOrd="0" presId="urn:microsoft.com/office/officeart/2008/layout/HorizontalMultiLevelHierarchy"/>
    <dgm:cxn modelId="{ABAB03B0-4E6E-4B52-9E4B-049D8E71750F}" type="presParOf" srcId="{2A39DB70-595E-463E-83EF-F00D937913A9}" destId="{BA46EFAD-833B-4F86-BC56-3FB2CDAE68D0}" srcOrd="0" destOrd="0" presId="urn:microsoft.com/office/officeart/2008/layout/HorizontalMultiLevelHierarchy"/>
    <dgm:cxn modelId="{F1784228-C2C3-4F1F-A423-F5CA075FFAA5}" type="presParOf" srcId="{2A39DB70-595E-463E-83EF-F00D937913A9}" destId="{94969AF5-310C-4E64-A4C6-FF850235C61F}" srcOrd="1" destOrd="0" presId="urn:microsoft.com/office/officeart/2008/layout/HorizontalMultiLevelHierarchy"/>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4C32D5-76E5-42B4-B096-75F665AC2FB1}"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AU"/>
        </a:p>
      </dgm:t>
    </dgm:pt>
    <dgm:pt modelId="{70FA6052-A9A2-418D-9E58-FA41C7312E75}">
      <dgm:prSet phldrT="[Text]"/>
      <dgm:spPr/>
      <dgm:t>
        <a:bodyPr/>
        <a:lstStyle/>
        <a:p>
          <a:r>
            <a:rPr lang="en-AU" dirty="0" smtClean="0"/>
            <a:t>Project Management</a:t>
          </a:r>
          <a:endParaRPr lang="en-AU" dirty="0"/>
        </a:p>
      </dgm:t>
    </dgm:pt>
    <dgm:pt modelId="{EB777DDC-1811-4DDD-9EA5-43199F671C22}" type="parTrans" cxnId="{E44335E3-EFC1-41F4-806E-CF28AAE2134C}">
      <dgm:prSet/>
      <dgm:spPr/>
      <dgm:t>
        <a:bodyPr/>
        <a:lstStyle/>
        <a:p>
          <a:endParaRPr lang="en-AU"/>
        </a:p>
      </dgm:t>
    </dgm:pt>
    <dgm:pt modelId="{B0CC12F2-EA83-4E5F-83AA-6F2B97477133}" type="sibTrans" cxnId="{E44335E3-EFC1-41F4-806E-CF28AAE2134C}">
      <dgm:prSet/>
      <dgm:spPr/>
      <dgm:t>
        <a:bodyPr/>
        <a:lstStyle/>
        <a:p>
          <a:endParaRPr lang="en-AU"/>
        </a:p>
      </dgm:t>
    </dgm:pt>
    <dgm:pt modelId="{641A5912-2ADA-4184-8DBD-5BC175D39261}">
      <dgm:prSet phldrT="[Text]"/>
      <dgm:spPr>
        <a:solidFill>
          <a:srgbClr val="FF7C80"/>
        </a:solidFill>
      </dgm:spPr>
      <dgm:t>
        <a:bodyPr/>
        <a:lstStyle/>
        <a:p>
          <a:r>
            <a:rPr lang="en-AU" dirty="0" err="1" smtClean="0"/>
            <a:t>Gannt</a:t>
          </a:r>
          <a:r>
            <a:rPr lang="en-AU" dirty="0" smtClean="0"/>
            <a:t> CHART</a:t>
          </a:r>
          <a:endParaRPr lang="en-AU" dirty="0"/>
        </a:p>
      </dgm:t>
    </dgm:pt>
    <dgm:pt modelId="{786EA036-3B06-499C-845E-C2EBD1451FFA}" type="parTrans" cxnId="{90B69615-6715-48FF-82D7-1943618B9836}">
      <dgm:prSet/>
      <dgm:spPr/>
      <dgm:t>
        <a:bodyPr/>
        <a:lstStyle/>
        <a:p>
          <a:endParaRPr lang="en-AU"/>
        </a:p>
      </dgm:t>
    </dgm:pt>
    <dgm:pt modelId="{F07E8F45-26DE-45BB-B655-5343487E3C1C}" type="sibTrans" cxnId="{90B69615-6715-48FF-82D7-1943618B9836}">
      <dgm:prSet/>
      <dgm:spPr/>
      <dgm:t>
        <a:bodyPr/>
        <a:lstStyle/>
        <a:p>
          <a:endParaRPr lang="en-AU"/>
        </a:p>
      </dgm:t>
    </dgm:pt>
    <dgm:pt modelId="{7ACDCEC9-6E7F-4138-9157-77949FC44284}">
      <dgm:prSet phldrT="[Text]"/>
      <dgm:spPr/>
      <dgm:t>
        <a:bodyPr/>
        <a:lstStyle/>
        <a:p>
          <a:r>
            <a:rPr lang="en-AU" dirty="0" smtClean="0"/>
            <a:t>Processing divided into Tasks and Estimating How Long they will take</a:t>
          </a:r>
          <a:endParaRPr lang="en-AU" dirty="0"/>
        </a:p>
      </dgm:t>
    </dgm:pt>
    <dgm:pt modelId="{D09687DE-6A8D-4F82-B03D-268B4D76FC35}" type="parTrans" cxnId="{DB31BFAB-0EA5-454D-B76E-B8744824DD40}">
      <dgm:prSet/>
      <dgm:spPr/>
      <dgm:t>
        <a:bodyPr/>
        <a:lstStyle/>
        <a:p>
          <a:endParaRPr lang="en-AU"/>
        </a:p>
      </dgm:t>
    </dgm:pt>
    <dgm:pt modelId="{7382235B-C5B3-40A3-B10E-A4D54DE76FDD}" type="sibTrans" cxnId="{DB31BFAB-0EA5-454D-B76E-B8744824DD40}">
      <dgm:prSet/>
      <dgm:spPr/>
      <dgm:t>
        <a:bodyPr/>
        <a:lstStyle/>
        <a:p>
          <a:endParaRPr lang="en-AU"/>
        </a:p>
      </dgm:t>
    </dgm:pt>
    <dgm:pt modelId="{179F3336-3E83-4533-B686-F550443D00DB}">
      <dgm:prSet phldrT="[Text]"/>
      <dgm:spPr/>
      <dgm:t>
        <a:bodyPr/>
        <a:lstStyle/>
        <a:p>
          <a:r>
            <a:rPr lang="en-AU" dirty="0" smtClean="0"/>
            <a:t/>
          </a:r>
          <a:br>
            <a:rPr lang="en-AU" dirty="0" smtClean="0"/>
          </a:br>
          <a:r>
            <a:rPr lang="en-AU" dirty="0" smtClean="0"/>
            <a:t>MILESTONES</a:t>
          </a:r>
          <a:br>
            <a:rPr lang="en-AU" dirty="0" smtClean="0"/>
          </a:br>
          <a:r>
            <a:rPr lang="en-AU" dirty="0" smtClean="0"/>
            <a:t>where we reach key objectives</a:t>
          </a:r>
          <a:br>
            <a:rPr lang="en-AU" dirty="0" smtClean="0"/>
          </a:br>
          <a:r>
            <a:rPr lang="en-AU" i="1" dirty="0" smtClean="0">
              <a:solidFill>
                <a:srgbClr val="002060"/>
              </a:solidFill>
            </a:rPr>
            <a:t>(like reaching Mt Everest Base Camps during </a:t>
          </a:r>
          <a:br>
            <a:rPr lang="en-AU" i="1" dirty="0" smtClean="0">
              <a:solidFill>
                <a:srgbClr val="002060"/>
              </a:solidFill>
            </a:rPr>
          </a:br>
          <a:r>
            <a:rPr lang="en-AU" i="1" dirty="0" smtClean="0">
              <a:solidFill>
                <a:srgbClr val="002060"/>
              </a:solidFill>
            </a:rPr>
            <a:t>our ascent)</a:t>
          </a:r>
        </a:p>
        <a:p>
          <a:endParaRPr lang="en-AU" dirty="0"/>
        </a:p>
      </dgm:t>
    </dgm:pt>
    <dgm:pt modelId="{BB444038-BCF7-44A3-BCFA-228AE3C2EAEA}" type="parTrans" cxnId="{44DE4ECA-755C-44A4-8AC6-BA1C7CA05840}">
      <dgm:prSet/>
      <dgm:spPr/>
      <dgm:t>
        <a:bodyPr/>
        <a:lstStyle/>
        <a:p>
          <a:endParaRPr lang="en-AU"/>
        </a:p>
      </dgm:t>
    </dgm:pt>
    <dgm:pt modelId="{28404445-3860-43C8-A308-AD2DE5B6C2A8}" type="sibTrans" cxnId="{44DE4ECA-755C-44A4-8AC6-BA1C7CA05840}">
      <dgm:prSet/>
      <dgm:spPr/>
      <dgm:t>
        <a:bodyPr/>
        <a:lstStyle/>
        <a:p>
          <a:endParaRPr lang="en-AU"/>
        </a:p>
      </dgm:t>
    </dgm:pt>
    <dgm:pt modelId="{E113777F-A0D7-46FC-8076-5AD76357948C}" type="pres">
      <dgm:prSet presAssocID="{114C32D5-76E5-42B4-B096-75F665AC2FB1}" presName="composite" presStyleCnt="0">
        <dgm:presLayoutVars>
          <dgm:chMax val="1"/>
          <dgm:dir/>
          <dgm:resizeHandles val="exact"/>
        </dgm:presLayoutVars>
      </dgm:prSet>
      <dgm:spPr/>
      <dgm:t>
        <a:bodyPr/>
        <a:lstStyle/>
        <a:p>
          <a:endParaRPr lang="en-AU"/>
        </a:p>
      </dgm:t>
    </dgm:pt>
    <dgm:pt modelId="{F40B16ED-8B52-4FBB-A1CC-8C3ABE3C4B2A}" type="pres">
      <dgm:prSet presAssocID="{70FA6052-A9A2-418D-9E58-FA41C7312E75}" presName="roof" presStyleLbl="dkBgShp" presStyleIdx="0" presStyleCnt="2" custLinFactNeighborX="877" custLinFactNeighborY="-12500"/>
      <dgm:spPr/>
      <dgm:t>
        <a:bodyPr/>
        <a:lstStyle/>
        <a:p>
          <a:endParaRPr lang="en-AU"/>
        </a:p>
      </dgm:t>
    </dgm:pt>
    <dgm:pt modelId="{10CDDDDF-9521-4127-84AD-D1CF5AD44475}" type="pres">
      <dgm:prSet presAssocID="{70FA6052-A9A2-418D-9E58-FA41C7312E75}" presName="pillars" presStyleCnt="0"/>
      <dgm:spPr/>
    </dgm:pt>
    <dgm:pt modelId="{5923ACD8-772A-48BA-802A-7304DBB46DAD}" type="pres">
      <dgm:prSet presAssocID="{70FA6052-A9A2-418D-9E58-FA41C7312E75}" presName="pillar1" presStyleLbl="node1" presStyleIdx="0" presStyleCnt="3">
        <dgm:presLayoutVars>
          <dgm:bulletEnabled val="1"/>
        </dgm:presLayoutVars>
      </dgm:prSet>
      <dgm:spPr/>
      <dgm:t>
        <a:bodyPr/>
        <a:lstStyle/>
        <a:p>
          <a:endParaRPr lang="en-AU"/>
        </a:p>
      </dgm:t>
    </dgm:pt>
    <dgm:pt modelId="{375EA159-A0A7-4241-8B2C-0EE049130BC7}" type="pres">
      <dgm:prSet presAssocID="{7ACDCEC9-6E7F-4138-9157-77949FC44284}" presName="pillarX" presStyleLbl="node1" presStyleIdx="1" presStyleCnt="3">
        <dgm:presLayoutVars>
          <dgm:bulletEnabled val="1"/>
        </dgm:presLayoutVars>
      </dgm:prSet>
      <dgm:spPr/>
      <dgm:t>
        <a:bodyPr/>
        <a:lstStyle/>
        <a:p>
          <a:endParaRPr lang="en-AU"/>
        </a:p>
      </dgm:t>
    </dgm:pt>
    <dgm:pt modelId="{8A1D7E39-7315-4C69-A9C5-095DBBB33737}" type="pres">
      <dgm:prSet presAssocID="{179F3336-3E83-4533-B686-F550443D00DB}" presName="pillarX" presStyleLbl="node1" presStyleIdx="2" presStyleCnt="3">
        <dgm:presLayoutVars>
          <dgm:bulletEnabled val="1"/>
        </dgm:presLayoutVars>
      </dgm:prSet>
      <dgm:spPr/>
      <dgm:t>
        <a:bodyPr/>
        <a:lstStyle/>
        <a:p>
          <a:endParaRPr lang="en-AU"/>
        </a:p>
      </dgm:t>
    </dgm:pt>
    <dgm:pt modelId="{90F5F69E-EF2B-4306-9708-1104761D4D7D}" type="pres">
      <dgm:prSet presAssocID="{70FA6052-A9A2-418D-9E58-FA41C7312E75}" presName="base" presStyleLbl="dkBgShp" presStyleIdx="1" presStyleCnt="2"/>
      <dgm:spPr>
        <a:solidFill>
          <a:srgbClr val="002060"/>
        </a:solidFill>
      </dgm:spPr>
      <dgm:t>
        <a:bodyPr/>
        <a:lstStyle/>
        <a:p>
          <a:endParaRPr lang="en-AU"/>
        </a:p>
      </dgm:t>
    </dgm:pt>
  </dgm:ptLst>
  <dgm:cxnLst>
    <dgm:cxn modelId="{790D4659-67EB-4229-B232-FAFCB57B35AC}" type="presOf" srcId="{70FA6052-A9A2-418D-9E58-FA41C7312E75}" destId="{F40B16ED-8B52-4FBB-A1CC-8C3ABE3C4B2A}" srcOrd="0" destOrd="0" presId="urn:microsoft.com/office/officeart/2005/8/layout/hList3"/>
    <dgm:cxn modelId="{1BF3C0AD-CD63-4056-8B56-EA6F74CE010F}" type="presOf" srcId="{641A5912-2ADA-4184-8DBD-5BC175D39261}" destId="{5923ACD8-772A-48BA-802A-7304DBB46DAD}" srcOrd="0" destOrd="0" presId="urn:microsoft.com/office/officeart/2005/8/layout/hList3"/>
    <dgm:cxn modelId="{DB31BFAB-0EA5-454D-B76E-B8744824DD40}" srcId="{70FA6052-A9A2-418D-9E58-FA41C7312E75}" destId="{7ACDCEC9-6E7F-4138-9157-77949FC44284}" srcOrd="1" destOrd="0" parTransId="{D09687DE-6A8D-4F82-B03D-268B4D76FC35}" sibTransId="{7382235B-C5B3-40A3-B10E-A4D54DE76FDD}"/>
    <dgm:cxn modelId="{E44335E3-EFC1-41F4-806E-CF28AAE2134C}" srcId="{114C32D5-76E5-42B4-B096-75F665AC2FB1}" destId="{70FA6052-A9A2-418D-9E58-FA41C7312E75}" srcOrd="0" destOrd="0" parTransId="{EB777DDC-1811-4DDD-9EA5-43199F671C22}" sibTransId="{B0CC12F2-EA83-4E5F-83AA-6F2B97477133}"/>
    <dgm:cxn modelId="{44DE4ECA-755C-44A4-8AC6-BA1C7CA05840}" srcId="{70FA6052-A9A2-418D-9E58-FA41C7312E75}" destId="{179F3336-3E83-4533-B686-F550443D00DB}" srcOrd="2" destOrd="0" parTransId="{BB444038-BCF7-44A3-BCFA-228AE3C2EAEA}" sibTransId="{28404445-3860-43C8-A308-AD2DE5B6C2A8}"/>
    <dgm:cxn modelId="{E7A4471A-2961-499E-8BA9-0AE206B530AF}" type="presOf" srcId="{179F3336-3E83-4533-B686-F550443D00DB}" destId="{8A1D7E39-7315-4C69-A9C5-095DBBB33737}" srcOrd="0" destOrd="0" presId="urn:microsoft.com/office/officeart/2005/8/layout/hList3"/>
    <dgm:cxn modelId="{90B69615-6715-48FF-82D7-1943618B9836}" srcId="{70FA6052-A9A2-418D-9E58-FA41C7312E75}" destId="{641A5912-2ADA-4184-8DBD-5BC175D39261}" srcOrd="0" destOrd="0" parTransId="{786EA036-3B06-499C-845E-C2EBD1451FFA}" sibTransId="{F07E8F45-26DE-45BB-B655-5343487E3C1C}"/>
    <dgm:cxn modelId="{5F1B5737-989D-4981-8724-1F9476E441DD}" type="presOf" srcId="{114C32D5-76E5-42B4-B096-75F665AC2FB1}" destId="{E113777F-A0D7-46FC-8076-5AD76357948C}" srcOrd="0" destOrd="0" presId="urn:microsoft.com/office/officeart/2005/8/layout/hList3"/>
    <dgm:cxn modelId="{E6DE6A06-3EF6-4023-B71D-C4EBD9CC1225}" type="presOf" srcId="{7ACDCEC9-6E7F-4138-9157-77949FC44284}" destId="{375EA159-A0A7-4241-8B2C-0EE049130BC7}" srcOrd="0" destOrd="0" presId="urn:microsoft.com/office/officeart/2005/8/layout/hList3"/>
    <dgm:cxn modelId="{D28B4299-8D71-4203-924B-D9D700A1E716}" type="presParOf" srcId="{E113777F-A0D7-46FC-8076-5AD76357948C}" destId="{F40B16ED-8B52-4FBB-A1CC-8C3ABE3C4B2A}" srcOrd="0" destOrd="0" presId="urn:microsoft.com/office/officeart/2005/8/layout/hList3"/>
    <dgm:cxn modelId="{95375571-BE58-47AA-8B9B-97EE8B7C747A}" type="presParOf" srcId="{E113777F-A0D7-46FC-8076-5AD76357948C}" destId="{10CDDDDF-9521-4127-84AD-D1CF5AD44475}" srcOrd="1" destOrd="0" presId="urn:microsoft.com/office/officeart/2005/8/layout/hList3"/>
    <dgm:cxn modelId="{E3C18457-2902-4FBF-8FF4-91C529821184}" type="presParOf" srcId="{10CDDDDF-9521-4127-84AD-D1CF5AD44475}" destId="{5923ACD8-772A-48BA-802A-7304DBB46DAD}" srcOrd="0" destOrd="0" presId="urn:microsoft.com/office/officeart/2005/8/layout/hList3"/>
    <dgm:cxn modelId="{49F6929E-37C7-4CE9-A146-DDCEC981A192}" type="presParOf" srcId="{10CDDDDF-9521-4127-84AD-D1CF5AD44475}" destId="{375EA159-A0A7-4241-8B2C-0EE049130BC7}" srcOrd="1" destOrd="0" presId="urn:microsoft.com/office/officeart/2005/8/layout/hList3"/>
    <dgm:cxn modelId="{4EA24B5A-63EB-4590-B8A9-F7109C3A8EE8}" type="presParOf" srcId="{10CDDDDF-9521-4127-84AD-D1CF5AD44475}" destId="{8A1D7E39-7315-4C69-A9C5-095DBBB33737}" srcOrd="2" destOrd="0" presId="urn:microsoft.com/office/officeart/2005/8/layout/hList3"/>
    <dgm:cxn modelId="{13EA01A8-F259-4022-A928-EE9071E6539E}" type="presParOf" srcId="{E113777F-A0D7-46FC-8076-5AD76357948C}" destId="{90F5F69E-EF2B-4306-9708-1104761D4D7D}"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C3B311-B544-47DA-A617-DDCFEE46ADBB}">
      <dsp:nvSpPr>
        <dsp:cNvPr id="0" name=""/>
        <dsp:cNvSpPr/>
      </dsp:nvSpPr>
      <dsp:spPr>
        <a:xfrm>
          <a:off x="532537" y="1494351"/>
          <a:ext cx="709381" cy="908313"/>
        </a:xfrm>
        <a:custGeom>
          <a:avLst/>
          <a:gdLst/>
          <a:ahLst/>
          <a:cxnLst/>
          <a:rect l="0" t="0" r="0" b="0"/>
          <a:pathLst>
            <a:path>
              <a:moveTo>
                <a:pt x="0" y="0"/>
              </a:moveTo>
              <a:lnTo>
                <a:pt x="354690" y="0"/>
              </a:lnTo>
              <a:lnTo>
                <a:pt x="354690" y="908313"/>
              </a:lnTo>
              <a:lnTo>
                <a:pt x="709381" y="908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858415" y="1919695"/>
        <a:ext cx="57624" cy="57624"/>
      </dsp:txXfrm>
    </dsp:sp>
    <dsp:sp modelId="{6CC314A4-1D40-4F63-8B9A-A4E15DEF4AC4}">
      <dsp:nvSpPr>
        <dsp:cNvPr id="0" name=""/>
        <dsp:cNvSpPr/>
      </dsp:nvSpPr>
      <dsp:spPr>
        <a:xfrm>
          <a:off x="532537" y="1494351"/>
          <a:ext cx="709381" cy="242640"/>
        </a:xfrm>
        <a:custGeom>
          <a:avLst/>
          <a:gdLst/>
          <a:ahLst/>
          <a:cxnLst/>
          <a:rect l="0" t="0" r="0" b="0"/>
          <a:pathLst>
            <a:path>
              <a:moveTo>
                <a:pt x="0" y="0"/>
              </a:moveTo>
              <a:lnTo>
                <a:pt x="354690" y="0"/>
              </a:lnTo>
              <a:lnTo>
                <a:pt x="354690" y="242640"/>
              </a:lnTo>
              <a:lnTo>
                <a:pt x="709381" y="242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868485" y="1596928"/>
        <a:ext cx="37486" cy="37486"/>
      </dsp:txXfrm>
    </dsp:sp>
    <dsp:sp modelId="{ED4F53CC-C9F2-49C8-B274-30B9A97179BA}">
      <dsp:nvSpPr>
        <dsp:cNvPr id="0" name=""/>
        <dsp:cNvSpPr/>
      </dsp:nvSpPr>
      <dsp:spPr>
        <a:xfrm>
          <a:off x="532537" y="1071319"/>
          <a:ext cx="709381" cy="423031"/>
        </a:xfrm>
        <a:custGeom>
          <a:avLst/>
          <a:gdLst/>
          <a:ahLst/>
          <a:cxnLst/>
          <a:rect l="0" t="0" r="0" b="0"/>
          <a:pathLst>
            <a:path>
              <a:moveTo>
                <a:pt x="0" y="423031"/>
              </a:moveTo>
              <a:lnTo>
                <a:pt x="354690" y="423031"/>
              </a:lnTo>
              <a:lnTo>
                <a:pt x="354690" y="0"/>
              </a:lnTo>
              <a:lnTo>
                <a:pt x="7093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866579" y="1262187"/>
        <a:ext cx="41297" cy="41297"/>
      </dsp:txXfrm>
    </dsp:sp>
    <dsp:sp modelId="{D53FFDA6-9F41-43F4-B0C1-064DFA571CA4}">
      <dsp:nvSpPr>
        <dsp:cNvPr id="0" name=""/>
        <dsp:cNvSpPr/>
      </dsp:nvSpPr>
      <dsp:spPr>
        <a:xfrm>
          <a:off x="532537" y="405647"/>
          <a:ext cx="709381" cy="1088703"/>
        </a:xfrm>
        <a:custGeom>
          <a:avLst/>
          <a:gdLst/>
          <a:ahLst/>
          <a:cxnLst/>
          <a:rect l="0" t="0" r="0" b="0"/>
          <a:pathLst>
            <a:path>
              <a:moveTo>
                <a:pt x="0" y="1088703"/>
              </a:moveTo>
              <a:lnTo>
                <a:pt x="354690" y="1088703"/>
              </a:lnTo>
              <a:lnTo>
                <a:pt x="354690" y="0"/>
              </a:lnTo>
              <a:lnTo>
                <a:pt x="7093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854742" y="917513"/>
        <a:ext cx="64971" cy="64971"/>
      </dsp:txXfrm>
    </dsp:sp>
    <dsp:sp modelId="{02DF7D9E-415B-4150-91E1-E0DDC4606816}">
      <dsp:nvSpPr>
        <dsp:cNvPr id="0" name=""/>
        <dsp:cNvSpPr/>
      </dsp:nvSpPr>
      <dsp:spPr>
        <a:xfrm rot="16200000">
          <a:off x="-940041" y="1228082"/>
          <a:ext cx="2412619" cy="532537"/>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rPr>
            <a:t>Unit 3 </a:t>
          </a:r>
          <a:r>
            <a:rPr lang="en-AU" sz="1600" b="1" kern="1200" dirty="0" smtClean="0">
              <a:solidFill>
                <a:schemeClr val="tx1"/>
              </a:solidFill>
            </a:rPr>
            <a:t>Outcome</a:t>
          </a:r>
          <a:r>
            <a:rPr lang="en-AU" sz="2000" b="1" kern="1200" dirty="0" smtClean="0">
              <a:solidFill>
                <a:schemeClr val="tx1"/>
              </a:solidFill>
            </a:rPr>
            <a:t> 2</a:t>
          </a:r>
          <a:endParaRPr lang="en-AU" sz="2000" b="1" kern="1200" dirty="0">
            <a:solidFill>
              <a:schemeClr val="tx1"/>
            </a:solidFill>
          </a:endParaRPr>
        </a:p>
      </dsp:txBody>
      <dsp:txXfrm rot="16200000">
        <a:off x="-940041" y="1228082"/>
        <a:ext cx="2412619" cy="532537"/>
      </dsp:txXfrm>
    </dsp:sp>
    <dsp:sp modelId="{0BECA6EF-1A01-4913-B92E-220E58EA2011}">
      <dsp:nvSpPr>
        <dsp:cNvPr id="0" name=""/>
        <dsp:cNvSpPr/>
      </dsp:nvSpPr>
      <dsp:spPr>
        <a:xfrm>
          <a:off x="1241919" y="139379"/>
          <a:ext cx="6673811" cy="532537"/>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AU" sz="1400" kern="1200" dirty="0" smtClean="0">
              <a:solidFill>
                <a:schemeClr val="tx1"/>
              </a:solidFill>
            </a:rPr>
            <a:t>1. Depth of understanding of formation of a hypothesis and coherence of a conclusion</a:t>
          </a:r>
          <a:endParaRPr lang="en-AU" sz="1400" kern="1200" dirty="0">
            <a:solidFill>
              <a:schemeClr val="tx1"/>
            </a:solidFill>
          </a:endParaRPr>
        </a:p>
      </dsp:txBody>
      <dsp:txXfrm>
        <a:off x="1241919" y="139379"/>
        <a:ext cx="6673811" cy="532537"/>
      </dsp:txXfrm>
    </dsp:sp>
    <dsp:sp modelId="{E4E4BC40-B5CD-4666-AF51-C10077AEE483}">
      <dsp:nvSpPr>
        <dsp:cNvPr id="0" name=""/>
        <dsp:cNvSpPr/>
      </dsp:nvSpPr>
      <dsp:spPr>
        <a:xfrm>
          <a:off x="1241919" y="805051"/>
          <a:ext cx="6673811" cy="532537"/>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AU" sz="1400" kern="1200" dirty="0" smtClean="0">
              <a:solidFill>
                <a:schemeClr val="tx1"/>
              </a:solidFill>
            </a:rPr>
            <a:t>2. Skills in acquiring, validating and referencing data</a:t>
          </a:r>
          <a:endParaRPr lang="en-AU" sz="1400" kern="1200" dirty="0">
            <a:solidFill>
              <a:schemeClr val="tx1"/>
            </a:solidFill>
          </a:endParaRPr>
        </a:p>
      </dsp:txBody>
      <dsp:txXfrm>
        <a:off x="1241919" y="805051"/>
        <a:ext cx="6673811" cy="532537"/>
      </dsp:txXfrm>
    </dsp:sp>
    <dsp:sp modelId="{12129D91-D522-425E-98E7-F838734273CF}">
      <dsp:nvSpPr>
        <dsp:cNvPr id="0" name=""/>
        <dsp:cNvSpPr/>
      </dsp:nvSpPr>
      <dsp:spPr>
        <a:xfrm>
          <a:off x="1241919" y="1470723"/>
          <a:ext cx="6678963" cy="532537"/>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AU" sz="1400" kern="1200" dirty="0" smtClean="0">
              <a:solidFill>
                <a:schemeClr val="tx1"/>
              </a:solidFill>
            </a:rPr>
            <a:t>3. Skills in organising, manipulating and securing data and information</a:t>
          </a:r>
          <a:endParaRPr lang="en-AU" sz="1400" kern="1200" dirty="0">
            <a:solidFill>
              <a:schemeClr val="tx1"/>
            </a:solidFill>
          </a:endParaRPr>
        </a:p>
      </dsp:txBody>
      <dsp:txXfrm>
        <a:off x="1241919" y="1470723"/>
        <a:ext cx="6678963" cy="532537"/>
      </dsp:txXfrm>
    </dsp:sp>
    <dsp:sp modelId="{BA46EFAD-833B-4F86-BC56-3FB2CDAE68D0}">
      <dsp:nvSpPr>
        <dsp:cNvPr id="0" name=""/>
        <dsp:cNvSpPr/>
      </dsp:nvSpPr>
      <dsp:spPr>
        <a:xfrm>
          <a:off x="1241919" y="2136395"/>
          <a:ext cx="6678963" cy="532537"/>
        </a:xfrm>
        <a:prstGeom prst="rect">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AU" sz="1400" kern="1200" dirty="0" smtClean="0">
              <a:solidFill>
                <a:schemeClr val="tx1"/>
              </a:solidFill>
            </a:rPr>
            <a:t>4. Depth  of understanding of project management concepts and processes</a:t>
          </a:r>
          <a:endParaRPr lang="en-AU" sz="1400" kern="1200" dirty="0">
            <a:solidFill>
              <a:schemeClr val="tx1"/>
            </a:solidFill>
          </a:endParaRPr>
        </a:p>
      </dsp:txBody>
      <dsp:txXfrm>
        <a:off x="1241919" y="2136395"/>
        <a:ext cx="6678963" cy="5325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C3B311-B544-47DA-A617-DDCFEE46ADBB}">
      <dsp:nvSpPr>
        <dsp:cNvPr id="0" name=""/>
        <dsp:cNvSpPr/>
      </dsp:nvSpPr>
      <dsp:spPr>
        <a:xfrm>
          <a:off x="532537" y="1468284"/>
          <a:ext cx="634796" cy="934379"/>
        </a:xfrm>
        <a:custGeom>
          <a:avLst/>
          <a:gdLst/>
          <a:ahLst/>
          <a:cxnLst/>
          <a:rect l="0" t="0" r="0" b="0"/>
          <a:pathLst>
            <a:path>
              <a:moveTo>
                <a:pt x="0" y="0"/>
              </a:moveTo>
              <a:lnTo>
                <a:pt x="317398" y="0"/>
              </a:lnTo>
              <a:lnTo>
                <a:pt x="317398" y="934379"/>
              </a:lnTo>
              <a:lnTo>
                <a:pt x="634796" y="9343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821695" y="1907234"/>
        <a:ext cx="56480" cy="56480"/>
      </dsp:txXfrm>
    </dsp:sp>
    <dsp:sp modelId="{6CC314A4-1D40-4F63-8B9A-A4E15DEF4AC4}">
      <dsp:nvSpPr>
        <dsp:cNvPr id="0" name=""/>
        <dsp:cNvSpPr/>
      </dsp:nvSpPr>
      <dsp:spPr>
        <a:xfrm>
          <a:off x="532537" y="1468284"/>
          <a:ext cx="634796" cy="268707"/>
        </a:xfrm>
        <a:custGeom>
          <a:avLst/>
          <a:gdLst/>
          <a:ahLst/>
          <a:cxnLst/>
          <a:rect l="0" t="0" r="0" b="0"/>
          <a:pathLst>
            <a:path>
              <a:moveTo>
                <a:pt x="0" y="0"/>
              </a:moveTo>
              <a:lnTo>
                <a:pt x="317398" y="0"/>
              </a:lnTo>
              <a:lnTo>
                <a:pt x="317398" y="268707"/>
              </a:lnTo>
              <a:lnTo>
                <a:pt x="634796" y="2687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832702" y="1585405"/>
        <a:ext cx="34466" cy="34466"/>
      </dsp:txXfrm>
    </dsp:sp>
    <dsp:sp modelId="{ED4F53CC-C9F2-49C8-B274-30B9A97179BA}">
      <dsp:nvSpPr>
        <dsp:cNvPr id="0" name=""/>
        <dsp:cNvSpPr/>
      </dsp:nvSpPr>
      <dsp:spPr>
        <a:xfrm>
          <a:off x="532537" y="1071319"/>
          <a:ext cx="634796" cy="396964"/>
        </a:xfrm>
        <a:custGeom>
          <a:avLst/>
          <a:gdLst/>
          <a:ahLst/>
          <a:cxnLst/>
          <a:rect l="0" t="0" r="0" b="0"/>
          <a:pathLst>
            <a:path>
              <a:moveTo>
                <a:pt x="0" y="396964"/>
              </a:moveTo>
              <a:lnTo>
                <a:pt x="317398" y="396964"/>
              </a:lnTo>
              <a:lnTo>
                <a:pt x="317398" y="0"/>
              </a:lnTo>
              <a:lnTo>
                <a:pt x="6347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831218" y="1251084"/>
        <a:ext cx="37434" cy="37434"/>
      </dsp:txXfrm>
    </dsp:sp>
    <dsp:sp modelId="{D53FFDA6-9F41-43F4-B0C1-064DFA571CA4}">
      <dsp:nvSpPr>
        <dsp:cNvPr id="0" name=""/>
        <dsp:cNvSpPr/>
      </dsp:nvSpPr>
      <dsp:spPr>
        <a:xfrm>
          <a:off x="532537" y="405647"/>
          <a:ext cx="634796" cy="1062636"/>
        </a:xfrm>
        <a:custGeom>
          <a:avLst/>
          <a:gdLst/>
          <a:ahLst/>
          <a:cxnLst/>
          <a:rect l="0" t="0" r="0" b="0"/>
          <a:pathLst>
            <a:path>
              <a:moveTo>
                <a:pt x="0" y="1062636"/>
              </a:moveTo>
              <a:lnTo>
                <a:pt x="317398" y="1062636"/>
              </a:lnTo>
              <a:lnTo>
                <a:pt x="317398" y="0"/>
              </a:lnTo>
              <a:lnTo>
                <a:pt x="6347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818990" y="906021"/>
        <a:ext cx="61890" cy="61890"/>
      </dsp:txXfrm>
    </dsp:sp>
    <dsp:sp modelId="{02DF7D9E-415B-4150-91E1-E0DDC4606816}">
      <dsp:nvSpPr>
        <dsp:cNvPr id="0" name=""/>
        <dsp:cNvSpPr/>
      </dsp:nvSpPr>
      <dsp:spPr>
        <a:xfrm rot="16200000">
          <a:off x="-940041" y="1202015"/>
          <a:ext cx="2412619" cy="532537"/>
        </a:xfrm>
        <a:prstGeom prst="rect">
          <a:avLst/>
        </a:prstGeom>
        <a:solidFill>
          <a:schemeClr val="accent5">
            <a:lumMod val="60000"/>
            <a:lumOff val="4000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rPr>
            <a:t>Unit 4  </a:t>
          </a:r>
          <a:r>
            <a:rPr lang="en-AU" sz="1600" b="1" kern="1200" dirty="0" smtClean="0">
              <a:solidFill>
                <a:schemeClr val="tx1"/>
              </a:solidFill>
            </a:rPr>
            <a:t>Outcome</a:t>
          </a:r>
          <a:r>
            <a:rPr lang="en-AU" sz="2000" b="1" kern="1200" dirty="0" smtClean="0">
              <a:solidFill>
                <a:schemeClr val="tx1"/>
              </a:solidFill>
            </a:rPr>
            <a:t> 1</a:t>
          </a:r>
          <a:endParaRPr lang="en-AU" sz="2000" b="1" kern="1200" dirty="0">
            <a:solidFill>
              <a:schemeClr val="tx1"/>
            </a:solidFill>
          </a:endParaRPr>
        </a:p>
      </dsp:txBody>
      <dsp:txXfrm rot="16200000">
        <a:off x="-940041" y="1202015"/>
        <a:ext cx="2412619" cy="532537"/>
      </dsp:txXfrm>
    </dsp:sp>
    <dsp:sp modelId="{0BECA6EF-1A01-4913-B92E-220E58EA2011}">
      <dsp:nvSpPr>
        <dsp:cNvPr id="0" name=""/>
        <dsp:cNvSpPr/>
      </dsp:nvSpPr>
      <dsp:spPr>
        <a:xfrm>
          <a:off x="1167334" y="139379"/>
          <a:ext cx="6822981" cy="532537"/>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AU" sz="1400" kern="1200" dirty="0" smtClean="0">
              <a:solidFill>
                <a:schemeClr val="tx1"/>
              </a:solidFill>
            </a:rPr>
            <a:t>5. Skills in generating design ideas and designing preferred solutions</a:t>
          </a:r>
          <a:endParaRPr lang="en-AU" sz="1400" kern="1200" dirty="0">
            <a:solidFill>
              <a:schemeClr val="tx1"/>
            </a:solidFill>
          </a:endParaRPr>
        </a:p>
      </dsp:txBody>
      <dsp:txXfrm>
        <a:off x="1167334" y="139379"/>
        <a:ext cx="6822981" cy="532537"/>
      </dsp:txXfrm>
    </dsp:sp>
    <dsp:sp modelId="{E4E4BC40-B5CD-4666-AF51-C10077AEE483}">
      <dsp:nvSpPr>
        <dsp:cNvPr id="0" name=""/>
        <dsp:cNvSpPr/>
      </dsp:nvSpPr>
      <dsp:spPr>
        <a:xfrm>
          <a:off x="1167334" y="805051"/>
          <a:ext cx="6828134" cy="532537"/>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AU" sz="1400" kern="1200" dirty="0" smtClean="0">
              <a:solidFill>
                <a:schemeClr val="tx1"/>
              </a:solidFill>
            </a:rPr>
            <a:t>6. Skills in communicating information to educate a world-wide audience through a multimodal online solution</a:t>
          </a:r>
          <a:endParaRPr lang="en-AU" sz="1400" kern="1200" dirty="0">
            <a:solidFill>
              <a:schemeClr val="tx1"/>
            </a:solidFill>
          </a:endParaRPr>
        </a:p>
      </dsp:txBody>
      <dsp:txXfrm>
        <a:off x="1167334" y="805051"/>
        <a:ext cx="6828134" cy="532537"/>
      </dsp:txXfrm>
    </dsp:sp>
    <dsp:sp modelId="{12129D91-D522-425E-98E7-F838734273CF}">
      <dsp:nvSpPr>
        <dsp:cNvPr id="0" name=""/>
        <dsp:cNvSpPr/>
      </dsp:nvSpPr>
      <dsp:spPr>
        <a:xfrm>
          <a:off x="1167334" y="1470723"/>
          <a:ext cx="6822981" cy="532537"/>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AU" sz="1400" kern="1200" dirty="0" smtClean="0">
              <a:solidFill>
                <a:schemeClr val="tx1"/>
              </a:solidFill>
            </a:rPr>
            <a:t>7. Skills in technically developing  a multimodal online solution that confirms or refutes a hypothesis</a:t>
          </a:r>
          <a:endParaRPr lang="en-AU" sz="1400" kern="1200" dirty="0">
            <a:solidFill>
              <a:schemeClr val="tx1"/>
            </a:solidFill>
          </a:endParaRPr>
        </a:p>
      </dsp:txBody>
      <dsp:txXfrm>
        <a:off x="1167334" y="1470723"/>
        <a:ext cx="6822981" cy="532537"/>
      </dsp:txXfrm>
    </dsp:sp>
    <dsp:sp modelId="{BA46EFAD-833B-4F86-BC56-3FB2CDAE68D0}">
      <dsp:nvSpPr>
        <dsp:cNvPr id="0" name=""/>
        <dsp:cNvSpPr/>
      </dsp:nvSpPr>
      <dsp:spPr>
        <a:xfrm>
          <a:off x="1167334" y="2136395"/>
          <a:ext cx="6822981" cy="532537"/>
        </a:xfrm>
        <a:prstGeom prst="rect">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AU" sz="1400" kern="1200" dirty="0" smtClean="0">
              <a:solidFill>
                <a:schemeClr val="tx1"/>
              </a:solidFill>
            </a:rPr>
            <a:t>8. Understanding of strategies for evaluating the effectiveness of a multimodal solution and assessing  the effectiveness of the project plan in monitoring progress</a:t>
          </a:r>
          <a:endParaRPr lang="en-AU" sz="1400" kern="1200" dirty="0">
            <a:solidFill>
              <a:schemeClr val="tx1"/>
            </a:solidFill>
          </a:endParaRPr>
        </a:p>
      </dsp:txBody>
      <dsp:txXfrm>
        <a:off x="1167334" y="2136395"/>
        <a:ext cx="6822981" cy="5325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0B16ED-8B52-4FBB-A1CC-8C3ABE3C4B2A}">
      <dsp:nvSpPr>
        <dsp:cNvPr id="0" name=""/>
        <dsp:cNvSpPr/>
      </dsp:nvSpPr>
      <dsp:spPr>
        <a:xfrm>
          <a:off x="0" y="0"/>
          <a:ext cx="8208912" cy="1728192"/>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AU" sz="6500" kern="1200" dirty="0" smtClean="0"/>
            <a:t>Project Management</a:t>
          </a:r>
          <a:endParaRPr lang="en-AU" sz="6500" kern="1200" dirty="0"/>
        </a:p>
      </dsp:txBody>
      <dsp:txXfrm>
        <a:off x="0" y="0"/>
        <a:ext cx="8208912" cy="1728192"/>
      </dsp:txXfrm>
    </dsp:sp>
    <dsp:sp modelId="{5923ACD8-772A-48BA-802A-7304DBB46DAD}">
      <dsp:nvSpPr>
        <dsp:cNvPr id="0" name=""/>
        <dsp:cNvSpPr/>
      </dsp:nvSpPr>
      <dsp:spPr>
        <a:xfrm>
          <a:off x="4008" y="1728192"/>
          <a:ext cx="2733631" cy="3629203"/>
        </a:xfrm>
        <a:prstGeom prst="rect">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AU" sz="2600" kern="1200" dirty="0" err="1" smtClean="0"/>
            <a:t>Gannt</a:t>
          </a:r>
          <a:r>
            <a:rPr lang="en-AU" sz="2600" kern="1200" dirty="0" smtClean="0"/>
            <a:t> CHART</a:t>
          </a:r>
          <a:endParaRPr lang="en-AU" sz="2600" kern="1200" dirty="0"/>
        </a:p>
      </dsp:txBody>
      <dsp:txXfrm>
        <a:off x="4008" y="1728192"/>
        <a:ext cx="2733631" cy="3629203"/>
      </dsp:txXfrm>
    </dsp:sp>
    <dsp:sp modelId="{375EA159-A0A7-4241-8B2C-0EE049130BC7}">
      <dsp:nvSpPr>
        <dsp:cNvPr id="0" name=""/>
        <dsp:cNvSpPr/>
      </dsp:nvSpPr>
      <dsp:spPr>
        <a:xfrm>
          <a:off x="2737640" y="1728192"/>
          <a:ext cx="2733631" cy="3629203"/>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AU" sz="2600" kern="1200" dirty="0" smtClean="0"/>
            <a:t>Processing divided into Tasks and Estimating How Long they will take</a:t>
          </a:r>
          <a:endParaRPr lang="en-AU" sz="2600" kern="1200" dirty="0"/>
        </a:p>
      </dsp:txBody>
      <dsp:txXfrm>
        <a:off x="2737640" y="1728192"/>
        <a:ext cx="2733631" cy="3629203"/>
      </dsp:txXfrm>
    </dsp:sp>
    <dsp:sp modelId="{8A1D7E39-7315-4C69-A9C5-095DBBB33737}">
      <dsp:nvSpPr>
        <dsp:cNvPr id="0" name=""/>
        <dsp:cNvSpPr/>
      </dsp:nvSpPr>
      <dsp:spPr>
        <a:xfrm>
          <a:off x="5471271" y="1728192"/>
          <a:ext cx="2733631" cy="362920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AU" sz="2600" kern="1200" dirty="0" smtClean="0"/>
            <a:t/>
          </a:r>
          <a:br>
            <a:rPr lang="en-AU" sz="2600" kern="1200" dirty="0" smtClean="0"/>
          </a:br>
          <a:r>
            <a:rPr lang="en-AU" sz="2600" kern="1200" dirty="0" smtClean="0"/>
            <a:t>MILESTONES</a:t>
          </a:r>
          <a:br>
            <a:rPr lang="en-AU" sz="2600" kern="1200" dirty="0" smtClean="0"/>
          </a:br>
          <a:r>
            <a:rPr lang="en-AU" sz="2600" kern="1200" dirty="0" smtClean="0"/>
            <a:t>where we reach key objectives</a:t>
          </a:r>
          <a:br>
            <a:rPr lang="en-AU" sz="2600" kern="1200" dirty="0" smtClean="0"/>
          </a:br>
          <a:r>
            <a:rPr lang="en-AU" sz="2600" i="1" kern="1200" dirty="0" smtClean="0">
              <a:solidFill>
                <a:srgbClr val="002060"/>
              </a:solidFill>
            </a:rPr>
            <a:t>(like reaching Mt Everest Base Camps during </a:t>
          </a:r>
          <a:br>
            <a:rPr lang="en-AU" sz="2600" i="1" kern="1200" dirty="0" smtClean="0">
              <a:solidFill>
                <a:srgbClr val="002060"/>
              </a:solidFill>
            </a:rPr>
          </a:br>
          <a:r>
            <a:rPr lang="en-AU" sz="2600" i="1" kern="1200" dirty="0" smtClean="0">
              <a:solidFill>
                <a:srgbClr val="002060"/>
              </a:solidFill>
            </a:rPr>
            <a:t>our ascent)</a:t>
          </a:r>
        </a:p>
        <a:p>
          <a:pPr lvl="0" algn="ctr" defTabSz="1155700">
            <a:lnSpc>
              <a:spcPct val="90000"/>
            </a:lnSpc>
            <a:spcBef>
              <a:spcPct val="0"/>
            </a:spcBef>
            <a:spcAft>
              <a:spcPct val="35000"/>
            </a:spcAft>
          </a:pPr>
          <a:endParaRPr lang="en-AU" sz="2600" kern="1200" dirty="0"/>
        </a:p>
      </dsp:txBody>
      <dsp:txXfrm>
        <a:off x="5471271" y="1728192"/>
        <a:ext cx="2733631" cy="3629203"/>
      </dsp:txXfrm>
    </dsp:sp>
    <dsp:sp modelId="{90F5F69E-EF2B-4306-9708-1104761D4D7D}">
      <dsp:nvSpPr>
        <dsp:cNvPr id="0" name=""/>
        <dsp:cNvSpPr/>
      </dsp:nvSpPr>
      <dsp:spPr>
        <a:xfrm>
          <a:off x="0" y="5357395"/>
          <a:ext cx="8208912" cy="403244"/>
        </a:xfrm>
        <a:prstGeom prst="rect">
          <a:avLst/>
        </a:prstGeom>
        <a:solidFill>
          <a:srgbClr val="002060"/>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14FB1-5C07-4861-9199-D001780245C4}" type="datetimeFigureOut">
              <a:rPr lang="en-AU" smtClean="0"/>
              <a:pPr/>
              <a:t>1/03/2016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FCFA3-6925-4311-A468-D96FE76B1A62}"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ia.gov/library/publications/the-world-factbook/geos/qa.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middleeastvoices.voanews.com/2012/06/qatar-why-is-the-worlds-richest-country-so-fat-4037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17</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Due to the Legal</a:t>
            </a:r>
            <a:r>
              <a:rPr lang="en-AU" baseline="0" dirty="0" smtClean="0"/>
              <a:t> Issues with testing this Hypothesis (</a:t>
            </a:r>
            <a:r>
              <a:rPr lang="en-AU" baseline="0" dirty="0" err="1" smtClean="0"/>
              <a:t>eg</a:t>
            </a:r>
            <a:r>
              <a:rPr lang="en-AU" baseline="0" dirty="0" smtClean="0"/>
              <a:t>. gaining first hand knowledge of criminal activities) might be a bit risky for this topic. Drug topics have a </a:t>
            </a:r>
            <a:r>
              <a:rPr lang="en-AU" baseline="0" dirty="0" err="1" smtClean="0"/>
              <a:t>similiar</a:t>
            </a:r>
            <a:r>
              <a:rPr lang="en-AU" baseline="0" dirty="0" smtClean="0"/>
              <a:t> problem. </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27</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28</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29</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30</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a:t>
            </a:r>
            <a:r>
              <a:rPr lang="en-AU" baseline="0" dirty="0" smtClean="0"/>
              <a:t> Rule 2 “because of Z’” can also be written as “due to Z”   because and due to both mean the same thing which is “for these reasons”</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31</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a:t>
            </a:r>
            <a:r>
              <a:rPr lang="en-AU" baseline="0" dirty="0" smtClean="0"/>
              <a:t> Rule 2 “because of Z’” can also be written as “due to Z”   because and due to both mean the same thing which is “for these reasons”</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32</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You can</a:t>
            </a:r>
            <a:r>
              <a:rPr lang="en-AU" baseline="0" dirty="0" smtClean="0"/>
              <a:t> have a big hypothesis, but it will need to be specified that you are Scoping it down so that the investigation work will be a manageable amount; an amount that can be achieved in the 11 hours of Project work time. </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37</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Homer eating too much food</a:t>
            </a:r>
            <a:r>
              <a:rPr lang="en-AU" baseline="0" dirty="0" smtClean="0"/>
              <a:t> will lead to more fatness and obesity for him because he is massively exceeding the daily </a:t>
            </a:r>
            <a:r>
              <a:rPr lang="en-AU" baseline="0" dirty="0" err="1" smtClean="0"/>
              <a:t>colorie</a:t>
            </a:r>
            <a:r>
              <a:rPr lang="en-AU" baseline="0" dirty="0" smtClean="0"/>
              <a:t>/</a:t>
            </a:r>
            <a:r>
              <a:rPr lang="en-AU" baseline="0" dirty="0" err="1" smtClean="0"/>
              <a:t>kilojoule</a:t>
            </a:r>
            <a:r>
              <a:rPr lang="en-AU" baseline="0" dirty="0" smtClean="0"/>
              <a:t> allowance for his age and exercise habits. </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18</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 number of Arab countries are oil and gas</a:t>
            </a:r>
            <a:r>
              <a:rPr lang="en-AU" baseline="0" dirty="0" smtClean="0"/>
              <a:t> wealthy and many of their population love to eat out at restaurants regularly consuming calorie laden meals and desserts</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20</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kern="1200" dirty="0" smtClean="0">
                <a:solidFill>
                  <a:schemeClr val="tx1"/>
                </a:solidFill>
                <a:latin typeface="+mn-lt"/>
                <a:ea typeface="+mn-ea"/>
                <a:cs typeface="+mn-cs"/>
              </a:rPr>
              <a:t>Sporting a </a:t>
            </a:r>
            <a:r>
              <a:rPr lang="en-AU" sz="1200" b="0" i="0" u="none" strike="noStrike" kern="1200" dirty="0" smtClean="0">
                <a:solidFill>
                  <a:schemeClr val="tx1"/>
                </a:solidFill>
                <a:latin typeface="+mn-lt"/>
                <a:ea typeface="+mn-ea"/>
                <a:cs typeface="+mn-cs"/>
                <a:hlinkClick r:id="rId3"/>
              </a:rPr>
              <a:t>GDP</a:t>
            </a:r>
            <a:r>
              <a:rPr lang="en-AU" sz="1200" b="0" i="0" kern="1200" dirty="0" smtClean="0">
                <a:solidFill>
                  <a:schemeClr val="tx1"/>
                </a:solidFill>
                <a:latin typeface="+mn-lt"/>
                <a:ea typeface="+mn-ea"/>
                <a:cs typeface="+mn-cs"/>
              </a:rPr>
              <a:t> of $181.7 billion and a population of close to two million, Qatar, </a:t>
            </a:r>
            <a:r>
              <a:rPr lang="en-AU" sz="1200" b="1" i="0" kern="1200" dirty="0" smtClean="0">
                <a:solidFill>
                  <a:schemeClr val="tx1"/>
                </a:solidFill>
                <a:latin typeface="+mn-lt"/>
                <a:ea typeface="+mn-ea"/>
                <a:cs typeface="+mn-cs"/>
              </a:rPr>
              <a:t>in terms of per capita income*</a:t>
            </a:r>
            <a:r>
              <a:rPr lang="en-AU" sz="1200" b="0" i="0" kern="1200" dirty="0" smtClean="0">
                <a:solidFill>
                  <a:schemeClr val="tx1"/>
                </a:solidFill>
                <a:latin typeface="+mn-lt"/>
                <a:ea typeface="+mn-ea"/>
                <a:cs typeface="+mn-cs"/>
              </a:rPr>
              <a:t>, is the </a:t>
            </a:r>
            <a:r>
              <a:rPr lang="en-AU" sz="1200" b="0" i="0" u="none" strike="noStrike" kern="1200" dirty="0" smtClean="0">
                <a:solidFill>
                  <a:schemeClr val="tx1"/>
                </a:solidFill>
                <a:latin typeface="+mn-lt"/>
                <a:ea typeface="+mn-ea"/>
                <a:cs typeface="+mn-cs"/>
                <a:hlinkClick r:id="rId3"/>
              </a:rPr>
              <a:t>richest nation</a:t>
            </a:r>
            <a:r>
              <a:rPr lang="en-AU" sz="1200" b="0" i="0" kern="1200" dirty="0" smtClean="0">
                <a:solidFill>
                  <a:schemeClr val="tx1"/>
                </a:solidFill>
                <a:latin typeface="+mn-lt"/>
                <a:ea typeface="+mn-ea"/>
                <a:cs typeface="+mn-cs"/>
              </a:rPr>
              <a:t> in the world. It also has the third-largest reserves of natural gas. However, with its booming economy and privileged lifestyle, Qatar is also becoming the world’s fattest country.</a:t>
            </a:r>
            <a:br>
              <a:rPr lang="en-AU" sz="1200" b="0" i="0" kern="1200" dirty="0" smtClean="0">
                <a:solidFill>
                  <a:schemeClr val="tx1"/>
                </a:solidFill>
                <a:latin typeface="+mn-lt"/>
                <a:ea typeface="+mn-ea"/>
                <a:cs typeface="+mn-cs"/>
              </a:rPr>
            </a:br>
            <a:r>
              <a:rPr lang="en-AU" sz="1200" b="0" i="0" kern="1200" dirty="0" smtClean="0">
                <a:solidFill>
                  <a:schemeClr val="tx1"/>
                </a:solidFill>
                <a:latin typeface="+mn-lt"/>
                <a:ea typeface="+mn-ea"/>
                <a:cs typeface="+mn-cs"/>
              </a:rPr>
              <a:t/>
            </a:r>
            <a:br>
              <a:rPr lang="en-AU" sz="1200" b="0" i="0" kern="1200" dirty="0" smtClean="0">
                <a:solidFill>
                  <a:schemeClr val="tx1"/>
                </a:solidFill>
                <a:latin typeface="+mn-lt"/>
                <a:ea typeface="+mn-ea"/>
                <a:cs typeface="+mn-cs"/>
              </a:rPr>
            </a:br>
            <a:r>
              <a:rPr lang="en-AU" sz="1200" b="0" i="0" kern="1200" dirty="0" smtClean="0">
                <a:solidFill>
                  <a:schemeClr val="tx1"/>
                </a:solidFill>
                <a:latin typeface="+mn-lt"/>
                <a:ea typeface="+mn-ea"/>
                <a:cs typeface="+mn-cs"/>
              </a:rPr>
              <a:t>Read more at Middle East Voices: </a:t>
            </a:r>
            <a:r>
              <a:rPr lang="en-AU" sz="1200" b="0" i="0" u="none" strike="noStrike" kern="1200" dirty="0" smtClean="0">
                <a:solidFill>
                  <a:schemeClr val="tx1"/>
                </a:solidFill>
                <a:latin typeface="+mn-lt"/>
                <a:ea typeface="+mn-ea"/>
                <a:cs typeface="+mn-cs"/>
                <a:hlinkClick r:id="rId4"/>
              </a:rPr>
              <a:t>http://middleeastvoices.voanews.com/2012/06/qatar-why-is-the-worlds-richest-country-so-fat-40379/#ixzz418RFU2eb</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21</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It</a:t>
            </a:r>
            <a:r>
              <a:rPr lang="en-AU" baseline="0" dirty="0" smtClean="0"/>
              <a:t> has More of X Population leads to more of Y fast food outlets BUT does not have the “because of Z” part, and so it fails Rule 2 ! </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22</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It</a:t>
            </a:r>
            <a:r>
              <a:rPr lang="en-AU" baseline="0" dirty="0" smtClean="0"/>
              <a:t> has More of X Population leads to more of Y fast food outlets BUT does not have the “because of Z” part, and so it fails Rule 2 ! </a:t>
            </a:r>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23</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24</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25</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4FCFA3-6925-4311-A468-D96FE76B1A62}" type="slidenum">
              <a:rPr lang="en-AU" smtClean="0"/>
              <a:pPr/>
              <a:t>26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3B01DAA-C308-4186-A475-CF2F3E9D30AC}" type="datetimeFigureOut">
              <a:rPr lang="en-AU" smtClean="0"/>
              <a:pPr/>
              <a:t>1/03/2016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3B01DAA-C308-4186-A475-CF2F3E9D30AC}" type="datetimeFigureOut">
              <a:rPr lang="en-AU" smtClean="0"/>
              <a:pPr/>
              <a:t>1/03/2016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3B01DAA-C308-4186-A475-CF2F3E9D30AC}" type="datetimeFigureOut">
              <a:rPr lang="en-AU" smtClean="0"/>
              <a:pPr/>
              <a:t>1/03/2016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3B01DAA-C308-4186-A475-CF2F3E9D30AC}" type="datetimeFigureOut">
              <a:rPr lang="en-AU" smtClean="0"/>
              <a:pPr/>
              <a:t>1/03/2016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B01DAA-C308-4186-A475-CF2F3E9D30AC}" type="datetimeFigureOut">
              <a:rPr lang="en-AU" smtClean="0"/>
              <a:pPr/>
              <a:t>1/03/2016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3B01DAA-C308-4186-A475-CF2F3E9D30AC}" type="datetimeFigureOut">
              <a:rPr lang="en-AU" smtClean="0"/>
              <a:pPr/>
              <a:t>1/03/2016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3B01DAA-C308-4186-A475-CF2F3E9D30AC}" type="datetimeFigureOut">
              <a:rPr lang="en-AU" smtClean="0"/>
              <a:pPr/>
              <a:t>1/03/2016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3B01DAA-C308-4186-A475-CF2F3E9D30AC}" type="datetimeFigureOut">
              <a:rPr lang="en-AU" smtClean="0"/>
              <a:pPr/>
              <a:t>1/03/2016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01DAA-C308-4186-A475-CF2F3E9D30AC}" type="datetimeFigureOut">
              <a:rPr lang="en-AU" smtClean="0"/>
              <a:pPr/>
              <a:t>1/03/2016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B01DAA-C308-4186-A475-CF2F3E9D30AC}" type="datetimeFigureOut">
              <a:rPr lang="en-AU" smtClean="0"/>
              <a:pPr/>
              <a:t>1/03/2016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B01DAA-C308-4186-A475-CF2F3E9D30AC}" type="datetimeFigureOut">
              <a:rPr lang="en-AU" smtClean="0"/>
              <a:pPr/>
              <a:t>1/03/2016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A22EC0-71A6-45F1-BA5D-AC13199577F9}"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1DAA-C308-4186-A475-CF2F3E9D30AC}" type="datetimeFigureOut">
              <a:rPr lang="en-AU" smtClean="0"/>
              <a:pPr/>
              <a:t>1/03/2016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22EC0-71A6-45F1-BA5D-AC13199577F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hyperlink" Target="http://www.ibmbigdatahub.com/presentation/big-data-retail-examples-action" TargetMode="External"/><Relationship Id="rId2" Type="http://schemas.openxmlformats.org/officeDocument/2006/relationships/hyperlink" Target="http://www.crmsearch.com/retail-big-data.php"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hyperlink" Target="http://www.vcaa.vic.edu.au/Documents/vce/computing/Informatics_SBA.pdf"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rgbClr val="FFFFFF">
                <a:alpha val="60000"/>
              </a:srgbClr>
            </a:gs>
            <a:gs pos="0">
              <a:srgbClr val="E6E6E6"/>
            </a:gs>
            <a:gs pos="33000">
              <a:srgbClr val="7D8496"/>
            </a:gs>
            <a:gs pos="47000">
              <a:srgbClr val="E6E6E6">
                <a:alpha val="89000"/>
              </a:srgbClr>
            </a:gs>
            <a:gs pos="47000">
              <a:srgbClr val="7D8496"/>
            </a:gs>
            <a:gs pos="100000">
              <a:srgbClr val="E6E6E6"/>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7384"/>
            <a:ext cx="8784976" cy="1470025"/>
          </a:xfrm>
        </p:spPr>
        <p:txBody>
          <a:bodyPr/>
          <a:lstStyle/>
          <a:p>
            <a:r>
              <a:rPr lang="en-AU" b="1" dirty="0" smtClean="0">
                <a:ln w="17780" cmpd="sng">
                  <a:solidFill>
                    <a:srgbClr val="7030A0"/>
                  </a:solidFill>
                  <a:prstDash val="solid"/>
                  <a:miter lim="800000"/>
                </a:ln>
                <a:solidFill>
                  <a:srgbClr val="F79443"/>
                </a:solidFill>
                <a:effectLst>
                  <a:glow rad="139700">
                    <a:schemeClr val="accent1">
                      <a:satMod val="175000"/>
                      <a:alpha val="40000"/>
                    </a:schemeClr>
                  </a:glow>
                  <a:outerShdw blurRad="50800" algn="tl" rotWithShape="0">
                    <a:srgbClr val="000000"/>
                  </a:outerShdw>
                </a:effectLst>
              </a:rPr>
              <a:t>SAT Introduction – U302 and U401</a:t>
            </a:r>
            <a:endParaRPr lang="en-AU" b="1" dirty="0">
              <a:ln w="17780" cmpd="sng">
                <a:solidFill>
                  <a:srgbClr val="7030A0"/>
                </a:solidFill>
                <a:prstDash val="solid"/>
                <a:miter lim="800000"/>
              </a:ln>
              <a:solidFill>
                <a:srgbClr val="F79443"/>
              </a:solidFill>
              <a:effectLst>
                <a:glow rad="139700">
                  <a:schemeClr val="accent1">
                    <a:satMod val="175000"/>
                    <a:alpha val="40000"/>
                  </a:schemeClr>
                </a:glow>
                <a:outerShdw blurRad="50800" algn="tl" rotWithShape="0">
                  <a:srgbClr val="000000"/>
                </a:outerShdw>
              </a:effectLst>
            </a:endParaRPr>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1625153"/>
            <a:ext cx="1944652" cy="187585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rot="21435773">
            <a:off x="2460909" y="1487579"/>
            <a:ext cx="3183847" cy="2134543"/>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2555776" y="4149080"/>
            <a:ext cx="6330950" cy="25908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79512" y="3789040"/>
            <a:ext cx="3168352" cy="1520809"/>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5796136" y="1412776"/>
            <a:ext cx="3235325" cy="2124323"/>
          </a:xfrm>
          <a:prstGeom prst="rect">
            <a:avLst/>
          </a:prstGeom>
          <a:noFill/>
          <a:ln w="9525">
            <a:noFill/>
            <a:miter lim="800000"/>
            <a:headEnd/>
            <a:tailEnd/>
          </a:ln>
        </p:spPr>
      </p:pic>
      <p:pic>
        <p:nvPicPr>
          <p:cNvPr id="10" name="Picture 9" descr="aflGPS.jpg"/>
          <p:cNvPicPr>
            <a:picLocks noChangeAspect="1"/>
          </p:cNvPicPr>
          <p:nvPr/>
        </p:nvPicPr>
        <p:blipFill>
          <a:blip r:embed="rId7" cstate="print"/>
          <a:srcRect l="19470" r="7839"/>
          <a:stretch>
            <a:fillRect/>
          </a:stretch>
        </p:blipFill>
        <p:spPr>
          <a:xfrm flipH="1">
            <a:off x="179512" y="5445224"/>
            <a:ext cx="2088232" cy="1227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02630"/>
            <a:ext cx="8229600" cy="77809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What are the Rubric Criteria?</a:t>
            </a:r>
            <a:endParaRPr lang="en-A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517" y="1130985"/>
            <a:ext cx="8820150" cy="4381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14323" y="1292567"/>
            <a:ext cx="8586539"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14325" y="2220991"/>
            <a:ext cx="8586539" cy="10157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14324" y="3239832"/>
            <a:ext cx="8586539"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84868" y="4120012"/>
            <a:ext cx="8586539"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308303" y="1130985"/>
            <a:ext cx="1709363" cy="4194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395536" y="5541039"/>
            <a:ext cx="8496944" cy="1200329"/>
          </a:xfrm>
          <a:prstGeom prst="rect">
            <a:avLst/>
          </a:prstGeom>
          <a:noFill/>
        </p:spPr>
        <p:txBody>
          <a:bodyPr wrap="square" rtlCol="0">
            <a:spAutoFit/>
          </a:bodyPr>
          <a:lstStyle/>
          <a:p>
            <a:pPr algn="ctr"/>
            <a:r>
              <a:rPr lang="en-AU" dirty="0" err="1" smtClean="0">
                <a:solidFill>
                  <a:srgbClr val="C00000"/>
                </a:solidFill>
              </a:rPr>
              <a:t>Eg</a:t>
            </a:r>
            <a:r>
              <a:rPr lang="en-AU" dirty="0" smtClean="0">
                <a:solidFill>
                  <a:srgbClr val="C00000"/>
                </a:solidFill>
              </a:rPr>
              <a:t>. The first two rows are for how well you formulate your Hypothesis. </a:t>
            </a:r>
            <a:br>
              <a:rPr lang="en-AU" dirty="0" smtClean="0">
                <a:solidFill>
                  <a:srgbClr val="C00000"/>
                </a:solidFill>
              </a:rPr>
            </a:br>
            <a:r>
              <a:rPr lang="en-AU" i="1" dirty="0" smtClean="0">
                <a:solidFill>
                  <a:srgbClr val="C00000"/>
                </a:solidFill>
              </a:rPr>
              <a:t>SAT Task 1 is split over the start and very end = Assessment of Your Starting Hypothesis and your Final </a:t>
            </a:r>
            <a:r>
              <a:rPr lang="en-AU" i="1" dirty="0">
                <a:solidFill>
                  <a:srgbClr val="C00000"/>
                </a:solidFill>
              </a:rPr>
              <a:t>C</a:t>
            </a:r>
            <a:r>
              <a:rPr lang="en-AU" i="1" dirty="0" smtClean="0">
                <a:solidFill>
                  <a:srgbClr val="C00000"/>
                </a:solidFill>
              </a:rPr>
              <a:t>onclusion at the end of U302. </a:t>
            </a:r>
            <a:r>
              <a:rPr lang="en-AU" i="1" dirty="0">
                <a:solidFill>
                  <a:srgbClr val="C00000"/>
                </a:solidFill>
              </a:rPr>
              <a:t> </a:t>
            </a:r>
            <a:r>
              <a:rPr lang="en-AU" i="1" dirty="0" smtClean="0">
                <a:solidFill>
                  <a:srgbClr val="C00000"/>
                </a:solidFill>
              </a:rPr>
              <a:t>(Really should be 2 x 5 points Tasks) </a:t>
            </a:r>
            <a:r>
              <a:rPr lang="en-AU" i="1" dirty="0" smtClean="0">
                <a:solidFill>
                  <a:srgbClr val="C00000"/>
                </a:solidFill>
                <a:sym typeface="Wingdings" pitchFamily="2" charset="2"/>
              </a:rPr>
              <a:t></a:t>
            </a:r>
            <a:r>
              <a:rPr lang="en-AU" i="1" dirty="0" smtClean="0">
                <a:solidFill>
                  <a:srgbClr val="C00000"/>
                </a:solidFill>
              </a:rPr>
              <a:t/>
            </a:r>
            <a:br>
              <a:rPr lang="en-AU" i="1" dirty="0" smtClean="0">
                <a:solidFill>
                  <a:srgbClr val="C00000"/>
                </a:solidFill>
              </a:rPr>
            </a:br>
            <a:r>
              <a:rPr lang="en-AU" b="1" i="1" dirty="0" smtClean="0">
                <a:solidFill>
                  <a:srgbClr val="C00000"/>
                </a:solidFill>
              </a:rPr>
              <a:t>All other Criteria/Tasks </a:t>
            </a:r>
            <a:r>
              <a:rPr lang="en-AU" b="1" i="1" dirty="0" err="1" smtClean="0">
                <a:solidFill>
                  <a:srgbClr val="C00000"/>
                </a:solidFill>
              </a:rPr>
              <a:t>eg</a:t>
            </a:r>
            <a:r>
              <a:rPr lang="en-AU" b="1" i="1" dirty="0" smtClean="0">
                <a:solidFill>
                  <a:srgbClr val="C00000"/>
                </a:solidFill>
              </a:rPr>
              <a:t>. </a:t>
            </a:r>
            <a:r>
              <a:rPr lang="en-AU" b="1" i="1" dirty="0" err="1" smtClean="0">
                <a:solidFill>
                  <a:srgbClr val="C00000"/>
                </a:solidFill>
              </a:rPr>
              <a:t>Nbrs</a:t>
            </a:r>
            <a:r>
              <a:rPr lang="en-AU" b="1" i="1" dirty="0" smtClean="0">
                <a:solidFill>
                  <a:srgbClr val="C00000"/>
                </a:solidFill>
              </a:rPr>
              <a:t> 2 to 8 are not split like this.  </a:t>
            </a:r>
            <a:r>
              <a:rPr lang="en-AU" b="1" i="1" dirty="0" smtClean="0">
                <a:solidFill>
                  <a:srgbClr val="C00000"/>
                </a:solidFill>
                <a:sym typeface="Wingdings" pitchFamily="2" charset="2"/>
              </a:rPr>
              <a:t></a:t>
            </a:r>
            <a:endParaRPr lang="en-AU" b="1" i="1" dirty="0">
              <a:solidFill>
                <a:srgbClr val="C00000"/>
              </a:solidFill>
            </a:endParaRPr>
          </a:p>
        </p:txBody>
      </p:sp>
      <p:sp>
        <p:nvSpPr>
          <p:cNvPr id="11" name="TextBox 10"/>
          <p:cNvSpPr txBox="1"/>
          <p:nvPr/>
        </p:nvSpPr>
        <p:spPr>
          <a:xfrm>
            <a:off x="539552" y="1292567"/>
            <a:ext cx="287258" cy="1938992"/>
          </a:xfrm>
          <a:prstGeom prst="rect">
            <a:avLst/>
          </a:prstGeom>
          <a:solidFill>
            <a:srgbClr val="C00000"/>
          </a:solidFill>
        </p:spPr>
        <p:txBody>
          <a:bodyPr wrap="none" rtlCol="0">
            <a:spAutoFit/>
          </a:bodyPr>
          <a:lstStyle/>
          <a:p>
            <a:r>
              <a:rPr lang="en-AU" sz="1200" dirty="0" smtClean="0">
                <a:solidFill>
                  <a:schemeClr val="bg2">
                    <a:lumMod val="90000"/>
                  </a:schemeClr>
                </a:solidFill>
              </a:rPr>
              <a:t>H</a:t>
            </a:r>
          </a:p>
          <a:p>
            <a:r>
              <a:rPr lang="en-AU" sz="1200" dirty="0" smtClean="0">
                <a:solidFill>
                  <a:schemeClr val="bg2">
                    <a:lumMod val="90000"/>
                  </a:schemeClr>
                </a:solidFill>
              </a:rPr>
              <a:t>Y</a:t>
            </a:r>
          </a:p>
          <a:p>
            <a:r>
              <a:rPr lang="en-AU" sz="1200" dirty="0" smtClean="0">
                <a:solidFill>
                  <a:schemeClr val="bg2">
                    <a:lumMod val="90000"/>
                  </a:schemeClr>
                </a:solidFill>
              </a:rPr>
              <a:t>P</a:t>
            </a:r>
          </a:p>
          <a:p>
            <a:r>
              <a:rPr lang="en-AU" sz="1200" dirty="0" smtClean="0">
                <a:solidFill>
                  <a:schemeClr val="bg2">
                    <a:lumMod val="90000"/>
                  </a:schemeClr>
                </a:solidFill>
              </a:rPr>
              <a:t>O</a:t>
            </a:r>
          </a:p>
          <a:p>
            <a:r>
              <a:rPr lang="en-AU" sz="1200" dirty="0" smtClean="0">
                <a:solidFill>
                  <a:schemeClr val="bg2">
                    <a:lumMod val="90000"/>
                  </a:schemeClr>
                </a:solidFill>
              </a:rPr>
              <a:t>T</a:t>
            </a:r>
          </a:p>
          <a:p>
            <a:r>
              <a:rPr lang="en-AU" sz="1200" dirty="0" smtClean="0">
                <a:solidFill>
                  <a:schemeClr val="bg2">
                    <a:lumMod val="90000"/>
                  </a:schemeClr>
                </a:solidFill>
              </a:rPr>
              <a:t>H</a:t>
            </a:r>
          </a:p>
          <a:p>
            <a:r>
              <a:rPr lang="en-AU" sz="1200" dirty="0" smtClean="0">
                <a:solidFill>
                  <a:schemeClr val="bg2">
                    <a:lumMod val="90000"/>
                  </a:schemeClr>
                </a:solidFill>
              </a:rPr>
              <a:t>E</a:t>
            </a:r>
          </a:p>
          <a:p>
            <a:r>
              <a:rPr lang="en-AU" sz="1200" dirty="0" smtClean="0">
                <a:solidFill>
                  <a:schemeClr val="bg2">
                    <a:lumMod val="90000"/>
                  </a:schemeClr>
                </a:solidFill>
              </a:rPr>
              <a:t>S</a:t>
            </a:r>
          </a:p>
          <a:p>
            <a:r>
              <a:rPr lang="en-AU" sz="1200" dirty="0" smtClean="0">
                <a:solidFill>
                  <a:schemeClr val="bg2">
                    <a:lumMod val="90000"/>
                  </a:schemeClr>
                </a:solidFill>
              </a:rPr>
              <a:t>I</a:t>
            </a:r>
          </a:p>
          <a:p>
            <a:r>
              <a:rPr lang="en-AU" sz="1200" dirty="0">
                <a:solidFill>
                  <a:schemeClr val="bg2">
                    <a:lumMod val="90000"/>
                  </a:schemeClr>
                </a:solidFill>
              </a:rPr>
              <a:t>S</a:t>
            </a:r>
          </a:p>
        </p:txBody>
      </p:sp>
      <p:sp>
        <p:nvSpPr>
          <p:cNvPr id="12" name="TextBox 11"/>
          <p:cNvSpPr txBox="1"/>
          <p:nvPr/>
        </p:nvSpPr>
        <p:spPr>
          <a:xfrm>
            <a:off x="539552" y="3308791"/>
            <a:ext cx="287258" cy="1938992"/>
          </a:xfrm>
          <a:prstGeom prst="rect">
            <a:avLst/>
          </a:prstGeom>
          <a:solidFill>
            <a:srgbClr val="002060"/>
          </a:solidFill>
        </p:spPr>
        <p:txBody>
          <a:bodyPr wrap="none" rtlCol="0">
            <a:spAutoFit/>
          </a:bodyPr>
          <a:lstStyle/>
          <a:p>
            <a:r>
              <a:rPr lang="en-AU" sz="1200" dirty="0" smtClean="0">
                <a:solidFill>
                  <a:schemeClr val="bg2">
                    <a:lumMod val="90000"/>
                  </a:schemeClr>
                </a:solidFill>
              </a:rPr>
              <a:t>C</a:t>
            </a:r>
            <a:br>
              <a:rPr lang="en-AU" sz="1200" dirty="0" smtClean="0">
                <a:solidFill>
                  <a:schemeClr val="bg2">
                    <a:lumMod val="90000"/>
                  </a:schemeClr>
                </a:solidFill>
              </a:rPr>
            </a:br>
            <a:r>
              <a:rPr lang="en-AU" sz="1200" dirty="0" smtClean="0">
                <a:solidFill>
                  <a:schemeClr val="bg2">
                    <a:lumMod val="90000"/>
                  </a:schemeClr>
                </a:solidFill>
              </a:rPr>
              <a:t>O</a:t>
            </a:r>
            <a:br>
              <a:rPr lang="en-AU" sz="1200" dirty="0" smtClean="0">
                <a:solidFill>
                  <a:schemeClr val="bg2">
                    <a:lumMod val="90000"/>
                  </a:schemeClr>
                </a:solidFill>
              </a:rPr>
            </a:br>
            <a:r>
              <a:rPr lang="en-AU" sz="1200" dirty="0" smtClean="0">
                <a:solidFill>
                  <a:schemeClr val="bg2">
                    <a:lumMod val="90000"/>
                  </a:schemeClr>
                </a:solidFill>
              </a:rPr>
              <a:t>N</a:t>
            </a:r>
            <a:br>
              <a:rPr lang="en-AU" sz="1200" dirty="0" smtClean="0">
                <a:solidFill>
                  <a:schemeClr val="bg2">
                    <a:lumMod val="90000"/>
                  </a:schemeClr>
                </a:solidFill>
              </a:rPr>
            </a:br>
            <a:r>
              <a:rPr lang="en-AU" sz="1200" dirty="0" smtClean="0">
                <a:solidFill>
                  <a:schemeClr val="bg2">
                    <a:lumMod val="90000"/>
                  </a:schemeClr>
                </a:solidFill>
              </a:rPr>
              <a:t>C</a:t>
            </a:r>
            <a:br>
              <a:rPr lang="en-AU" sz="1200" dirty="0" smtClean="0">
                <a:solidFill>
                  <a:schemeClr val="bg2">
                    <a:lumMod val="90000"/>
                  </a:schemeClr>
                </a:solidFill>
              </a:rPr>
            </a:br>
            <a:r>
              <a:rPr lang="en-AU" sz="1200" dirty="0" smtClean="0">
                <a:solidFill>
                  <a:schemeClr val="bg2">
                    <a:lumMod val="90000"/>
                  </a:schemeClr>
                </a:solidFill>
              </a:rPr>
              <a:t>L</a:t>
            </a:r>
            <a:br>
              <a:rPr lang="en-AU" sz="1200" dirty="0" smtClean="0">
                <a:solidFill>
                  <a:schemeClr val="bg2">
                    <a:lumMod val="90000"/>
                  </a:schemeClr>
                </a:solidFill>
              </a:rPr>
            </a:br>
            <a:r>
              <a:rPr lang="en-AU" sz="1200" dirty="0" smtClean="0">
                <a:solidFill>
                  <a:schemeClr val="bg2">
                    <a:lumMod val="90000"/>
                  </a:schemeClr>
                </a:solidFill>
              </a:rPr>
              <a:t>U</a:t>
            </a:r>
            <a:br>
              <a:rPr lang="en-AU" sz="1200" dirty="0" smtClean="0">
                <a:solidFill>
                  <a:schemeClr val="bg2">
                    <a:lumMod val="90000"/>
                  </a:schemeClr>
                </a:solidFill>
              </a:rPr>
            </a:br>
            <a:r>
              <a:rPr lang="en-AU" sz="1200" dirty="0" smtClean="0">
                <a:solidFill>
                  <a:schemeClr val="bg2">
                    <a:lumMod val="90000"/>
                  </a:schemeClr>
                </a:solidFill>
              </a:rPr>
              <a:t>S</a:t>
            </a:r>
            <a:br>
              <a:rPr lang="en-AU" sz="1200" dirty="0" smtClean="0">
                <a:solidFill>
                  <a:schemeClr val="bg2">
                    <a:lumMod val="90000"/>
                  </a:schemeClr>
                </a:solidFill>
              </a:rPr>
            </a:br>
            <a:r>
              <a:rPr lang="en-AU" sz="1200" dirty="0" smtClean="0">
                <a:solidFill>
                  <a:schemeClr val="bg2">
                    <a:lumMod val="90000"/>
                  </a:schemeClr>
                </a:solidFill>
              </a:rPr>
              <a:t>I</a:t>
            </a:r>
            <a:br>
              <a:rPr lang="en-AU" sz="1200" dirty="0" smtClean="0">
                <a:solidFill>
                  <a:schemeClr val="bg2">
                    <a:lumMod val="90000"/>
                  </a:schemeClr>
                </a:solidFill>
              </a:rPr>
            </a:br>
            <a:r>
              <a:rPr lang="en-AU" sz="1200" dirty="0" smtClean="0">
                <a:solidFill>
                  <a:schemeClr val="bg2">
                    <a:lumMod val="90000"/>
                  </a:schemeClr>
                </a:solidFill>
              </a:rPr>
              <a:t>O</a:t>
            </a:r>
            <a:br>
              <a:rPr lang="en-AU" sz="1200" dirty="0" smtClean="0">
                <a:solidFill>
                  <a:schemeClr val="bg2">
                    <a:lumMod val="90000"/>
                  </a:schemeClr>
                </a:solidFill>
              </a:rPr>
            </a:br>
            <a:r>
              <a:rPr lang="en-AU" sz="1200" dirty="0" smtClean="0">
                <a:solidFill>
                  <a:schemeClr val="bg2">
                    <a:lumMod val="90000"/>
                  </a:schemeClr>
                </a:solidFill>
              </a:rPr>
              <a:t>N</a:t>
            </a:r>
          </a:p>
        </p:txBody>
      </p:sp>
    </p:spTree>
    <p:extLst>
      <p:ext uri="{BB962C8B-B14F-4D97-AF65-F5344CB8AC3E}">
        <p14:creationId xmlns:p14="http://schemas.microsoft.com/office/powerpoint/2010/main" xmlns="" val="21383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052313090"/>
              </p:ext>
            </p:extLst>
          </p:nvPr>
        </p:nvGraphicFramePr>
        <p:xfrm>
          <a:off x="467544" y="692696"/>
          <a:ext cx="820891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27584" y="6084004"/>
            <a:ext cx="7569765" cy="369332"/>
          </a:xfrm>
          <a:prstGeom prst="rect">
            <a:avLst/>
          </a:prstGeom>
          <a:noFill/>
        </p:spPr>
        <p:txBody>
          <a:bodyPr wrap="none" rtlCol="0">
            <a:spAutoFit/>
          </a:bodyPr>
          <a:lstStyle/>
          <a:p>
            <a:r>
              <a:rPr lang="en-AU" dirty="0" smtClean="0">
                <a:solidFill>
                  <a:srgbClr val="FFFF00"/>
                </a:solidFill>
              </a:rPr>
              <a:t>We will fully cover Project Planning in a Separate Presentation another time.  </a:t>
            </a:r>
            <a:r>
              <a:rPr lang="en-AU" dirty="0" smtClean="0">
                <a:solidFill>
                  <a:srgbClr val="FFFF00"/>
                </a:solidFill>
                <a:sym typeface="Wingdings" pitchFamily="2" charset="2"/>
              </a:rPr>
              <a:t></a:t>
            </a:r>
            <a:endParaRPr lang="en-AU" dirty="0">
              <a:solidFill>
                <a:srgbClr val="FFFF00"/>
              </a:solidFill>
            </a:endParaRPr>
          </a:p>
        </p:txBody>
      </p:sp>
      <p:pic>
        <p:nvPicPr>
          <p:cNvPr id="4098" name="Picture 2"/>
          <p:cNvPicPr>
            <a:picLocks noChangeAspect="1" noChangeArrowheads="1"/>
          </p:cNvPicPr>
          <p:nvPr/>
        </p:nvPicPr>
        <p:blipFill>
          <a:blip r:embed="rId7" cstate="print"/>
          <a:srcRect/>
          <a:stretch>
            <a:fillRect/>
          </a:stretch>
        </p:blipFill>
        <p:spPr bwMode="auto">
          <a:xfrm>
            <a:off x="899592" y="4454353"/>
            <a:ext cx="1965552" cy="1494927"/>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a:stretch>
            <a:fillRect/>
          </a:stretch>
        </p:blipFill>
        <p:spPr bwMode="auto">
          <a:xfrm>
            <a:off x="899592" y="2636912"/>
            <a:ext cx="1944216" cy="1296144"/>
          </a:xfrm>
          <a:prstGeom prst="rect">
            <a:avLst/>
          </a:prstGeom>
          <a:noFill/>
          <a:ln w="9525">
            <a:noFill/>
            <a:miter lim="800000"/>
            <a:headEnd/>
            <a:tailEnd/>
          </a:ln>
        </p:spPr>
      </p:pic>
    </p:spTree>
    <p:extLst>
      <p:ext uri="{BB962C8B-B14F-4D97-AF65-F5344CB8AC3E}">
        <p14:creationId xmlns:p14="http://schemas.microsoft.com/office/powerpoint/2010/main" xmlns="" val="1390982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99392"/>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 Project Management</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251520" y="1340768"/>
            <a:ext cx="2736304" cy="3997569"/>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987824" y="1340768"/>
            <a:ext cx="5904656" cy="4029820"/>
          </a:xfrm>
          <a:prstGeom prst="rect">
            <a:avLst/>
          </a:prstGeom>
          <a:noFill/>
          <a:ln w="9525">
            <a:noFill/>
            <a:miter lim="800000"/>
            <a:headEnd/>
            <a:tailEnd/>
          </a:ln>
        </p:spPr>
      </p:pic>
      <p:sp>
        <p:nvSpPr>
          <p:cNvPr id="6" name="TextBox 5"/>
          <p:cNvSpPr txBox="1"/>
          <p:nvPr/>
        </p:nvSpPr>
        <p:spPr>
          <a:xfrm>
            <a:off x="251520" y="5733256"/>
            <a:ext cx="8568952" cy="646331"/>
          </a:xfrm>
          <a:prstGeom prst="rect">
            <a:avLst/>
          </a:prstGeom>
          <a:noFill/>
        </p:spPr>
        <p:txBody>
          <a:bodyPr wrap="square" rtlCol="0">
            <a:spAutoFit/>
          </a:bodyPr>
          <a:lstStyle/>
          <a:p>
            <a:r>
              <a:rPr lang="en-AU" b="1" dirty="0" smtClean="0">
                <a:solidFill>
                  <a:srgbClr val="C00000"/>
                </a:solidFill>
              </a:rPr>
              <a:t>Note this is not the 10/10 Answer for the SAT !  </a:t>
            </a:r>
            <a:r>
              <a:rPr lang="en-AU" dirty="0" smtClean="0">
                <a:solidFill>
                  <a:srgbClr val="C00000"/>
                </a:solidFill>
              </a:rPr>
              <a:t/>
            </a:r>
            <a:br>
              <a:rPr lang="en-AU" dirty="0" smtClean="0">
                <a:solidFill>
                  <a:srgbClr val="C00000"/>
                </a:solidFill>
              </a:rPr>
            </a:br>
            <a:r>
              <a:rPr lang="en-AU" dirty="0">
                <a:solidFill>
                  <a:srgbClr val="C00000"/>
                </a:solidFill>
              </a:rPr>
              <a:t>I</a:t>
            </a:r>
            <a:r>
              <a:rPr lang="en-AU" dirty="0" smtClean="0">
                <a:solidFill>
                  <a:srgbClr val="C00000"/>
                </a:solidFill>
              </a:rPr>
              <a:t>t is just a rough outline of the some of the things that will be required on the </a:t>
            </a:r>
            <a:r>
              <a:rPr lang="en-AU" dirty="0" err="1" smtClean="0">
                <a:solidFill>
                  <a:srgbClr val="C00000"/>
                </a:solidFill>
              </a:rPr>
              <a:t>Gannt</a:t>
            </a:r>
            <a:r>
              <a:rPr lang="en-AU" dirty="0" smtClean="0">
                <a:solidFill>
                  <a:srgbClr val="C00000"/>
                </a:solidFill>
              </a:rPr>
              <a:t> Chart</a:t>
            </a:r>
            <a:endParaRPr lang="en-AU"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dirty="0" smtClean="0"/>
              <a:t>SAT Criterion 4: Understanding of Project Management Concepts and Processes</a:t>
            </a:r>
            <a:endParaRPr lang="en-AU"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263" y="1743075"/>
            <a:ext cx="8753475" cy="337185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7" name="TextBox 6"/>
          <p:cNvSpPr txBox="1"/>
          <p:nvPr/>
        </p:nvSpPr>
        <p:spPr>
          <a:xfrm>
            <a:off x="467544" y="5445224"/>
            <a:ext cx="8352928" cy="1200329"/>
          </a:xfrm>
          <a:prstGeom prst="rect">
            <a:avLst/>
          </a:prstGeom>
          <a:noFill/>
        </p:spPr>
        <p:txBody>
          <a:bodyPr wrap="square" rtlCol="0">
            <a:spAutoFit/>
          </a:bodyPr>
          <a:lstStyle/>
          <a:p>
            <a:r>
              <a:rPr lang="en-AU" dirty="0" smtClean="0">
                <a:solidFill>
                  <a:srgbClr val="C00000"/>
                </a:solidFill>
              </a:rPr>
              <a:t>As for all of the 8 “Base Camps” in the SAT, there is a set of VCAA Criteria in a Rubric that your Teacher uses to give you a Score out of 10 on Project Management. </a:t>
            </a:r>
          </a:p>
          <a:p>
            <a:endParaRPr lang="en-AU" dirty="0">
              <a:solidFill>
                <a:srgbClr val="C00000"/>
              </a:solidFill>
            </a:endParaRPr>
          </a:p>
          <a:p>
            <a:pPr algn="ctr"/>
            <a:r>
              <a:rPr lang="en-AU" b="1" dirty="0" smtClean="0">
                <a:solidFill>
                  <a:srgbClr val="C00000"/>
                </a:solidFill>
              </a:rPr>
              <a:t>We will cover Project Management in detail in another presentation.</a:t>
            </a:r>
            <a:endParaRPr lang="en-AU" b="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57249"/>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Informatics SAT – U302 and U401</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1371600" y="4797152"/>
            <a:ext cx="6400800" cy="1584176"/>
          </a:xfrm>
        </p:spPr>
        <p:txBody>
          <a:bodyPr>
            <a:normAutofit fontScale="92500" lnSpcReduction="20000"/>
          </a:bodyPr>
          <a:lstStyle/>
          <a:p>
            <a:r>
              <a:rPr lang="en-AU" b="1" dirty="0" smtClean="0"/>
              <a:t>The First SAT Task</a:t>
            </a:r>
            <a:r>
              <a:rPr lang="en-AU" dirty="0" smtClean="0"/>
              <a:t/>
            </a:r>
            <a:br>
              <a:rPr lang="en-AU" dirty="0" smtClean="0"/>
            </a:br>
            <a:r>
              <a:rPr lang="en-AU" dirty="0" smtClean="0"/>
              <a:t>It needs to be something you are interested in and formulated in the correct formal structure and be testable </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484784"/>
            <a:ext cx="8604448" cy="28681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99392"/>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Hypothesis</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1331640" y="4797152"/>
            <a:ext cx="6400800" cy="1752600"/>
          </a:xfrm>
        </p:spPr>
        <p:txBody>
          <a:bodyPr>
            <a:normAutofit fontScale="92500" lnSpcReduction="10000"/>
          </a:bodyPr>
          <a:lstStyle/>
          <a:p>
            <a:r>
              <a:rPr lang="en-AU" dirty="0" smtClean="0">
                <a:solidFill>
                  <a:srgbClr val="0070C0"/>
                </a:solidFill>
              </a:rPr>
              <a:t>One big problem with a Hypothesis is that you might have a great idea, but not be able to find variables for it, or gather sufficient data to test it properly </a:t>
            </a:r>
            <a:endParaRPr lang="en-AU" dirty="0">
              <a:solidFill>
                <a:srgbClr val="0070C0"/>
              </a:solidFill>
            </a:endParaRPr>
          </a:p>
        </p:txBody>
      </p:sp>
      <p:sp>
        <p:nvSpPr>
          <p:cNvPr id="4" name="Rectangle 3"/>
          <p:cNvSpPr/>
          <p:nvPr/>
        </p:nvSpPr>
        <p:spPr>
          <a:xfrm>
            <a:off x="611560" y="1124744"/>
            <a:ext cx="7776864" cy="3416320"/>
          </a:xfrm>
          <a:prstGeom prst="rect">
            <a:avLst/>
          </a:prstGeom>
        </p:spPr>
        <p:txBody>
          <a:bodyPr wrap="square">
            <a:spAutoFit/>
          </a:bodyPr>
          <a:lstStyle/>
          <a:p>
            <a:r>
              <a:rPr lang="en-AU" sz="2400" b="1" u="sng" dirty="0" smtClean="0"/>
              <a:t>Hypothesis:  (Three key things) </a:t>
            </a:r>
          </a:p>
          <a:p>
            <a:endParaRPr lang="en-AU" sz="2400" dirty="0" smtClean="0"/>
          </a:p>
          <a:p>
            <a:pPr algn="ctr"/>
            <a:r>
              <a:rPr lang="en-AU" sz="2400" dirty="0" smtClean="0"/>
              <a:t>Prediction </a:t>
            </a:r>
            <a:br>
              <a:rPr lang="en-AU" sz="2400" dirty="0" smtClean="0"/>
            </a:br>
            <a:r>
              <a:rPr lang="en-AU" sz="2400" dirty="0" smtClean="0"/>
              <a:t>Containing Logical Variables </a:t>
            </a:r>
            <a:br>
              <a:rPr lang="en-AU" sz="2400" dirty="0" smtClean="0"/>
            </a:br>
            <a:r>
              <a:rPr lang="en-AU" sz="2400" dirty="0" smtClean="0"/>
              <a:t>and is Testable </a:t>
            </a:r>
          </a:p>
          <a:p>
            <a:endParaRPr lang="en-AU" sz="2400" dirty="0"/>
          </a:p>
          <a:p>
            <a:pPr algn="ctr"/>
            <a:r>
              <a:rPr lang="en-AU" sz="2400" b="1" dirty="0" smtClean="0">
                <a:solidFill>
                  <a:srgbClr val="C00000"/>
                </a:solidFill>
              </a:rPr>
              <a:t>The Hypothesis Report also needs to discuss </a:t>
            </a:r>
            <a:br>
              <a:rPr lang="en-AU" sz="2400" b="1" dirty="0" smtClean="0">
                <a:solidFill>
                  <a:srgbClr val="C00000"/>
                </a:solidFill>
              </a:rPr>
            </a:br>
            <a:r>
              <a:rPr lang="en-AU" sz="2400" b="1" dirty="0" smtClean="0">
                <a:solidFill>
                  <a:srgbClr val="C00000"/>
                </a:solidFill>
              </a:rPr>
              <a:t>Scope </a:t>
            </a:r>
            <a:br>
              <a:rPr lang="en-AU" sz="2400" b="1" dirty="0" smtClean="0">
                <a:solidFill>
                  <a:srgbClr val="C00000"/>
                </a:solidFill>
              </a:rPr>
            </a:br>
            <a:r>
              <a:rPr lang="en-AU" sz="2400" b="1" dirty="0" smtClean="0">
                <a:solidFill>
                  <a:srgbClr val="C00000"/>
                </a:solidFill>
              </a:rPr>
              <a:t>and Constraints of the Project. </a:t>
            </a:r>
          </a:p>
        </p:txBody>
      </p:sp>
      <p:pic>
        <p:nvPicPr>
          <p:cNvPr id="13314" name="Picture 2" descr="https://upload.wikimedia.org/wikipedia/commons/5/5a/Borromean_Rings_Illusion.png"/>
          <p:cNvPicPr>
            <a:picLocks noChangeAspect="1" noChangeArrowheads="1"/>
          </p:cNvPicPr>
          <p:nvPr/>
        </p:nvPicPr>
        <p:blipFill>
          <a:blip r:embed="rId2" cstate="print"/>
          <a:srcRect/>
          <a:stretch>
            <a:fillRect/>
          </a:stretch>
        </p:blipFill>
        <p:spPr bwMode="auto">
          <a:xfrm>
            <a:off x="6732240" y="1196752"/>
            <a:ext cx="2104080" cy="20882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HYPOTHESIS</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628800"/>
            <a:ext cx="8496944" cy="4680520"/>
          </a:xfrm>
        </p:spPr>
        <p:txBody>
          <a:bodyPr>
            <a:normAutofit fontScale="92500" lnSpcReduction="10000"/>
          </a:bodyPr>
          <a:lstStyle/>
          <a:p>
            <a:pPr algn="l"/>
            <a:r>
              <a:rPr lang="en-AU" b="1" u="sng" dirty="0" smtClean="0">
                <a:solidFill>
                  <a:schemeClr val="tx1"/>
                </a:solidFill>
              </a:rPr>
              <a:t>Rule 1: </a:t>
            </a:r>
            <a:r>
              <a:rPr lang="en-AU" dirty="0" smtClean="0">
                <a:solidFill>
                  <a:schemeClr val="tx1"/>
                </a:solidFill>
              </a:rPr>
              <a:t/>
            </a:r>
            <a:br>
              <a:rPr lang="en-AU" dirty="0" smtClean="0">
                <a:solidFill>
                  <a:schemeClr val="tx1"/>
                </a:solidFill>
              </a:rPr>
            </a:br>
            <a:r>
              <a:rPr lang="en-AU" b="1" dirty="0" smtClean="0">
                <a:solidFill>
                  <a:schemeClr val="tx1"/>
                </a:solidFill>
              </a:rPr>
              <a:t>Hypothesis must NOT be written as a Question !</a:t>
            </a:r>
          </a:p>
          <a:p>
            <a:pPr algn="l"/>
            <a:endParaRPr lang="en-AU" dirty="0" smtClean="0">
              <a:solidFill>
                <a:schemeClr val="tx1"/>
              </a:solidFill>
            </a:endParaRPr>
          </a:p>
          <a:p>
            <a:pPr algn="l"/>
            <a:r>
              <a:rPr lang="en-AU" dirty="0" smtClean="0">
                <a:solidFill>
                  <a:schemeClr val="tx1"/>
                </a:solidFill>
              </a:rPr>
              <a:t>Will a Basketball Team be top of their League </a:t>
            </a:r>
            <a:br>
              <a:rPr lang="en-AU" dirty="0" smtClean="0">
                <a:solidFill>
                  <a:schemeClr val="tx1"/>
                </a:solidFill>
              </a:rPr>
            </a:br>
            <a:r>
              <a:rPr lang="en-AU" dirty="0" smtClean="0">
                <a:solidFill>
                  <a:schemeClr val="tx1"/>
                </a:solidFill>
              </a:rPr>
              <a:t>if they are the top team at scoring 3 Pointers? </a:t>
            </a:r>
          </a:p>
          <a:p>
            <a:pPr algn="l"/>
            <a:endParaRPr lang="en-AU" dirty="0">
              <a:solidFill>
                <a:schemeClr val="tx1"/>
              </a:solidFill>
            </a:endParaRPr>
          </a:p>
          <a:p>
            <a:pPr algn="l"/>
            <a:r>
              <a:rPr lang="en-AU" dirty="0" smtClean="0">
                <a:solidFill>
                  <a:srgbClr val="7030A0"/>
                </a:solidFill>
              </a:rPr>
              <a:t>When a good Basketball Team is a top team at scoring 3 pointers, they will be in the Top Three in their League because 3 pointers add to the Total </a:t>
            </a:r>
            <a:br>
              <a:rPr lang="en-AU" dirty="0" smtClean="0">
                <a:solidFill>
                  <a:srgbClr val="7030A0"/>
                </a:solidFill>
              </a:rPr>
            </a:br>
            <a:r>
              <a:rPr lang="en-AU" dirty="0" smtClean="0">
                <a:solidFill>
                  <a:srgbClr val="7030A0"/>
                </a:solidFill>
              </a:rPr>
              <a:t>Score in close games to produce the winning edge. </a:t>
            </a:r>
          </a:p>
          <a:p>
            <a:pPr algn="l"/>
            <a:endParaRPr lang="en-AU" dirty="0"/>
          </a:p>
          <a:p>
            <a:pPr algn="l"/>
            <a:endParaRPr lang="en-AU" dirty="0" smtClean="0"/>
          </a:p>
          <a:p>
            <a:pPr algn="l"/>
            <a:endParaRPr lang="en-AU" dirty="0"/>
          </a:p>
        </p:txBody>
      </p:sp>
      <p:pic>
        <p:nvPicPr>
          <p:cNvPr id="12289" name="Picture 1"/>
          <p:cNvPicPr>
            <a:picLocks noChangeAspect="1" noChangeArrowheads="1"/>
          </p:cNvPicPr>
          <p:nvPr/>
        </p:nvPicPr>
        <p:blipFill>
          <a:blip r:embed="rId2" cstate="print"/>
          <a:srcRect/>
          <a:stretch>
            <a:fillRect/>
          </a:stretch>
        </p:blipFill>
        <p:spPr bwMode="auto">
          <a:xfrm>
            <a:off x="7596336" y="2996952"/>
            <a:ext cx="809463" cy="840135"/>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8100392" y="5013176"/>
            <a:ext cx="915798" cy="100890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flipH="1">
            <a:off x="7308304" y="116632"/>
            <a:ext cx="1351002" cy="165212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916832"/>
            <a:ext cx="8496944" cy="4680520"/>
          </a:xfrm>
        </p:spPr>
        <p:txBody>
          <a:bodyPr>
            <a:normAutofit fontScale="92500"/>
          </a:bodyPr>
          <a:lstStyle/>
          <a:p>
            <a:pPr algn="l"/>
            <a:r>
              <a:rPr lang="en-AU" b="1" u="sng" dirty="0" smtClean="0">
                <a:solidFill>
                  <a:schemeClr val="tx1"/>
                </a:solidFill>
              </a:rPr>
              <a:t>Rule 2: </a:t>
            </a:r>
            <a:r>
              <a:rPr lang="en-AU" dirty="0" smtClean="0">
                <a:solidFill>
                  <a:schemeClr val="tx1"/>
                </a:solidFill>
              </a:rPr>
              <a:t/>
            </a:r>
            <a:br>
              <a:rPr lang="en-AU" dirty="0" smtClean="0">
                <a:solidFill>
                  <a:schemeClr val="tx1"/>
                </a:solidFill>
              </a:rPr>
            </a:br>
            <a:r>
              <a:rPr lang="en-AU" b="1" dirty="0" smtClean="0">
                <a:solidFill>
                  <a:schemeClr val="tx1"/>
                </a:solidFill>
              </a:rPr>
              <a:t>A Hypothesis must pass the standard formula test: </a:t>
            </a:r>
          </a:p>
          <a:p>
            <a:pPr algn="l"/>
            <a:endParaRPr lang="en-AU" dirty="0" smtClean="0">
              <a:solidFill>
                <a:schemeClr val="tx1"/>
              </a:solidFill>
            </a:endParaRPr>
          </a:p>
          <a:p>
            <a:pPr algn="l"/>
            <a:r>
              <a:rPr lang="en-AU" b="1" dirty="0" smtClean="0">
                <a:solidFill>
                  <a:schemeClr val="tx1"/>
                </a:solidFill>
              </a:rPr>
              <a:t>More/Less of “X” will lead to more/less of “Y” </a:t>
            </a:r>
            <a:br>
              <a:rPr lang="en-AU" b="1" dirty="0" smtClean="0">
                <a:solidFill>
                  <a:schemeClr val="tx1"/>
                </a:solidFill>
              </a:rPr>
            </a:br>
            <a:r>
              <a:rPr lang="en-AU" b="1" dirty="0" smtClean="0">
                <a:solidFill>
                  <a:schemeClr val="tx1"/>
                </a:solidFill>
              </a:rPr>
              <a:t>because of “Z” </a:t>
            </a:r>
          </a:p>
          <a:p>
            <a:pPr algn="l"/>
            <a:endParaRPr lang="en-AU" dirty="0" smtClean="0">
              <a:solidFill>
                <a:schemeClr val="tx1"/>
              </a:solidFill>
            </a:endParaRPr>
          </a:p>
          <a:p>
            <a:pPr algn="l"/>
            <a:r>
              <a:rPr lang="en-AU" dirty="0" smtClean="0">
                <a:solidFill>
                  <a:srgbClr val="7030A0"/>
                </a:solidFill>
              </a:rPr>
              <a:t>Scoring more 3 pointers, will lead to more points for the Total Score because 3 pointers are far more valuable and harder to get than 2 pointers.   </a:t>
            </a:r>
          </a:p>
          <a:p>
            <a:pPr algn="l"/>
            <a:endParaRPr lang="en-AU" dirty="0"/>
          </a:p>
          <a:p>
            <a:pPr algn="l"/>
            <a:endParaRPr lang="en-AU" dirty="0" smtClean="0"/>
          </a:p>
          <a:p>
            <a:pPr algn="l"/>
            <a:endParaRPr lang="en-AU" dirty="0"/>
          </a:p>
        </p:txBody>
      </p:sp>
      <p:sp>
        <p:nvSpPr>
          <p:cNvPr id="12292" name="AutoShape 4" descr="https://rchaybok.files.wordpress.com/2009/02/homereatingsu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2294" name="Picture 6"/>
          <p:cNvPicPr>
            <a:picLocks noChangeAspect="1" noChangeArrowheads="1"/>
          </p:cNvPicPr>
          <p:nvPr/>
        </p:nvPicPr>
        <p:blipFill>
          <a:blip r:embed="rId3" cstate="print"/>
          <a:srcRect/>
          <a:stretch>
            <a:fillRect/>
          </a:stretch>
        </p:blipFill>
        <p:spPr bwMode="auto">
          <a:xfrm>
            <a:off x="6804248" y="260648"/>
            <a:ext cx="1667375" cy="2150368"/>
          </a:xfrm>
          <a:prstGeom prst="rect">
            <a:avLst/>
          </a:prstGeom>
          <a:noFill/>
          <a:ln w="9525">
            <a:noFill/>
            <a:miter lim="800000"/>
            <a:headEnd/>
            <a:tailEnd/>
          </a:ln>
        </p:spPr>
      </p:pic>
      <p:pic>
        <p:nvPicPr>
          <p:cNvPr id="12295" name="Picture 7"/>
          <p:cNvPicPr>
            <a:picLocks noChangeAspect="1" noChangeArrowheads="1"/>
          </p:cNvPicPr>
          <p:nvPr/>
        </p:nvPicPr>
        <p:blipFill>
          <a:blip r:embed="rId4" cstate="print"/>
          <a:srcRect/>
          <a:stretch>
            <a:fillRect/>
          </a:stretch>
        </p:blipFill>
        <p:spPr bwMode="auto">
          <a:xfrm>
            <a:off x="179512" y="260648"/>
            <a:ext cx="2777950" cy="154763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Rule 3 – Is it Testable?</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6300192" y="2060848"/>
            <a:ext cx="2664296" cy="4680520"/>
          </a:xfrm>
        </p:spPr>
        <p:txBody>
          <a:bodyPr>
            <a:normAutofit fontScale="62500" lnSpcReduction="20000"/>
          </a:bodyPr>
          <a:lstStyle/>
          <a:p>
            <a:pPr algn="l"/>
            <a:r>
              <a:rPr lang="en-AU" b="1" u="sng" dirty="0" smtClean="0">
                <a:solidFill>
                  <a:schemeClr val="tx1"/>
                </a:solidFill>
              </a:rPr>
              <a:t>Rule 2: </a:t>
            </a:r>
            <a:r>
              <a:rPr lang="en-AU" dirty="0" smtClean="0">
                <a:solidFill>
                  <a:schemeClr val="tx1"/>
                </a:solidFill>
              </a:rPr>
              <a:t/>
            </a:r>
            <a:br>
              <a:rPr lang="en-AU" dirty="0" smtClean="0">
                <a:solidFill>
                  <a:schemeClr val="tx1"/>
                </a:solidFill>
              </a:rPr>
            </a:br>
            <a:endParaRPr lang="en-AU" b="1" dirty="0">
              <a:solidFill>
                <a:schemeClr val="tx1"/>
              </a:solidFill>
            </a:endParaRPr>
          </a:p>
          <a:p>
            <a:pPr algn="l"/>
            <a:r>
              <a:rPr lang="en-AU" dirty="0" smtClean="0">
                <a:solidFill>
                  <a:schemeClr val="tx1"/>
                </a:solidFill>
              </a:rPr>
              <a:t>Homer eating too much food</a:t>
            </a:r>
            <a:r>
              <a:rPr lang="en-AU" baseline="0" dirty="0" smtClean="0">
                <a:solidFill>
                  <a:schemeClr val="tx1"/>
                </a:solidFill>
              </a:rPr>
              <a:t> will lead to more fatness and obesity for him, because he is continually massively exceeding the daily </a:t>
            </a:r>
            <a:r>
              <a:rPr lang="en-AU" baseline="0" dirty="0" err="1" smtClean="0">
                <a:solidFill>
                  <a:schemeClr val="tx1"/>
                </a:solidFill>
              </a:rPr>
              <a:t>colorie</a:t>
            </a:r>
            <a:r>
              <a:rPr lang="en-AU" baseline="0" dirty="0" smtClean="0">
                <a:solidFill>
                  <a:schemeClr val="tx1"/>
                </a:solidFill>
              </a:rPr>
              <a:t>/</a:t>
            </a:r>
            <a:r>
              <a:rPr lang="en-AU" baseline="0" dirty="0" err="1" smtClean="0">
                <a:solidFill>
                  <a:schemeClr val="tx1"/>
                </a:solidFill>
              </a:rPr>
              <a:t>kilojoule</a:t>
            </a:r>
            <a:r>
              <a:rPr lang="en-AU" baseline="0" dirty="0" smtClean="0">
                <a:solidFill>
                  <a:schemeClr val="tx1"/>
                </a:solidFill>
              </a:rPr>
              <a:t> allowance for his age and exercise habits. </a:t>
            </a:r>
            <a:endParaRPr lang="en-AU" dirty="0">
              <a:solidFill>
                <a:schemeClr val="tx1"/>
              </a:solidFill>
            </a:endParaRPr>
          </a:p>
          <a:p>
            <a:pPr algn="l"/>
            <a:endParaRPr lang="en-AU" dirty="0" smtClean="0"/>
          </a:p>
          <a:p>
            <a:pPr algn="l"/>
            <a:r>
              <a:rPr lang="en-AU" dirty="0" smtClean="0">
                <a:solidFill>
                  <a:srgbClr val="C00000"/>
                </a:solidFill>
              </a:rPr>
              <a:t>However, Rule 3 – Is this Testable???</a:t>
            </a:r>
          </a:p>
          <a:p>
            <a:pPr algn="l"/>
            <a:r>
              <a:rPr lang="en-AU" dirty="0">
                <a:solidFill>
                  <a:srgbClr val="C00000"/>
                </a:solidFill>
              </a:rPr>
              <a:t> </a:t>
            </a:r>
            <a:r>
              <a:rPr lang="en-AU" dirty="0" smtClean="0">
                <a:solidFill>
                  <a:srgbClr val="C00000"/>
                </a:solidFill>
              </a:rPr>
              <a:t>              </a:t>
            </a:r>
            <a:r>
              <a:rPr lang="en-AU" b="1" dirty="0" smtClean="0">
                <a:solidFill>
                  <a:srgbClr val="C00000"/>
                </a:solidFill>
              </a:rPr>
              <a:t>NO</a:t>
            </a:r>
          </a:p>
          <a:p>
            <a:pPr algn="l"/>
            <a:r>
              <a:rPr lang="en-AU" u="sng" dirty="0" smtClean="0">
                <a:solidFill>
                  <a:srgbClr val="C00000"/>
                </a:solidFill>
              </a:rPr>
              <a:t>He is a cartoon person! </a:t>
            </a:r>
          </a:p>
          <a:p>
            <a:pPr algn="l"/>
            <a:endParaRPr lang="en-AU" dirty="0"/>
          </a:p>
          <a:p>
            <a:pPr algn="l"/>
            <a:endParaRPr lang="en-AU" dirty="0" smtClean="0"/>
          </a:p>
          <a:p>
            <a:pPr algn="l"/>
            <a:endParaRPr lang="en-AU" dirty="0"/>
          </a:p>
        </p:txBody>
      </p:sp>
      <p:sp>
        <p:nvSpPr>
          <p:cNvPr id="12292" name="AutoShape 4" descr="https://rchaybok.files.wordpress.com/2009/02/homereatingsu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229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512" y="0"/>
            <a:ext cx="2032645" cy="2032645"/>
          </a:xfrm>
          <a:prstGeom prst="rect">
            <a:avLst/>
          </a:prstGeom>
          <a:noFill/>
          <a:ln w="9525">
            <a:noFill/>
            <a:miter lim="800000"/>
            <a:headEnd/>
            <a:tailEnd/>
          </a:ln>
        </p:spPr>
      </p:pic>
      <p:pic>
        <p:nvPicPr>
          <p:cNvPr id="32770" name="Picture 2"/>
          <p:cNvPicPr>
            <a:picLocks noChangeAspect="1" noChangeArrowheads="1"/>
          </p:cNvPicPr>
          <p:nvPr/>
        </p:nvPicPr>
        <p:blipFill>
          <a:blip r:embed="rId4" cstate="print"/>
          <a:srcRect/>
          <a:stretch>
            <a:fillRect/>
          </a:stretch>
        </p:blipFill>
        <p:spPr bwMode="auto">
          <a:xfrm>
            <a:off x="179512" y="2060848"/>
            <a:ext cx="5976664" cy="4445696"/>
          </a:xfrm>
          <a:prstGeom prst="rect">
            <a:avLst/>
          </a:prstGeom>
          <a:noFill/>
          <a:ln w="9525">
            <a:noFill/>
            <a:miter lim="800000"/>
            <a:headEnd/>
            <a:tailEnd/>
          </a:ln>
        </p:spPr>
      </p:pic>
      <p:pic>
        <p:nvPicPr>
          <p:cNvPr id="8" name="Picture 7" descr="corss.JPG"/>
          <p:cNvPicPr>
            <a:picLocks noChangeAspect="1"/>
          </p:cNvPicPr>
          <p:nvPr/>
        </p:nvPicPr>
        <p:blipFill>
          <a:blip r:embed="rId5" cstate="print"/>
          <a:stretch>
            <a:fillRect/>
          </a:stretch>
        </p:blipFill>
        <p:spPr>
          <a:xfrm>
            <a:off x="8244408" y="5517232"/>
            <a:ext cx="508812" cy="5280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916832"/>
            <a:ext cx="8496944" cy="4680520"/>
          </a:xfrm>
        </p:spPr>
        <p:txBody>
          <a:bodyPr>
            <a:normAutofit fontScale="85000" lnSpcReduction="20000"/>
          </a:bodyPr>
          <a:lstStyle/>
          <a:p>
            <a:pPr algn="l"/>
            <a:r>
              <a:rPr lang="en-AU" b="1" u="sng" dirty="0" smtClean="0">
                <a:solidFill>
                  <a:schemeClr val="tx1"/>
                </a:solidFill>
              </a:rPr>
              <a:t>Rule 3: </a:t>
            </a:r>
            <a:r>
              <a:rPr lang="en-AU" dirty="0" smtClean="0">
                <a:solidFill>
                  <a:schemeClr val="tx1"/>
                </a:solidFill>
              </a:rPr>
              <a:t/>
            </a:r>
            <a:br>
              <a:rPr lang="en-AU" dirty="0" smtClean="0">
                <a:solidFill>
                  <a:schemeClr val="tx1"/>
                </a:solidFill>
              </a:rPr>
            </a:br>
            <a:r>
              <a:rPr lang="en-AU" b="1" dirty="0" smtClean="0">
                <a:solidFill>
                  <a:schemeClr val="tx1"/>
                </a:solidFill>
              </a:rPr>
              <a:t>A Hypothesis must be Testable  </a:t>
            </a:r>
          </a:p>
          <a:p>
            <a:pPr algn="l"/>
            <a:endParaRPr lang="en-AU" dirty="0" smtClean="0">
              <a:solidFill>
                <a:schemeClr val="tx1"/>
              </a:solidFill>
            </a:endParaRPr>
          </a:p>
          <a:p>
            <a:pPr algn="l"/>
            <a:r>
              <a:rPr lang="en-AU" b="1" dirty="0" smtClean="0">
                <a:solidFill>
                  <a:schemeClr val="tx1"/>
                </a:solidFill>
              </a:rPr>
              <a:t>If we cannot gather data from the Internet, do surveys and interviews, look for trends, and so some stats and graphs, we are not going to be able to rigorously Test our Hypothesis.  </a:t>
            </a:r>
          </a:p>
          <a:p>
            <a:pPr algn="l"/>
            <a:endParaRPr lang="en-AU" dirty="0" smtClean="0">
              <a:solidFill>
                <a:schemeClr val="tx1"/>
              </a:solidFill>
            </a:endParaRPr>
          </a:p>
          <a:p>
            <a:pPr algn="l"/>
            <a:r>
              <a:rPr lang="en-AU" dirty="0" smtClean="0">
                <a:solidFill>
                  <a:srgbClr val="7030A0"/>
                </a:solidFill>
              </a:rPr>
              <a:t>For our “3 Pointer” Hypothesis we can gather NBA Stats from the web, go and observe Basketball Games, Survey Players, and Interview some basketball coaches. </a:t>
            </a:r>
            <a:br>
              <a:rPr lang="en-AU" dirty="0" smtClean="0">
                <a:solidFill>
                  <a:srgbClr val="7030A0"/>
                </a:solidFill>
              </a:rPr>
            </a:br>
            <a:r>
              <a:rPr lang="en-AU" b="1" dirty="0" smtClean="0">
                <a:solidFill>
                  <a:srgbClr val="7030A0"/>
                </a:solidFill>
              </a:rPr>
              <a:t>We will be able to Test this Hypothesis </a:t>
            </a:r>
            <a:r>
              <a:rPr lang="en-AU" b="1" dirty="0" smtClean="0">
                <a:solidFill>
                  <a:srgbClr val="7030A0"/>
                </a:solidFill>
                <a:sym typeface="Wingdings" pitchFamily="2" charset="2"/>
              </a:rPr>
              <a:t></a:t>
            </a:r>
            <a:r>
              <a:rPr lang="en-AU" b="1" dirty="0" smtClean="0">
                <a:solidFill>
                  <a:srgbClr val="7030A0"/>
                </a:solidFill>
              </a:rPr>
              <a:t>   </a:t>
            </a:r>
          </a:p>
          <a:p>
            <a:pPr algn="l"/>
            <a:endParaRPr lang="en-AU" dirty="0"/>
          </a:p>
          <a:p>
            <a:pPr algn="l"/>
            <a:endParaRPr lang="en-AU" dirty="0" smtClean="0"/>
          </a:p>
          <a:p>
            <a:pPr algn="l"/>
            <a:endParaRPr lang="en-AU" dirty="0"/>
          </a:p>
        </p:txBody>
      </p:sp>
      <p:pic>
        <p:nvPicPr>
          <p:cNvPr id="4" name="Picture 7"/>
          <p:cNvPicPr>
            <a:picLocks noChangeAspect="1" noChangeArrowheads="1"/>
          </p:cNvPicPr>
          <p:nvPr/>
        </p:nvPicPr>
        <p:blipFill>
          <a:blip r:embed="rId2" cstate="print"/>
          <a:srcRect/>
          <a:stretch>
            <a:fillRect/>
          </a:stretch>
        </p:blipFill>
        <p:spPr bwMode="auto">
          <a:xfrm>
            <a:off x="179512" y="116632"/>
            <a:ext cx="2777950" cy="1547639"/>
          </a:xfrm>
          <a:prstGeom prst="rect">
            <a:avLst/>
          </a:prstGeom>
          <a:noFill/>
          <a:ln w="9525">
            <a:noFill/>
            <a:miter lim="800000"/>
            <a:headEnd/>
            <a:tailEnd/>
          </a:ln>
        </p:spPr>
      </p:pic>
      <p:pic>
        <p:nvPicPr>
          <p:cNvPr id="30721" name="Picture 1"/>
          <p:cNvPicPr>
            <a:picLocks noChangeAspect="1" noChangeArrowheads="1"/>
          </p:cNvPicPr>
          <p:nvPr/>
        </p:nvPicPr>
        <p:blipFill>
          <a:blip r:embed="rId3" cstate="print"/>
          <a:srcRect/>
          <a:stretch>
            <a:fillRect/>
          </a:stretch>
        </p:blipFill>
        <p:spPr bwMode="auto">
          <a:xfrm flipH="1">
            <a:off x="6300192" y="116632"/>
            <a:ext cx="2699792" cy="2664296"/>
          </a:xfrm>
          <a:prstGeom prst="rect">
            <a:avLst/>
          </a:prstGeom>
          <a:noFill/>
          <a:ln w="9525">
            <a:noFill/>
            <a:miter lim="800000"/>
            <a:headEnd/>
            <a:tailEnd/>
          </a:ln>
        </p:spPr>
      </p:pic>
      <p:pic>
        <p:nvPicPr>
          <p:cNvPr id="6" name="Picture 5" descr="tick.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884368" y="5445224"/>
            <a:ext cx="926614" cy="10208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187624" y="6237312"/>
            <a:ext cx="6912768"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107504" y="-171400"/>
            <a:ext cx="8784976" cy="1470025"/>
          </a:xfrm>
        </p:spPr>
        <p:txBody>
          <a:bodyPr/>
          <a:lstStyle/>
          <a:p>
            <a:r>
              <a:rPr lang="en-AU" b="1" dirty="0" smtClean="0">
                <a:ln w="17780" cmpd="sng">
                  <a:solidFill>
                    <a:srgbClr val="FFFFFF"/>
                  </a:solidFill>
                  <a:prstDash val="solid"/>
                  <a:miter lim="800000"/>
                </a:ln>
                <a:solidFill>
                  <a:srgbClr val="FF0000"/>
                </a:solidFill>
                <a:effectLst>
                  <a:outerShdw blurRad="50800" algn="tl" rotWithShape="0">
                    <a:srgbClr val="000000"/>
                  </a:outerShdw>
                </a:effectLst>
              </a:rPr>
              <a:t>Informatics SAT – U302 and U401</a:t>
            </a:r>
            <a:endParaRPr lang="en-AU" b="1"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4" name="Picture 3"/>
          <p:cNvPicPr/>
          <p:nvPr/>
        </p:nvPicPr>
        <p:blipFill rotWithShape="1">
          <a:blip r:embed="rId2" cstate="print">
            <a:extLst>
              <a:ext uri="{28A0092B-C50C-407E-A947-70E740481C1C}">
                <a14:useLocalDpi xmlns:a14="http://schemas.microsoft.com/office/drawing/2010/main" xmlns="" val="0"/>
              </a:ext>
            </a:extLst>
          </a:blip>
          <a:srcRect l="3835" r="64754" b="58774"/>
          <a:stretch/>
        </p:blipFill>
        <p:spPr>
          <a:xfrm>
            <a:off x="1388408" y="1722486"/>
            <a:ext cx="2103472" cy="1692098"/>
          </a:xfrm>
          <a:prstGeom prst="rect">
            <a:avLst/>
          </a:prstGeom>
        </p:spPr>
      </p:pic>
      <p:sp>
        <p:nvSpPr>
          <p:cNvPr id="5" name="TextBox 4"/>
          <p:cNvSpPr txBox="1"/>
          <p:nvPr/>
        </p:nvSpPr>
        <p:spPr>
          <a:xfrm>
            <a:off x="6732240" y="5097958"/>
            <a:ext cx="2520280" cy="923330"/>
          </a:xfrm>
          <a:prstGeom prst="rect">
            <a:avLst/>
          </a:prstGeom>
          <a:noFill/>
        </p:spPr>
        <p:txBody>
          <a:bodyPr wrap="square" rtlCol="0">
            <a:spAutoFit/>
          </a:bodyPr>
          <a:lstStyle/>
          <a:p>
            <a:r>
              <a:rPr lang="en-AU" dirty="0" smtClean="0">
                <a:solidFill>
                  <a:srgbClr val="0070C0"/>
                </a:solidFill>
              </a:rPr>
              <a:t>Compare Information Management </a:t>
            </a:r>
            <a:r>
              <a:rPr lang="en-AU" dirty="0">
                <a:solidFill>
                  <a:srgbClr val="0070C0"/>
                </a:solidFill>
              </a:rPr>
              <a:t>S</a:t>
            </a:r>
            <a:r>
              <a:rPr lang="en-AU" dirty="0" smtClean="0">
                <a:solidFill>
                  <a:srgbClr val="0070C0"/>
                </a:solidFill>
              </a:rPr>
              <a:t>trategies of </a:t>
            </a:r>
            <a:r>
              <a:rPr lang="en-AU" b="1" dirty="0" smtClean="0">
                <a:solidFill>
                  <a:srgbClr val="0070C0"/>
                </a:solidFill>
              </a:rPr>
              <a:t>two</a:t>
            </a:r>
            <a:r>
              <a:rPr lang="en-AU" dirty="0" smtClean="0">
                <a:solidFill>
                  <a:srgbClr val="0070C0"/>
                </a:solidFill>
              </a:rPr>
              <a:t> </a:t>
            </a:r>
            <a:r>
              <a:rPr lang="en-AU" dirty="0">
                <a:solidFill>
                  <a:srgbClr val="0070C0"/>
                </a:solidFill>
              </a:rPr>
              <a:t>O</a:t>
            </a:r>
            <a:r>
              <a:rPr lang="en-AU" dirty="0" smtClean="0">
                <a:solidFill>
                  <a:srgbClr val="0070C0"/>
                </a:solidFill>
              </a:rPr>
              <a:t>rganisations  </a:t>
            </a:r>
            <a:endParaRPr lang="en-AU" dirty="0">
              <a:solidFill>
                <a:srgbClr val="0070C0"/>
              </a:solidFill>
            </a:endParaRPr>
          </a:p>
        </p:txBody>
      </p:sp>
      <p:sp>
        <p:nvSpPr>
          <p:cNvPr id="6" name="TextBox 5"/>
          <p:cNvSpPr txBox="1"/>
          <p:nvPr/>
        </p:nvSpPr>
        <p:spPr>
          <a:xfrm>
            <a:off x="1512168" y="1342509"/>
            <a:ext cx="1907704" cy="646331"/>
          </a:xfrm>
          <a:prstGeom prst="rect">
            <a:avLst/>
          </a:prstGeom>
          <a:noFill/>
        </p:spPr>
        <p:txBody>
          <a:bodyPr wrap="square" rtlCol="0">
            <a:spAutoFit/>
          </a:bodyPr>
          <a:lstStyle/>
          <a:p>
            <a:r>
              <a:rPr lang="en-AU" dirty="0" smtClean="0">
                <a:solidFill>
                  <a:srgbClr val="0070C0"/>
                </a:solidFill>
              </a:rPr>
              <a:t>RDBMS and User Flow Diagram</a:t>
            </a:r>
            <a:endParaRPr lang="en-AU" dirty="0">
              <a:solidFill>
                <a:srgbClr val="0070C0"/>
              </a:solidFill>
            </a:endParaRPr>
          </a:p>
        </p:txBody>
      </p:sp>
      <p:grpSp>
        <p:nvGrpSpPr>
          <p:cNvPr id="7" name="Group 6"/>
          <p:cNvGrpSpPr/>
          <p:nvPr/>
        </p:nvGrpSpPr>
        <p:grpSpPr>
          <a:xfrm>
            <a:off x="3756846" y="1758493"/>
            <a:ext cx="2322341" cy="3891210"/>
            <a:chOff x="3756846" y="1758493"/>
            <a:chExt cx="2322341" cy="3891210"/>
          </a:xfrm>
        </p:grpSpPr>
        <p:pic>
          <p:nvPicPr>
            <p:cNvPr id="8" name="Picture 7"/>
            <p:cNvPicPr/>
            <p:nvPr/>
          </p:nvPicPr>
          <p:blipFill rotWithShape="1">
            <a:blip r:embed="rId2" cstate="print">
              <a:extLst>
                <a:ext uri="{28A0092B-C50C-407E-A947-70E740481C1C}">
                  <a14:useLocalDpi xmlns:a14="http://schemas.microsoft.com/office/drawing/2010/main" xmlns="" val="0"/>
                </a:ext>
              </a:extLst>
            </a:blip>
            <a:srcRect l="34134" r="33332" b="17682"/>
            <a:stretch/>
          </p:blipFill>
          <p:spPr>
            <a:xfrm>
              <a:off x="3792683" y="1758493"/>
              <a:ext cx="2178661" cy="3378696"/>
            </a:xfrm>
            <a:prstGeom prst="rect">
              <a:avLst/>
            </a:prstGeom>
          </p:spPr>
        </p:pic>
        <p:sp>
          <p:nvSpPr>
            <p:cNvPr id="9" name="TextBox 8"/>
            <p:cNvSpPr txBox="1"/>
            <p:nvPr/>
          </p:nvSpPr>
          <p:spPr>
            <a:xfrm>
              <a:off x="3756846" y="5188038"/>
              <a:ext cx="2322341" cy="461665"/>
            </a:xfrm>
            <a:prstGeom prst="rect">
              <a:avLst/>
            </a:prstGeom>
            <a:noFill/>
          </p:spPr>
          <p:txBody>
            <a:bodyPr wrap="square" rtlCol="0">
              <a:spAutoFit/>
            </a:bodyPr>
            <a:lstStyle/>
            <a:p>
              <a:pPr algn="ctr"/>
              <a:r>
                <a:rPr lang="en-AU" sz="2400" dirty="0" smtClean="0">
                  <a:solidFill>
                    <a:srgbClr val="C00000"/>
                  </a:solidFill>
                </a:rPr>
                <a:t>30% </a:t>
              </a:r>
              <a:r>
                <a:rPr lang="en-AU" sz="2000" dirty="0" smtClean="0">
                  <a:solidFill>
                    <a:srgbClr val="C00000"/>
                  </a:solidFill>
                </a:rPr>
                <a:t>study score</a:t>
              </a:r>
              <a:endParaRPr lang="en-AU" sz="2000" dirty="0">
                <a:solidFill>
                  <a:srgbClr val="C00000"/>
                </a:solidFill>
              </a:endParaRPr>
            </a:p>
          </p:txBody>
        </p:sp>
        <p:sp>
          <p:nvSpPr>
            <p:cNvPr id="10" name="Rectangle 9"/>
            <p:cNvSpPr/>
            <p:nvPr/>
          </p:nvSpPr>
          <p:spPr>
            <a:xfrm>
              <a:off x="3792683" y="1851301"/>
              <a:ext cx="2178661" cy="37984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p:cNvSpPr txBox="1"/>
          <p:nvPr/>
        </p:nvSpPr>
        <p:spPr>
          <a:xfrm>
            <a:off x="6588224" y="2073622"/>
            <a:ext cx="2664296" cy="1200329"/>
          </a:xfrm>
          <a:prstGeom prst="rect">
            <a:avLst/>
          </a:prstGeom>
          <a:noFill/>
        </p:spPr>
        <p:txBody>
          <a:bodyPr wrap="square" rtlCol="0">
            <a:spAutoFit/>
          </a:bodyPr>
          <a:lstStyle/>
          <a:p>
            <a:r>
              <a:rPr lang="en-AU" b="1" dirty="0" smtClean="0">
                <a:solidFill>
                  <a:srgbClr val="C00000"/>
                </a:solidFill>
              </a:rPr>
              <a:t>Major Investigation</a:t>
            </a:r>
          </a:p>
          <a:p>
            <a:r>
              <a:rPr lang="en-AU" dirty="0" smtClean="0">
                <a:solidFill>
                  <a:srgbClr val="C00000"/>
                </a:solidFill>
              </a:rPr>
              <a:t>Data Analytics:  complex data, confirm or refute HYPOTHESIS, project plan</a:t>
            </a:r>
            <a:endParaRPr lang="en-AU" dirty="0">
              <a:solidFill>
                <a:srgbClr val="C00000"/>
              </a:solidFill>
            </a:endParaRPr>
          </a:p>
        </p:txBody>
      </p:sp>
      <p:sp>
        <p:nvSpPr>
          <p:cNvPr id="12" name="TextBox 11"/>
          <p:cNvSpPr txBox="1"/>
          <p:nvPr/>
        </p:nvSpPr>
        <p:spPr>
          <a:xfrm>
            <a:off x="611560" y="3717032"/>
            <a:ext cx="2664296" cy="2031325"/>
          </a:xfrm>
          <a:prstGeom prst="rect">
            <a:avLst/>
          </a:prstGeom>
          <a:noFill/>
        </p:spPr>
        <p:txBody>
          <a:bodyPr wrap="square" rtlCol="0">
            <a:spAutoFit/>
          </a:bodyPr>
          <a:lstStyle/>
          <a:p>
            <a:r>
              <a:rPr lang="en-AU" b="1" dirty="0" smtClean="0">
                <a:solidFill>
                  <a:srgbClr val="C00000"/>
                </a:solidFill>
              </a:rPr>
              <a:t>Online Presentation</a:t>
            </a:r>
          </a:p>
          <a:p>
            <a:r>
              <a:rPr lang="en-AU" dirty="0" smtClean="0">
                <a:solidFill>
                  <a:srgbClr val="C00000"/>
                </a:solidFill>
              </a:rPr>
              <a:t>Data </a:t>
            </a:r>
            <a:r>
              <a:rPr lang="en-AU" dirty="0">
                <a:solidFill>
                  <a:srgbClr val="C00000"/>
                </a:solidFill>
              </a:rPr>
              <a:t>A</a:t>
            </a:r>
            <a:r>
              <a:rPr lang="en-AU" dirty="0" smtClean="0">
                <a:solidFill>
                  <a:srgbClr val="C00000"/>
                </a:solidFill>
              </a:rPr>
              <a:t>nalytics: present findings through Multimodal Online Solution (Website with </a:t>
            </a:r>
            <a:r>
              <a:rPr lang="en-AU" dirty="0" err="1" smtClean="0">
                <a:solidFill>
                  <a:srgbClr val="C00000"/>
                </a:solidFill>
              </a:rPr>
              <a:t>Infographs</a:t>
            </a:r>
            <a:r>
              <a:rPr lang="en-AU" dirty="0" smtClean="0">
                <a:solidFill>
                  <a:srgbClr val="C00000"/>
                </a:solidFill>
              </a:rPr>
              <a:t> and Video etc)  plus Evaluation Report</a:t>
            </a:r>
            <a:endParaRPr lang="en-AU" dirty="0">
              <a:solidFill>
                <a:srgbClr val="C00000"/>
              </a:solidFill>
            </a:endParaRPr>
          </a:p>
        </p:txBody>
      </p:sp>
      <p:pic>
        <p:nvPicPr>
          <p:cNvPr id="13" name="Picture 12"/>
          <p:cNvPicPr/>
          <p:nvPr/>
        </p:nvPicPr>
        <p:blipFill rotWithShape="1">
          <a:blip r:embed="rId2" cstate="print">
            <a:extLst>
              <a:ext uri="{28A0092B-C50C-407E-A947-70E740481C1C}">
                <a14:useLocalDpi xmlns:a14="http://schemas.microsoft.com/office/drawing/2010/main" xmlns="" val="0"/>
              </a:ext>
            </a:extLst>
          </a:blip>
          <a:srcRect l="65870" t="41159" r="1684" b="17682"/>
          <a:stretch/>
        </p:blipFill>
        <p:spPr>
          <a:xfrm>
            <a:off x="6545947" y="3444113"/>
            <a:ext cx="2172785" cy="1689348"/>
          </a:xfrm>
          <a:prstGeom prst="rect">
            <a:avLst/>
          </a:prstGeom>
        </p:spPr>
      </p:pic>
      <p:sp>
        <p:nvSpPr>
          <p:cNvPr id="15" name="Left Arrow 14"/>
          <p:cNvSpPr/>
          <p:nvPr/>
        </p:nvSpPr>
        <p:spPr>
          <a:xfrm>
            <a:off x="6012160" y="2348880"/>
            <a:ext cx="576064" cy="64807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Left Arrow 15"/>
          <p:cNvSpPr/>
          <p:nvPr/>
        </p:nvSpPr>
        <p:spPr>
          <a:xfrm flipH="1">
            <a:off x="3059832" y="4149080"/>
            <a:ext cx="648072" cy="64807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Down Arrow 16"/>
          <p:cNvSpPr/>
          <p:nvPr/>
        </p:nvSpPr>
        <p:spPr>
          <a:xfrm>
            <a:off x="4427984" y="908720"/>
            <a:ext cx="864096"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1259632" y="6237312"/>
            <a:ext cx="7632848" cy="369332"/>
          </a:xfrm>
          <a:prstGeom prst="rect">
            <a:avLst/>
          </a:prstGeom>
          <a:noFill/>
        </p:spPr>
        <p:txBody>
          <a:bodyPr wrap="square" rtlCol="0">
            <a:spAutoFit/>
          </a:bodyPr>
          <a:lstStyle/>
          <a:p>
            <a:r>
              <a:rPr lang="en-AU" b="1" dirty="0" smtClean="0"/>
              <a:t>End of Year VCAA Exam on Units 3 and 4 Theory:  50% of Study Score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1" grpId="0"/>
      <p:bldP spid="12"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Hypothesis – Example 1</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1331640" y="1484784"/>
            <a:ext cx="6400800" cy="4752528"/>
          </a:xfrm>
        </p:spPr>
        <p:txBody>
          <a:bodyPr/>
          <a:lstStyle/>
          <a:p>
            <a:r>
              <a:rPr lang="en-AU" u="sng" dirty="0" smtClean="0">
                <a:solidFill>
                  <a:schemeClr val="tx1"/>
                </a:solidFill>
              </a:rPr>
              <a:t>Is this a satisfactory SAT Hypothesis: </a:t>
            </a:r>
          </a:p>
          <a:p>
            <a:endParaRPr lang="en-AU" u="sng" dirty="0" smtClean="0">
              <a:solidFill>
                <a:schemeClr val="tx1"/>
              </a:solidFill>
            </a:endParaRPr>
          </a:p>
          <a:p>
            <a:pPr algn="l"/>
            <a:r>
              <a:rPr lang="en-AU" b="1" dirty="0" smtClean="0">
                <a:solidFill>
                  <a:schemeClr val="tx1"/>
                </a:solidFill>
              </a:rPr>
              <a:t>Why do some Arab Countries have excessively high rates of obesity?  </a:t>
            </a:r>
            <a:endParaRPr lang="en-AU" b="1" dirty="0">
              <a:solidFill>
                <a:schemeClr val="tx1"/>
              </a:solidFill>
            </a:endParaRPr>
          </a:p>
          <a:p>
            <a:endParaRPr lang="en-AU" u="sng" dirty="0">
              <a:solidFill>
                <a:schemeClr val="tx1"/>
              </a:solidFill>
            </a:endParaRPr>
          </a:p>
        </p:txBody>
      </p:sp>
      <p:pic>
        <p:nvPicPr>
          <p:cNvPr id="6145" name="Picture 1"/>
          <p:cNvPicPr>
            <a:picLocks noChangeAspect="1" noChangeArrowheads="1"/>
          </p:cNvPicPr>
          <p:nvPr/>
        </p:nvPicPr>
        <p:blipFill>
          <a:blip r:embed="rId3" cstate="print"/>
          <a:srcRect/>
          <a:stretch>
            <a:fillRect/>
          </a:stretch>
        </p:blipFill>
        <p:spPr bwMode="auto">
          <a:xfrm>
            <a:off x="1331640" y="4077072"/>
            <a:ext cx="2892913" cy="2232248"/>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4499992" y="4077072"/>
            <a:ext cx="3672408" cy="224293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1</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467544" y="1484784"/>
            <a:ext cx="8280920" cy="5373216"/>
          </a:xfrm>
        </p:spPr>
        <p:txBody>
          <a:bodyPr>
            <a:normAutofit fontScale="85000" lnSpcReduction="20000"/>
          </a:bodyPr>
          <a:lstStyle/>
          <a:p>
            <a:pPr algn="l"/>
            <a:r>
              <a:rPr lang="en-AU" b="1" dirty="0" smtClean="0">
                <a:solidFill>
                  <a:schemeClr val="tx1"/>
                </a:solidFill>
              </a:rPr>
              <a:t>Why do some Arab Countries have excessively high rates of obesity?  </a:t>
            </a:r>
            <a:endParaRPr lang="en-AU" b="1" dirty="0">
              <a:solidFill>
                <a:schemeClr val="tx1"/>
              </a:solidFill>
            </a:endParaRPr>
          </a:p>
          <a:p>
            <a:r>
              <a:rPr lang="en-AU" u="sng" dirty="0" smtClean="0">
                <a:solidFill>
                  <a:schemeClr val="tx1"/>
                </a:solidFill>
              </a:rPr>
              <a:t>Fails Rule 1 – It is a Question! </a:t>
            </a:r>
          </a:p>
          <a:p>
            <a:pPr algn="l"/>
            <a:r>
              <a:rPr lang="en-AU" dirty="0" smtClean="0">
                <a:solidFill>
                  <a:schemeClr val="tx1"/>
                </a:solidFill>
              </a:rPr>
              <a:t/>
            </a:r>
            <a:br>
              <a:rPr lang="en-AU" dirty="0" smtClean="0">
                <a:solidFill>
                  <a:schemeClr val="tx1"/>
                </a:solidFill>
              </a:rPr>
            </a:br>
            <a:r>
              <a:rPr lang="en-AU" dirty="0" smtClean="0">
                <a:solidFill>
                  <a:schemeClr val="tx1"/>
                </a:solidFill>
              </a:rPr>
              <a:t>When an Arabian Country has lots of wealthy people it has high rates of Obesity because people cannot go out and exercise in the extremely high temperatures and their main social activity is eating, particularly at American Fast Food and other Restaurants in air conditioned shopping malls that they drive to in Cars. </a:t>
            </a:r>
            <a:br>
              <a:rPr lang="en-AU" dirty="0" smtClean="0">
                <a:solidFill>
                  <a:schemeClr val="tx1"/>
                </a:solidFill>
              </a:rPr>
            </a:br>
            <a:r>
              <a:rPr lang="en-AU" dirty="0" smtClean="0">
                <a:solidFill>
                  <a:schemeClr val="tx1"/>
                </a:solidFill>
              </a:rPr>
              <a:t/>
            </a:r>
            <a:br>
              <a:rPr lang="en-AU" dirty="0" smtClean="0">
                <a:solidFill>
                  <a:schemeClr val="tx1"/>
                </a:solidFill>
              </a:rPr>
            </a:br>
            <a:r>
              <a:rPr lang="en-AU" i="1" dirty="0" smtClean="0">
                <a:solidFill>
                  <a:srgbClr val="7030A0"/>
                </a:solidFill>
              </a:rPr>
              <a:t>We can get GDP, Population, Climate Data, Car Ownership Rates, Obesity Rates, etc data and interview some people</a:t>
            </a:r>
          </a:p>
          <a:p>
            <a:pPr algn="l"/>
            <a:r>
              <a:rPr lang="en-AU" i="1" dirty="0">
                <a:solidFill>
                  <a:srgbClr val="7030A0"/>
                </a:solidFill>
              </a:rPr>
              <a:t>o</a:t>
            </a:r>
            <a:r>
              <a:rPr lang="en-AU" i="1" dirty="0" smtClean="0">
                <a:solidFill>
                  <a:srgbClr val="7030A0"/>
                </a:solidFill>
              </a:rPr>
              <a:t>f Arabian background to TEST this hypothesis.     </a:t>
            </a:r>
            <a:endParaRPr lang="en-AU" i="1" dirty="0">
              <a:solidFill>
                <a:srgbClr val="7030A0"/>
              </a:solidFill>
            </a:endParaRPr>
          </a:p>
        </p:txBody>
      </p:sp>
      <p:pic>
        <p:nvPicPr>
          <p:cNvPr id="6145" name="Picture 1"/>
          <p:cNvPicPr>
            <a:picLocks noChangeAspect="1" noChangeArrowheads="1"/>
          </p:cNvPicPr>
          <p:nvPr/>
        </p:nvPicPr>
        <p:blipFill>
          <a:blip r:embed="rId3" cstate="print"/>
          <a:srcRect/>
          <a:stretch>
            <a:fillRect/>
          </a:stretch>
        </p:blipFill>
        <p:spPr bwMode="auto">
          <a:xfrm>
            <a:off x="251520" y="301511"/>
            <a:ext cx="1440160" cy="1111265"/>
          </a:xfrm>
          <a:prstGeom prst="rect">
            <a:avLst/>
          </a:prstGeom>
          <a:noFill/>
          <a:ln w="9525">
            <a:noFill/>
            <a:miter lim="800000"/>
            <a:headEnd/>
            <a:tailEnd/>
          </a:ln>
        </p:spPr>
      </p:pic>
      <p:pic>
        <p:nvPicPr>
          <p:cNvPr id="6" name="Picture 5" descr="corss.JPG"/>
          <p:cNvPicPr>
            <a:picLocks noChangeAspect="1"/>
          </p:cNvPicPr>
          <p:nvPr/>
        </p:nvPicPr>
        <p:blipFill>
          <a:blip r:embed="rId4" cstate="print"/>
          <a:stretch>
            <a:fillRect/>
          </a:stretch>
        </p:blipFill>
        <p:spPr>
          <a:xfrm>
            <a:off x="6948264" y="1916832"/>
            <a:ext cx="792088" cy="822101"/>
          </a:xfrm>
          <a:prstGeom prst="rect">
            <a:avLst/>
          </a:prstGeom>
        </p:spPr>
      </p:pic>
      <p:pic>
        <p:nvPicPr>
          <p:cNvPr id="7" name="Picture 6" descr="tick.JPG"/>
          <p:cNvPicPr>
            <a:picLocks noChangeAspect="1"/>
          </p:cNvPicPr>
          <p:nvPr/>
        </p:nvPicPr>
        <p:blipFill>
          <a:blip r:embed="rId5" cstate="print">
            <a:clrChange>
              <a:clrFrom>
                <a:srgbClr val="FFFFFF"/>
              </a:clrFrom>
              <a:clrTo>
                <a:srgbClr val="FFFFFF">
                  <a:alpha val="0"/>
                </a:srgbClr>
              </a:clrTo>
            </a:clrChange>
          </a:blip>
          <a:stretch>
            <a:fillRect/>
          </a:stretch>
        </p:blipFill>
        <p:spPr>
          <a:xfrm>
            <a:off x="8244408" y="4365104"/>
            <a:ext cx="615274" cy="6778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Hypothesis – Example 2</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1331640" y="1484784"/>
            <a:ext cx="6400800" cy="4752528"/>
          </a:xfrm>
        </p:spPr>
        <p:txBody>
          <a:bodyPr/>
          <a:lstStyle/>
          <a:p>
            <a:r>
              <a:rPr lang="en-AU" u="sng" dirty="0" smtClean="0">
                <a:solidFill>
                  <a:schemeClr val="tx1"/>
                </a:solidFill>
              </a:rPr>
              <a:t>Is this a satisfactory SAT Hypothesis: </a:t>
            </a:r>
          </a:p>
          <a:p>
            <a:endParaRPr lang="en-AU" u="sng" dirty="0" smtClean="0">
              <a:solidFill>
                <a:schemeClr val="tx1"/>
              </a:solidFill>
            </a:endParaRPr>
          </a:p>
          <a:p>
            <a:pPr algn="l"/>
            <a:r>
              <a:rPr lang="en-AU" b="1" dirty="0" smtClean="0">
                <a:solidFill>
                  <a:schemeClr val="tx1"/>
                </a:solidFill>
              </a:rPr>
              <a:t>The population of a city or town can be estimated from the number of American Fast Food outlets it has.   </a:t>
            </a:r>
            <a:endParaRPr lang="en-AU" b="1" dirty="0">
              <a:solidFill>
                <a:schemeClr val="tx1"/>
              </a:solidFill>
            </a:endParaRPr>
          </a:p>
          <a:p>
            <a:endParaRPr lang="en-AU" u="sng" dirty="0">
              <a:solidFill>
                <a:schemeClr val="tx1"/>
              </a:solidFill>
            </a:endParaRPr>
          </a:p>
        </p:txBody>
      </p:sp>
      <p:pic>
        <p:nvPicPr>
          <p:cNvPr id="33794" name="Picture 2"/>
          <p:cNvPicPr>
            <a:picLocks noChangeAspect="1" noChangeArrowheads="1"/>
          </p:cNvPicPr>
          <p:nvPr/>
        </p:nvPicPr>
        <p:blipFill>
          <a:blip r:embed="rId3" cstate="print"/>
          <a:srcRect/>
          <a:stretch>
            <a:fillRect/>
          </a:stretch>
        </p:blipFill>
        <p:spPr bwMode="auto">
          <a:xfrm>
            <a:off x="611560" y="4651970"/>
            <a:ext cx="1940329" cy="1497343"/>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2987824" y="4651970"/>
            <a:ext cx="1611139" cy="1609335"/>
          </a:xfrm>
          <a:prstGeom prst="rect">
            <a:avLst/>
          </a:prstGeom>
          <a:noFill/>
          <a:ln w="9525">
            <a:noFill/>
            <a:miter lim="800000"/>
            <a:headEnd/>
            <a:tailEnd/>
          </a:ln>
        </p:spPr>
      </p:pic>
      <p:pic>
        <p:nvPicPr>
          <p:cNvPr id="33796" name="Picture 4"/>
          <p:cNvPicPr>
            <a:picLocks noChangeAspect="1" noChangeArrowheads="1"/>
          </p:cNvPicPr>
          <p:nvPr/>
        </p:nvPicPr>
        <p:blipFill>
          <a:blip r:embed="rId5" cstate="print"/>
          <a:srcRect/>
          <a:stretch>
            <a:fillRect/>
          </a:stretch>
        </p:blipFill>
        <p:spPr bwMode="auto">
          <a:xfrm>
            <a:off x="4932040" y="4651970"/>
            <a:ext cx="1555006" cy="1544616"/>
          </a:xfrm>
          <a:prstGeom prst="rect">
            <a:avLst/>
          </a:prstGeom>
          <a:noFill/>
          <a:ln w="9525">
            <a:noFill/>
            <a:miter lim="800000"/>
            <a:headEnd/>
            <a:tailEnd/>
          </a:ln>
        </p:spPr>
      </p:pic>
      <p:pic>
        <p:nvPicPr>
          <p:cNvPr id="33797" name="Picture 5"/>
          <p:cNvPicPr>
            <a:picLocks noChangeAspect="1" noChangeArrowheads="1"/>
          </p:cNvPicPr>
          <p:nvPr/>
        </p:nvPicPr>
        <p:blipFill>
          <a:blip r:embed="rId6" cstate="print"/>
          <a:srcRect/>
          <a:stretch>
            <a:fillRect/>
          </a:stretch>
        </p:blipFill>
        <p:spPr bwMode="auto">
          <a:xfrm>
            <a:off x="6732240" y="4651970"/>
            <a:ext cx="1724025" cy="16573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2</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1547664" y="1124744"/>
            <a:ext cx="7632848" cy="4752528"/>
          </a:xfrm>
        </p:spPr>
        <p:txBody>
          <a:bodyPr>
            <a:normAutofit fontScale="77500" lnSpcReduction="20000"/>
          </a:bodyPr>
          <a:lstStyle/>
          <a:p>
            <a:endParaRPr lang="en-AU" u="sng" dirty="0" smtClean="0">
              <a:solidFill>
                <a:schemeClr val="tx1"/>
              </a:solidFill>
            </a:endParaRPr>
          </a:p>
          <a:p>
            <a:pPr algn="l"/>
            <a:r>
              <a:rPr lang="en-AU" b="1" dirty="0" smtClean="0">
                <a:solidFill>
                  <a:schemeClr val="tx1"/>
                </a:solidFill>
              </a:rPr>
              <a:t>The population of a city or town can </a:t>
            </a:r>
            <a:br>
              <a:rPr lang="en-AU" b="1" dirty="0" smtClean="0">
                <a:solidFill>
                  <a:schemeClr val="tx1"/>
                </a:solidFill>
              </a:rPr>
            </a:br>
            <a:r>
              <a:rPr lang="en-AU" b="1" dirty="0" smtClean="0">
                <a:solidFill>
                  <a:schemeClr val="tx1"/>
                </a:solidFill>
              </a:rPr>
              <a:t>be estimated from the number of </a:t>
            </a:r>
            <a:br>
              <a:rPr lang="en-AU" b="1" dirty="0" smtClean="0">
                <a:solidFill>
                  <a:schemeClr val="tx1"/>
                </a:solidFill>
              </a:rPr>
            </a:br>
            <a:r>
              <a:rPr lang="en-AU" b="1" dirty="0" smtClean="0">
                <a:solidFill>
                  <a:schemeClr val="tx1"/>
                </a:solidFill>
              </a:rPr>
              <a:t>American Fast Food outlets it has.  </a:t>
            </a:r>
          </a:p>
          <a:p>
            <a:pPr algn="l"/>
            <a:endParaRPr lang="en-AU" b="1" dirty="0">
              <a:solidFill>
                <a:schemeClr val="tx1"/>
              </a:solidFill>
            </a:endParaRPr>
          </a:p>
          <a:p>
            <a:pPr algn="l"/>
            <a:r>
              <a:rPr lang="en-AU" dirty="0" smtClean="0">
                <a:solidFill>
                  <a:srgbClr val="0070C0"/>
                </a:solidFill>
              </a:rPr>
              <a:t>Hypothesis</a:t>
            </a:r>
            <a:r>
              <a:rPr lang="en-AU" baseline="0" dirty="0" smtClean="0">
                <a:solidFill>
                  <a:srgbClr val="0070C0"/>
                </a:solidFill>
              </a:rPr>
              <a:t> has More of X Population leads to </a:t>
            </a:r>
            <a:br>
              <a:rPr lang="en-AU" baseline="0" dirty="0" smtClean="0">
                <a:solidFill>
                  <a:srgbClr val="0070C0"/>
                </a:solidFill>
              </a:rPr>
            </a:br>
            <a:r>
              <a:rPr lang="en-AU" baseline="0" dirty="0" smtClean="0">
                <a:solidFill>
                  <a:srgbClr val="0070C0"/>
                </a:solidFill>
              </a:rPr>
              <a:t>more of Y fast food outlets </a:t>
            </a:r>
            <a:r>
              <a:rPr lang="en-AU" baseline="0" dirty="0" smtClean="0">
                <a:solidFill>
                  <a:srgbClr val="C00000"/>
                </a:solidFill>
              </a:rPr>
              <a:t>BUT does not have the “</a:t>
            </a:r>
            <a:r>
              <a:rPr lang="en-AU" u="sng" baseline="0" dirty="0" smtClean="0">
                <a:solidFill>
                  <a:srgbClr val="C00000"/>
                </a:solidFill>
              </a:rPr>
              <a:t>because of Z</a:t>
            </a:r>
            <a:r>
              <a:rPr lang="en-AU" baseline="0" dirty="0" smtClean="0">
                <a:solidFill>
                  <a:srgbClr val="C00000"/>
                </a:solidFill>
              </a:rPr>
              <a:t>” part, and so </a:t>
            </a:r>
            <a:r>
              <a:rPr lang="en-AU" b="1" baseline="0" dirty="0" smtClean="0">
                <a:solidFill>
                  <a:srgbClr val="C00000"/>
                </a:solidFill>
              </a:rPr>
              <a:t>it fails Rule 2 ! </a:t>
            </a:r>
            <a:endParaRPr lang="en-AU" b="1" dirty="0" smtClean="0">
              <a:solidFill>
                <a:srgbClr val="C00000"/>
              </a:solidFill>
            </a:endParaRPr>
          </a:p>
          <a:p>
            <a:pPr algn="l"/>
            <a:r>
              <a:rPr lang="en-AU" b="1" dirty="0" smtClean="0">
                <a:solidFill>
                  <a:schemeClr val="tx1"/>
                </a:solidFill>
              </a:rPr>
              <a:t> </a:t>
            </a:r>
          </a:p>
          <a:p>
            <a:pPr algn="l"/>
            <a:endParaRPr lang="en-AU" b="1" dirty="0" smtClean="0">
              <a:solidFill>
                <a:schemeClr val="tx1"/>
              </a:solidFill>
            </a:endParaRPr>
          </a:p>
          <a:p>
            <a:pPr algn="l"/>
            <a:r>
              <a:rPr lang="en-AU" b="1" dirty="0" smtClean="0">
                <a:solidFill>
                  <a:schemeClr val="tx1"/>
                </a:solidFill>
              </a:rPr>
              <a:t>The Hypothesis needs to have the standard “because” (or “due to”) text added onto the end of it as shown </a:t>
            </a:r>
            <a:br>
              <a:rPr lang="en-AU" b="1" dirty="0" smtClean="0">
                <a:solidFill>
                  <a:schemeClr val="tx1"/>
                </a:solidFill>
              </a:rPr>
            </a:br>
            <a:r>
              <a:rPr lang="en-AU" b="1" dirty="0" smtClean="0">
                <a:solidFill>
                  <a:schemeClr val="tx1"/>
                </a:solidFill>
              </a:rPr>
              <a:t>on the next slide. </a:t>
            </a:r>
            <a:endParaRPr lang="en-AU" b="1" dirty="0">
              <a:solidFill>
                <a:schemeClr val="tx1"/>
              </a:solidFill>
            </a:endParaRPr>
          </a:p>
          <a:p>
            <a:endParaRPr lang="en-AU" u="sng" dirty="0">
              <a:solidFill>
                <a:schemeClr val="tx1"/>
              </a:solidFill>
            </a:endParaRPr>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1611139" cy="1609335"/>
          </a:xfrm>
          <a:prstGeom prst="rect">
            <a:avLst/>
          </a:prstGeom>
          <a:noFill/>
          <a:ln w="9525">
            <a:noFill/>
            <a:miter lim="800000"/>
            <a:headEnd/>
            <a:tailEnd/>
          </a:ln>
        </p:spPr>
      </p:pic>
      <p:pic>
        <p:nvPicPr>
          <p:cNvPr id="9" name="Picture 8" descr="corss.JPG"/>
          <p:cNvPicPr>
            <a:picLocks noChangeAspect="1"/>
          </p:cNvPicPr>
          <p:nvPr/>
        </p:nvPicPr>
        <p:blipFill>
          <a:blip r:embed="rId4" cstate="print"/>
          <a:stretch>
            <a:fillRect/>
          </a:stretch>
        </p:blipFill>
        <p:spPr>
          <a:xfrm>
            <a:off x="7524328" y="1556792"/>
            <a:ext cx="1160542" cy="12045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2</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2204864"/>
            <a:ext cx="8568952" cy="4752528"/>
          </a:xfrm>
        </p:spPr>
        <p:txBody>
          <a:bodyPr>
            <a:normAutofit fontScale="92500" lnSpcReduction="10000"/>
          </a:bodyPr>
          <a:lstStyle/>
          <a:p>
            <a:endParaRPr lang="en-AU" u="sng" dirty="0" smtClean="0">
              <a:solidFill>
                <a:schemeClr val="tx1"/>
              </a:solidFill>
            </a:endParaRPr>
          </a:p>
          <a:p>
            <a:r>
              <a:rPr lang="en-AU" b="1" dirty="0" smtClean="0">
                <a:solidFill>
                  <a:schemeClr val="tx1"/>
                </a:solidFill>
              </a:rPr>
              <a:t>The population of a city or town can </a:t>
            </a:r>
            <a:br>
              <a:rPr lang="en-AU" b="1" dirty="0" smtClean="0">
                <a:solidFill>
                  <a:schemeClr val="tx1"/>
                </a:solidFill>
              </a:rPr>
            </a:br>
            <a:r>
              <a:rPr lang="en-AU" b="1" dirty="0" smtClean="0">
                <a:solidFill>
                  <a:schemeClr val="tx1"/>
                </a:solidFill>
              </a:rPr>
              <a:t>be estimated from the number of American Fast Food outlets it has, </a:t>
            </a:r>
            <a:r>
              <a:rPr lang="en-AU" b="1" dirty="0" smtClean="0">
                <a:solidFill>
                  <a:srgbClr val="0070C0"/>
                </a:solidFill>
              </a:rPr>
              <a:t>because bigger towns have enough people to sustain a larger number of outlets. </a:t>
            </a:r>
          </a:p>
          <a:p>
            <a:endParaRPr lang="en-AU" b="1" dirty="0" smtClean="0">
              <a:solidFill>
                <a:schemeClr val="tx1"/>
              </a:solidFill>
            </a:endParaRPr>
          </a:p>
          <a:p>
            <a:r>
              <a:rPr lang="en-AU" dirty="0" smtClean="0">
                <a:solidFill>
                  <a:srgbClr val="7030A0"/>
                </a:solidFill>
              </a:rPr>
              <a:t>The Hypothesis is Testable, because we should be able to get Population figures, and the number of outlets from Phone Directories and Store Locators on the Web, as well as interviewing Store Managers. </a:t>
            </a:r>
            <a:endParaRPr lang="en-AU" dirty="0">
              <a:solidFill>
                <a:srgbClr val="7030A0"/>
              </a:solidFill>
            </a:endParaRPr>
          </a:p>
          <a:p>
            <a:endParaRPr lang="en-AU" u="sng" dirty="0">
              <a:solidFill>
                <a:schemeClr val="tx1"/>
              </a:solidFill>
            </a:endParaRPr>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1611139" cy="1609335"/>
          </a:xfrm>
          <a:prstGeom prst="rect">
            <a:avLst/>
          </a:prstGeom>
          <a:noFill/>
          <a:ln w="9525">
            <a:noFill/>
            <a:miter lim="800000"/>
            <a:headEnd/>
            <a:tailEnd/>
          </a:ln>
        </p:spPr>
      </p:pic>
      <p:pic>
        <p:nvPicPr>
          <p:cNvPr id="34818" name="Picture 2"/>
          <p:cNvPicPr>
            <a:picLocks noChangeAspect="1" noChangeArrowheads="1"/>
          </p:cNvPicPr>
          <p:nvPr/>
        </p:nvPicPr>
        <p:blipFill>
          <a:blip r:embed="rId4" cstate="print"/>
          <a:srcRect/>
          <a:stretch>
            <a:fillRect/>
          </a:stretch>
        </p:blipFill>
        <p:spPr bwMode="auto">
          <a:xfrm>
            <a:off x="2051720" y="1340768"/>
            <a:ext cx="5184576" cy="1296143"/>
          </a:xfrm>
          <a:prstGeom prst="rect">
            <a:avLst/>
          </a:prstGeom>
          <a:noFill/>
          <a:ln w="9525">
            <a:noFill/>
            <a:miter lim="800000"/>
            <a:headEnd/>
            <a:tailEnd/>
          </a:ln>
        </p:spPr>
      </p:pic>
      <p:pic>
        <p:nvPicPr>
          <p:cNvPr id="7" name="Picture 6" descr="tick.JPG"/>
          <p:cNvPicPr>
            <a:picLocks noChangeAspect="1"/>
          </p:cNvPicPr>
          <p:nvPr/>
        </p:nvPicPr>
        <p:blipFill>
          <a:blip r:embed="rId5" cstate="print"/>
          <a:stretch>
            <a:fillRect/>
          </a:stretch>
        </p:blipFill>
        <p:spPr>
          <a:xfrm>
            <a:off x="7812360" y="1484784"/>
            <a:ext cx="942087" cy="103786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3</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484784"/>
            <a:ext cx="8568952" cy="3168352"/>
          </a:xfrm>
        </p:spPr>
        <p:txBody>
          <a:bodyPr>
            <a:normAutofit/>
          </a:bodyPr>
          <a:lstStyle/>
          <a:p>
            <a:r>
              <a:rPr lang="en-AU" u="sng" dirty="0" smtClean="0">
                <a:solidFill>
                  <a:schemeClr val="tx1"/>
                </a:solidFill>
              </a:rPr>
              <a:t>Is this a satisfactory SAT Hypothesis: </a:t>
            </a:r>
          </a:p>
          <a:p>
            <a:pPr algn="l"/>
            <a:r>
              <a:rPr lang="en-AU" dirty="0" smtClean="0">
                <a:solidFill>
                  <a:schemeClr val="tx1"/>
                </a:solidFill>
              </a:rPr>
              <a:t>Piracy involving illegal digital downloading continues to be popular, because most people think it is </a:t>
            </a:r>
            <a:r>
              <a:rPr lang="en-AU" dirty="0">
                <a:solidFill>
                  <a:schemeClr val="tx1"/>
                </a:solidFill>
              </a:rPr>
              <a:t>not an example of criminal </a:t>
            </a:r>
            <a:r>
              <a:rPr lang="en-AU" dirty="0" smtClean="0">
                <a:solidFill>
                  <a:schemeClr val="tx1"/>
                </a:solidFill>
              </a:rPr>
              <a:t>behaviour - </a:t>
            </a:r>
            <a:r>
              <a:rPr lang="en-AU" dirty="0">
                <a:solidFill>
                  <a:schemeClr val="tx1"/>
                </a:solidFill>
              </a:rPr>
              <a:t>l</a:t>
            </a:r>
            <a:r>
              <a:rPr lang="en-AU" dirty="0" smtClean="0">
                <a:solidFill>
                  <a:schemeClr val="tx1"/>
                </a:solidFill>
              </a:rPr>
              <a:t>ots of people download illegally and hardly anybody ever gets caught.  </a:t>
            </a:r>
            <a:endParaRPr lang="en-AU" b="1" dirty="0" smtClean="0">
              <a:solidFill>
                <a:schemeClr val="tx1"/>
              </a:solidFill>
            </a:endParaRPr>
          </a:p>
          <a:p>
            <a:endParaRPr lang="en-AU" u="sng" dirty="0">
              <a:solidFill>
                <a:schemeClr val="tx1"/>
              </a:solidFill>
            </a:endParaRPr>
          </a:p>
        </p:txBody>
      </p:sp>
      <p:pic>
        <p:nvPicPr>
          <p:cNvPr id="35842" name="Picture 2"/>
          <p:cNvPicPr>
            <a:picLocks noChangeAspect="1" noChangeArrowheads="1"/>
          </p:cNvPicPr>
          <p:nvPr/>
        </p:nvPicPr>
        <p:blipFill>
          <a:blip r:embed="rId3" cstate="print"/>
          <a:srcRect/>
          <a:stretch>
            <a:fillRect/>
          </a:stretch>
        </p:blipFill>
        <p:spPr bwMode="auto">
          <a:xfrm>
            <a:off x="251520" y="188640"/>
            <a:ext cx="1268205" cy="1388567"/>
          </a:xfrm>
          <a:prstGeom prst="rect">
            <a:avLst/>
          </a:prstGeom>
          <a:noFill/>
          <a:ln w="9525">
            <a:noFill/>
            <a:miter lim="800000"/>
            <a:headEnd/>
            <a:tailEnd/>
          </a:ln>
        </p:spPr>
      </p:pic>
      <p:pic>
        <p:nvPicPr>
          <p:cNvPr id="35843" name="Picture 3"/>
          <p:cNvPicPr>
            <a:picLocks noChangeAspect="1" noChangeArrowheads="1"/>
          </p:cNvPicPr>
          <p:nvPr/>
        </p:nvPicPr>
        <p:blipFill>
          <a:blip r:embed="rId4" cstate="print"/>
          <a:srcRect/>
          <a:stretch>
            <a:fillRect/>
          </a:stretch>
        </p:blipFill>
        <p:spPr bwMode="auto">
          <a:xfrm>
            <a:off x="5364087" y="4509120"/>
            <a:ext cx="3425847" cy="2016224"/>
          </a:xfrm>
          <a:prstGeom prst="rect">
            <a:avLst/>
          </a:prstGeom>
          <a:noFill/>
          <a:ln w="9525">
            <a:noFill/>
            <a:miter lim="800000"/>
            <a:headEnd/>
            <a:tailEnd/>
          </a:ln>
        </p:spPr>
      </p:pic>
      <p:pic>
        <p:nvPicPr>
          <p:cNvPr id="35844" name="Picture 4"/>
          <p:cNvPicPr>
            <a:picLocks noChangeAspect="1" noChangeArrowheads="1"/>
          </p:cNvPicPr>
          <p:nvPr/>
        </p:nvPicPr>
        <p:blipFill>
          <a:blip r:embed="rId5" cstate="print"/>
          <a:srcRect/>
          <a:stretch>
            <a:fillRect/>
          </a:stretch>
        </p:blipFill>
        <p:spPr bwMode="auto">
          <a:xfrm>
            <a:off x="2123728" y="4509120"/>
            <a:ext cx="3176215" cy="202913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3</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628800"/>
            <a:ext cx="8568952" cy="4536504"/>
          </a:xfrm>
        </p:spPr>
        <p:txBody>
          <a:bodyPr>
            <a:normAutofit fontScale="85000" lnSpcReduction="10000"/>
          </a:bodyPr>
          <a:lstStyle/>
          <a:p>
            <a:pPr algn="l"/>
            <a:r>
              <a:rPr lang="en-AU" dirty="0" smtClean="0">
                <a:solidFill>
                  <a:schemeClr val="tx1"/>
                </a:solidFill>
              </a:rPr>
              <a:t>Piracy involving illegal digital downloading continues to be popular, because most people think it is </a:t>
            </a:r>
            <a:r>
              <a:rPr lang="en-AU" dirty="0">
                <a:solidFill>
                  <a:schemeClr val="tx1"/>
                </a:solidFill>
              </a:rPr>
              <a:t>not an example of criminal </a:t>
            </a:r>
            <a:r>
              <a:rPr lang="en-AU" dirty="0" smtClean="0">
                <a:solidFill>
                  <a:schemeClr val="tx1"/>
                </a:solidFill>
              </a:rPr>
              <a:t>behaviour - </a:t>
            </a:r>
            <a:r>
              <a:rPr lang="en-AU" dirty="0">
                <a:solidFill>
                  <a:schemeClr val="tx1"/>
                </a:solidFill>
              </a:rPr>
              <a:t>l</a:t>
            </a:r>
            <a:r>
              <a:rPr lang="en-AU" dirty="0" smtClean="0">
                <a:solidFill>
                  <a:schemeClr val="tx1"/>
                </a:solidFill>
              </a:rPr>
              <a:t>ots of people download illegally and hardly anybody ever gets caught.</a:t>
            </a:r>
          </a:p>
          <a:p>
            <a:pPr algn="l"/>
            <a:endParaRPr lang="en-AU" dirty="0" smtClean="0">
              <a:solidFill>
                <a:schemeClr val="tx1"/>
              </a:solidFill>
            </a:endParaRPr>
          </a:p>
          <a:p>
            <a:pPr algn="l"/>
            <a:r>
              <a:rPr lang="en-AU" u="sng" dirty="0" smtClean="0">
                <a:solidFill>
                  <a:schemeClr val="tx1"/>
                </a:solidFill>
              </a:rPr>
              <a:t>It is close to being okay, but it needs rewording: </a:t>
            </a:r>
            <a:r>
              <a:rPr lang="en-AU" dirty="0" smtClean="0">
                <a:solidFill>
                  <a:schemeClr val="tx1"/>
                </a:solidFill>
              </a:rPr>
              <a:t/>
            </a:r>
            <a:br>
              <a:rPr lang="en-AU" dirty="0" smtClean="0">
                <a:solidFill>
                  <a:schemeClr val="tx1"/>
                </a:solidFill>
              </a:rPr>
            </a:br>
            <a:r>
              <a:rPr lang="en-AU" dirty="0" smtClean="0">
                <a:solidFill>
                  <a:schemeClr val="tx1"/>
                </a:solidFill>
              </a:rPr>
              <a:t/>
            </a:r>
            <a:br>
              <a:rPr lang="en-AU" dirty="0" smtClean="0">
                <a:solidFill>
                  <a:schemeClr val="tx1"/>
                </a:solidFill>
              </a:rPr>
            </a:br>
            <a:r>
              <a:rPr lang="en-AU" dirty="0" smtClean="0">
                <a:solidFill>
                  <a:srgbClr val="0070C0"/>
                </a:solidFill>
              </a:rPr>
              <a:t>Piracy continues increasing at a higher rate </a:t>
            </a:r>
            <a:br>
              <a:rPr lang="en-AU" dirty="0" smtClean="0">
                <a:solidFill>
                  <a:srgbClr val="0070C0"/>
                </a:solidFill>
              </a:rPr>
            </a:br>
            <a:r>
              <a:rPr lang="en-AU" dirty="0" smtClean="0">
                <a:solidFill>
                  <a:srgbClr val="0070C0"/>
                </a:solidFill>
              </a:rPr>
              <a:t>than court prosecutions, because lots of people </a:t>
            </a:r>
            <a:br>
              <a:rPr lang="en-AU" dirty="0" smtClean="0">
                <a:solidFill>
                  <a:srgbClr val="0070C0"/>
                </a:solidFill>
              </a:rPr>
            </a:br>
            <a:r>
              <a:rPr lang="en-AU" dirty="0" smtClean="0">
                <a:solidFill>
                  <a:srgbClr val="0070C0"/>
                </a:solidFill>
              </a:rPr>
              <a:t>continue to download illegally and do not think </a:t>
            </a:r>
            <a:br>
              <a:rPr lang="en-AU" dirty="0" smtClean="0">
                <a:solidFill>
                  <a:srgbClr val="0070C0"/>
                </a:solidFill>
              </a:rPr>
            </a:br>
            <a:r>
              <a:rPr lang="en-AU" dirty="0" smtClean="0">
                <a:solidFill>
                  <a:srgbClr val="0070C0"/>
                </a:solidFill>
              </a:rPr>
              <a:t>they will get in much trouble or ever be caught.    </a:t>
            </a:r>
            <a:endParaRPr lang="en-AU" b="1" dirty="0" smtClean="0">
              <a:solidFill>
                <a:srgbClr val="0070C0"/>
              </a:solidFill>
            </a:endParaRPr>
          </a:p>
          <a:p>
            <a:endParaRPr lang="en-AU" u="sng" dirty="0">
              <a:solidFill>
                <a:schemeClr val="tx1"/>
              </a:solidFill>
            </a:endParaRPr>
          </a:p>
        </p:txBody>
      </p:sp>
      <p:pic>
        <p:nvPicPr>
          <p:cNvPr id="35842" name="Picture 2"/>
          <p:cNvPicPr>
            <a:picLocks noChangeAspect="1" noChangeArrowheads="1"/>
          </p:cNvPicPr>
          <p:nvPr/>
        </p:nvPicPr>
        <p:blipFill>
          <a:blip r:embed="rId3" cstate="print"/>
          <a:srcRect/>
          <a:stretch>
            <a:fillRect/>
          </a:stretch>
        </p:blipFill>
        <p:spPr bwMode="auto">
          <a:xfrm>
            <a:off x="251520" y="188640"/>
            <a:ext cx="1268205" cy="1388567"/>
          </a:xfrm>
          <a:prstGeom prst="rect">
            <a:avLst/>
          </a:prstGeom>
          <a:noFill/>
          <a:ln w="9525">
            <a:noFill/>
            <a:miter lim="800000"/>
            <a:headEnd/>
            <a:tailEnd/>
          </a:ln>
        </p:spPr>
      </p:pic>
      <p:pic>
        <p:nvPicPr>
          <p:cNvPr id="9" name="Picture 8" descr="tick.JPG"/>
          <p:cNvPicPr>
            <a:picLocks noChangeAspect="1"/>
          </p:cNvPicPr>
          <p:nvPr/>
        </p:nvPicPr>
        <p:blipFill>
          <a:blip r:embed="rId4" cstate="print"/>
          <a:stretch>
            <a:fillRect/>
          </a:stretch>
        </p:blipFill>
        <p:spPr>
          <a:xfrm>
            <a:off x="7524328" y="4653136"/>
            <a:ext cx="1070630" cy="11794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3</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628800"/>
            <a:ext cx="8568952" cy="3168352"/>
          </a:xfrm>
        </p:spPr>
        <p:txBody>
          <a:bodyPr>
            <a:normAutofit lnSpcReduction="10000"/>
          </a:bodyPr>
          <a:lstStyle/>
          <a:p>
            <a:pPr algn="l"/>
            <a:r>
              <a:rPr lang="en-AU" dirty="0" smtClean="0">
                <a:solidFill>
                  <a:schemeClr val="accent1"/>
                </a:solidFill>
              </a:rPr>
              <a:t>Piracy continues increasing at a higher rate </a:t>
            </a:r>
            <a:br>
              <a:rPr lang="en-AU" dirty="0" smtClean="0">
                <a:solidFill>
                  <a:schemeClr val="accent1"/>
                </a:solidFill>
              </a:rPr>
            </a:br>
            <a:r>
              <a:rPr lang="en-AU" dirty="0" smtClean="0">
                <a:solidFill>
                  <a:schemeClr val="accent1"/>
                </a:solidFill>
              </a:rPr>
              <a:t>than court prosecutions, because lots of </a:t>
            </a:r>
            <a:br>
              <a:rPr lang="en-AU" dirty="0" smtClean="0">
                <a:solidFill>
                  <a:schemeClr val="accent1"/>
                </a:solidFill>
              </a:rPr>
            </a:br>
            <a:r>
              <a:rPr lang="en-AU" dirty="0" smtClean="0">
                <a:solidFill>
                  <a:schemeClr val="accent1"/>
                </a:solidFill>
              </a:rPr>
              <a:t>people continue to download illegally and </a:t>
            </a:r>
            <a:br>
              <a:rPr lang="en-AU" dirty="0" smtClean="0">
                <a:solidFill>
                  <a:schemeClr val="accent1"/>
                </a:solidFill>
              </a:rPr>
            </a:br>
            <a:r>
              <a:rPr lang="en-AU" dirty="0" smtClean="0">
                <a:solidFill>
                  <a:schemeClr val="accent1"/>
                </a:solidFill>
              </a:rPr>
              <a:t>do not think they will get in much trouble</a:t>
            </a:r>
            <a:br>
              <a:rPr lang="en-AU" dirty="0" smtClean="0">
                <a:solidFill>
                  <a:schemeClr val="accent1"/>
                </a:solidFill>
              </a:rPr>
            </a:br>
            <a:r>
              <a:rPr lang="en-AU" dirty="0" smtClean="0">
                <a:solidFill>
                  <a:schemeClr val="accent1"/>
                </a:solidFill>
              </a:rPr>
              <a:t>or ever be caught. </a:t>
            </a:r>
            <a:endParaRPr lang="en-AU" b="1" dirty="0" smtClean="0">
              <a:solidFill>
                <a:schemeClr val="accent1"/>
              </a:solidFill>
            </a:endParaRPr>
          </a:p>
          <a:p>
            <a:r>
              <a:rPr lang="en-AU" sz="2400" u="sng" dirty="0" smtClean="0">
                <a:solidFill>
                  <a:schemeClr val="tx1"/>
                </a:solidFill>
              </a:rPr>
              <a:t>We now have two variables to compare: Download Volume </a:t>
            </a:r>
            <a:r>
              <a:rPr lang="en-AU" sz="2400" u="sng" dirty="0" err="1" smtClean="0">
                <a:solidFill>
                  <a:schemeClr val="tx1"/>
                </a:solidFill>
              </a:rPr>
              <a:t>vs</a:t>
            </a:r>
            <a:r>
              <a:rPr lang="en-AU" sz="2400" u="sng" dirty="0" smtClean="0">
                <a:solidFill>
                  <a:schemeClr val="tx1"/>
                </a:solidFill>
              </a:rPr>
              <a:t> Number of Prosecutions and their changes over recent times. </a:t>
            </a:r>
            <a:endParaRPr lang="en-AU" sz="2400" u="sng" dirty="0">
              <a:solidFill>
                <a:schemeClr val="tx1"/>
              </a:solidFill>
            </a:endParaRPr>
          </a:p>
        </p:txBody>
      </p:sp>
      <p:pic>
        <p:nvPicPr>
          <p:cNvPr id="35842" name="Picture 2"/>
          <p:cNvPicPr>
            <a:picLocks noChangeAspect="1" noChangeArrowheads="1"/>
          </p:cNvPicPr>
          <p:nvPr/>
        </p:nvPicPr>
        <p:blipFill>
          <a:blip r:embed="rId3" cstate="print"/>
          <a:srcRect/>
          <a:stretch>
            <a:fillRect/>
          </a:stretch>
        </p:blipFill>
        <p:spPr bwMode="auto">
          <a:xfrm>
            <a:off x="251520" y="188640"/>
            <a:ext cx="1268205" cy="1388567"/>
          </a:xfrm>
          <a:prstGeom prst="rect">
            <a:avLst/>
          </a:prstGeom>
          <a:noFill/>
          <a:ln w="9525">
            <a:noFill/>
            <a:miter lim="800000"/>
            <a:headEnd/>
            <a:tailEnd/>
          </a:ln>
        </p:spPr>
      </p:pic>
      <p:sp>
        <p:nvSpPr>
          <p:cNvPr id="7" name="Rectangle 6"/>
          <p:cNvSpPr/>
          <p:nvPr/>
        </p:nvSpPr>
        <p:spPr>
          <a:xfrm>
            <a:off x="395536" y="4509120"/>
            <a:ext cx="8568952" cy="2308324"/>
          </a:xfrm>
          <a:prstGeom prst="rect">
            <a:avLst/>
          </a:prstGeom>
        </p:spPr>
        <p:txBody>
          <a:bodyPr wrap="square">
            <a:spAutoFit/>
          </a:bodyPr>
          <a:lstStyle/>
          <a:p>
            <a:r>
              <a:rPr lang="en-AU" sz="2400" dirty="0" smtClean="0">
                <a:solidFill>
                  <a:srgbClr val="7030A0"/>
                </a:solidFill>
              </a:rPr>
              <a:t>The Hypothesis is Testable, because we should be able to get Download figures, find out the number of court prosecutions, etc and create a Survey that we could get family and friends to undertake ANONOMOUSLY. </a:t>
            </a:r>
            <a:r>
              <a:rPr lang="en-AU" sz="2400" dirty="0" smtClean="0">
                <a:solidFill>
                  <a:srgbClr val="C00000"/>
                </a:solidFill>
              </a:rPr>
              <a:t>There are serious ethical and legal issues if we were to promote Piracy or identify or capture by name violators of the law…. We would need to be very careful !</a:t>
            </a:r>
            <a:endParaRPr lang="en-AU" sz="2400" dirty="0">
              <a:solidFill>
                <a:srgbClr val="C00000"/>
              </a:solidFill>
            </a:endParaRPr>
          </a:p>
        </p:txBody>
      </p:sp>
      <p:pic>
        <p:nvPicPr>
          <p:cNvPr id="8" name="Picture 7" descr="tick.JPG"/>
          <p:cNvPicPr>
            <a:picLocks noChangeAspect="1"/>
          </p:cNvPicPr>
          <p:nvPr/>
        </p:nvPicPr>
        <p:blipFill>
          <a:blip r:embed="rId4" cstate="print"/>
          <a:stretch>
            <a:fillRect/>
          </a:stretch>
        </p:blipFill>
        <p:spPr>
          <a:xfrm>
            <a:off x="7596336" y="2132856"/>
            <a:ext cx="980440" cy="10801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4</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484784"/>
            <a:ext cx="8568952" cy="3168352"/>
          </a:xfrm>
        </p:spPr>
        <p:txBody>
          <a:bodyPr>
            <a:normAutofit fontScale="92500" lnSpcReduction="10000"/>
          </a:bodyPr>
          <a:lstStyle/>
          <a:p>
            <a:r>
              <a:rPr lang="en-AU" u="sng" dirty="0" smtClean="0">
                <a:solidFill>
                  <a:schemeClr val="tx1"/>
                </a:solidFill>
              </a:rPr>
              <a:t>Is this a satisfactory SAT Hypothesis: </a:t>
            </a:r>
          </a:p>
          <a:p>
            <a:pPr algn="l"/>
            <a:r>
              <a:rPr lang="en-AU" dirty="0" smtClean="0">
                <a:solidFill>
                  <a:schemeClr val="tx1"/>
                </a:solidFill>
              </a:rPr>
              <a:t>You are far more likely to have a fatal accident on a rural road outside of the city where you are travelling at much higher speed than in the city, because you are probably driving on your own for a considerably long distance on this rural journey and higher speed leads to more vehicle damage and more injuries.    </a:t>
            </a:r>
            <a:endParaRPr lang="en-AU" b="1" dirty="0" smtClean="0">
              <a:solidFill>
                <a:schemeClr val="tx1"/>
              </a:solidFill>
            </a:endParaRPr>
          </a:p>
          <a:p>
            <a:endParaRPr lang="en-AU" u="sng" dirty="0">
              <a:solidFill>
                <a:schemeClr val="tx1"/>
              </a:solidFill>
            </a:endParaRPr>
          </a:p>
        </p:txBody>
      </p:sp>
      <p:pic>
        <p:nvPicPr>
          <p:cNvPr id="37890" name="Picture 2"/>
          <p:cNvPicPr>
            <a:picLocks noChangeAspect="1" noChangeArrowheads="1"/>
          </p:cNvPicPr>
          <p:nvPr/>
        </p:nvPicPr>
        <p:blipFill>
          <a:blip r:embed="rId3" cstate="print"/>
          <a:srcRect t="37435"/>
          <a:stretch>
            <a:fillRect/>
          </a:stretch>
        </p:blipFill>
        <p:spPr bwMode="auto">
          <a:xfrm>
            <a:off x="1619672" y="4581128"/>
            <a:ext cx="6019800" cy="2151311"/>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251520" y="188640"/>
            <a:ext cx="1296144" cy="138308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4</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484784"/>
            <a:ext cx="8568952" cy="5112568"/>
          </a:xfrm>
        </p:spPr>
        <p:txBody>
          <a:bodyPr>
            <a:normAutofit fontScale="92500" lnSpcReduction="10000"/>
          </a:bodyPr>
          <a:lstStyle/>
          <a:p>
            <a:r>
              <a:rPr lang="en-AU" u="sng" dirty="0" smtClean="0">
                <a:solidFill>
                  <a:schemeClr val="tx1"/>
                </a:solidFill>
              </a:rPr>
              <a:t>Is this a satisfactory SAT Hypothesis: </a:t>
            </a:r>
          </a:p>
          <a:p>
            <a:pPr algn="l"/>
            <a:r>
              <a:rPr lang="en-AU" sz="2800" dirty="0" smtClean="0">
                <a:solidFill>
                  <a:schemeClr val="tx1"/>
                </a:solidFill>
              </a:rPr>
              <a:t>You are far more likely to have a fatal accident on a rural road outside of the city where you are travelling at much higher speed than in the city, because you are </a:t>
            </a:r>
            <a:br>
              <a:rPr lang="en-AU" sz="2800" dirty="0" smtClean="0">
                <a:solidFill>
                  <a:schemeClr val="tx1"/>
                </a:solidFill>
              </a:rPr>
            </a:br>
            <a:r>
              <a:rPr lang="en-AU" sz="2800" dirty="0" smtClean="0">
                <a:solidFill>
                  <a:schemeClr val="tx1"/>
                </a:solidFill>
              </a:rPr>
              <a:t>probably driving on your own for a considerably </a:t>
            </a:r>
            <a:br>
              <a:rPr lang="en-AU" sz="2800" dirty="0" smtClean="0">
                <a:solidFill>
                  <a:schemeClr val="tx1"/>
                </a:solidFill>
              </a:rPr>
            </a:br>
            <a:r>
              <a:rPr lang="en-AU" sz="2800" dirty="0" smtClean="0">
                <a:solidFill>
                  <a:schemeClr val="tx1"/>
                </a:solidFill>
              </a:rPr>
              <a:t>long distance on this rural journey and higher speed</a:t>
            </a:r>
            <a:br>
              <a:rPr lang="en-AU" sz="2800" dirty="0" smtClean="0">
                <a:solidFill>
                  <a:schemeClr val="tx1"/>
                </a:solidFill>
              </a:rPr>
            </a:br>
            <a:r>
              <a:rPr lang="en-AU" sz="2800" dirty="0" smtClean="0">
                <a:solidFill>
                  <a:schemeClr val="tx1"/>
                </a:solidFill>
              </a:rPr>
              <a:t> leads to more vehicle damage and more injuries. </a:t>
            </a:r>
          </a:p>
          <a:p>
            <a:pPr algn="l"/>
            <a:r>
              <a:rPr lang="en-AU" sz="2800" dirty="0" smtClean="0">
                <a:solidFill>
                  <a:schemeClr val="tx1"/>
                </a:solidFill>
              </a:rPr>
              <a:t>  </a:t>
            </a:r>
            <a:endParaRPr lang="en-AU" sz="2800" b="1" dirty="0" smtClean="0">
              <a:solidFill>
                <a:schemeClr val="tx1"/>
              </a:solidFill>
            </a:endParaRPr>
          </a:p>
          <a:p>
            <a:pPr algn="l"/>
            <a:r>
              <a:rPr lang="en-AU" sz="2400" dirty="0" smtClean="0">
                <a:solidFill>
                  <a:srgbClr val="7030A0"/>
                </a:solidFill>
              </a:rPr>
              <a:t>We will be able to Test this Hypothesis by gathering data on Road Accidents, Rural Speed Limits, Average City Speeds versus Rural Speeds, Average City trip length versus Rural Trip Length, data about Australia’s most dangerous highways, etc. We can also take observations of rural accident prone highway areas and make video and take pictures, interview emergency service workers, etc     </a:t>
            </a:r>
            <a:endParaRPr lang="en-AU" sz="2400" dirty="0">
              <a:solidFill>
                <a:srgbClr val="7030A0"/>
              </a:solidFill>
            </a:endParaRPr>
          </a:p>
        </p:txBody>
      </p:sp>
      <p:pic>
        <p:nvPicPr>
          <p:cNvPr id="37891" name="Picture 3"/>
          <p:cNvPicPr>
            <a:picLocks noChangeAspect="1" noChangeArrowheads="1"/>
          </p:cNvPicPr>
          <p:nvPr/>
        </p:nvPicPr>
        <p:blipFill>
          <a:blip r:embed="rId3" cstate="print"/>
          <a:srcRect/>
          <a:stretch>
            <a:fillRect/>
          </a:stretch>
        </p:blipFill>
        <p:spPr bwMode="auto">
          <a:xfrm>
            <a:off x="251520" y="188640"/>
            <a:ext cx="1296144" cy="1383080"/>
          </a:xfrm>
          <a:prstGeom prst="rect">
            <a:avLst/>
          </a:prstGeom>
          <a:noFill/>
          <a:ln w="9525">
            <a:noFill/>
            <a:miter lim="800000"/>
            <a:headEnd/>
            <a:tailEnd/>
          </a:ln>
        </p:spPr>
      </p:pic>
      <p:pic>
        <p:nvPicPr>
          <p:cNvPr id="6" name="Picture 5" descr="tick.JPG"/>
          <p:cNvPicPr>
            <a:picLocks noChangeAspect="1"/>
          </p:cNvPicPr>
          <p:nvPr/>
        </p:nvPicPr>
        <p:blipFill>
          <a:blip r:embed="rId4" cstate="print"/>
          <a:stretch>
            <a:fillRect/>
          </a:stretch>
        </p:blipFill>
        <p:spPr>
          <a:xfrm>
            <a:off x="7524328" y="2852936"/>
            <a:ext cx="1286654" cy="14174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158775"/>
            <a:ext cx="8784976" cy="1470025"/>
          </a:xfrm>
        </p:spPr>
        <p:txBody>
          <a:bodyPr/>
          <a:lstStyle/>
          <a:p>
            <a:pPr algn="l"/>
            <a:r>
              <a:rPr lang="en-AU" b="1" dirty="0" smtClean="0">
                <a:ln w="17780" cmpd="sng">
                  <a:solidFill>
                    <a:srgbClr val="FFFFFF"/>
                  </a:solidFill>
                  <a:prstDash val="solid"/>
                  <a:miter lim="800000"/>
                </a:ln>
                <a:solidFill>
                  <a:srgbClr val="7030A0"/>
                </a:solidFill>
                <a:effectLst>
                  <a:outerShdw blurRad="50800" algn="tl" rotWithShape="0">
                    <a:srgbClr val="000000"/>
                  </a:outerShdw>
                </a:effectLst>
              </a:rPr>
              <a:t>Why are we doing this SAT ???</a:t>
            </a:r>
            <a:endParaRPr lang="en-AU" b="1" dirty="0">
              <a:ln w="17780" cmpd="sng">
                <a:solidFill>
                  <a:srgbClr val="FFFFFF"/>
                </a:solidFill>
                <a:prstDash val="solid"/>
                <a:miter lim="800000"/>
              </a:ln>
              <a:solidFill>
                <a:srgbClr val="7030A0"/>
              </a:solidFill>
              <a:effectLst>
                <a:outerShdw blurRad="50800" algn="tl" rotWithShape="0">
                  <a:srgbClr val="000000"/>
                </a:outerShdw>
              </a:effectLst>
            </a:endParaRPr>
          </a:p>
        </p:txBody>
      </p:sp>
      <p:sp>
        <p:nvSpPr>
          <p:cNvPr id="3" name="Subtitle 2"/>
          <p:cNvSpPr>
            <a:spLocks noGrp="1"/>
          </p:cNvSpPr>
          <p:nvPr>
            <p:ph type="subTitle" idx="1"/>
          </p:nvPr>
        </p:nvSpPr>
        <p:spPr>
          <a:xfrm>
            <a:off x="323528" y="1700808"/>
            <a:ext cx="8568952" cy="5256584"/>
          </a:xfrm>
        </p:spPr>
        <p:txBody>
          <a:bodyPr>
            <a:normAutofit fontScale="92500" lnSpcReduction="10000"/>
          </a:bodyPr>
          <a:lstStyle/>
          <a:p>
            <a:pPr algn="l"/>
            <a:r>
              <a:rPr lang="en-AU" dirty="0" smtClean="0">
                <a:solidFill>
                  <a:schemeClr val="tx1"/>
                </a:solidFill>
              </a:rPr>
              <a:t>Data Analytics involving “big data” is a rapidly growing area of Information Technology with growing employment opportunities </a:t>
            </a:r>
            <a:r>
              <a:rPr lang="en-AU" dirty="0" smtClean="0">
                <a:solidFill>
                  <a:schemeClr val="tx1"/>
                </a:solidFill>
                <a:sym typeface="Wingdings" pitchFamily="2" charset="2"/>
              </a:rPr>
              <a:t></a:t>
            </a:r>
            <a:r>
              <a:rPr lang="en-AU" dirty="0" smtClean="0">
                <a:solidFill>
                  <a:schemeClr val="tx1"/>
                </a:solidFill>
              </a:rPr>
              <a:t> </a:t>
            </a:r>
          </a:p>
          <a:p>
            <a:pPr algn="l"/>
            <a:r>
              <a:rPr lang="en-AU" dirty="0" smtClean="0">
                <a:solidFill>
                  <a:srgbClr val="0070C0"/>
                </a:solidFill>
              </a:rPr>
              <a:t>Incredible amounts of data are being captured and used by Organisations and Governments to gain insights and plan strategies. We need to know this.</a:t>
            </a:r>
          </a:p>
          <a:p>
            <a:r>
              <a:rPr lang="en-AU" sz="2000" u="sng" dirty="0" smtClean="0">
                <a:solidFill>
                  <a:srgbClr val="C00000"/>
                </a:solidFill>
              </a:rPr>
              <a:t/>
            </a:r>
            <a:br>
              <a:rPr lang="en-AU" sz="2000" u="sng" dirty="0" smtClean="0">
                <a:solidFill>
                  <a:srgbClr val="C00000"/>
                </a:solidFill>
              </a:rPr>
            </a:br>
            <a:r>
              <a:rPr lang="en-AU" sz="2000" u="sng" dirty="0" smtClean="0">
                <a:solidFill>
                  <a:srgbClr val="C00000"/>
                </a:solidFill>
              </a:rPr>
              <a:t>Read the following two short articles: </a:t>
            </a:r>
            <a:br>
              <a:rPr lang="en-AU" sz="2000" u="sng" dirty="0" smtClean="0">
                <a:solidFill>
                  <a:srgbClr val="C00000"/>
                </a:solidFill>
              </a:rPr>
            </a:br>
            <a:r>
              <a:rPr lang="en-AU" sz="2000" u="sng" dirty="0" smtClean="0">
                <a:solidFill>
                  <a:srgbClr val="C00000"/>
                </a:solidFill>
              </a:rPr>
              <a:t/>
            </a:r>
            <a:br>
              <a:rPr lang="en-AU" sz="2000" u="sng" dirty="0" smtClean="0">
                <a:solidFill>
                  <a:srgbClr val="C00000"/>
                </a:solidFill>
              </a:rPr>
            </a:br>
            <a:r>
              <a:rPr lang="en-AU" dirty="0" smtClean="0"/>
              <a:t/>
            </a:r>
            <a:br>
              <a:rPr lang="en-AU" dirty="0" smtClean="0"/>
            </a:br>
            <a:r>
              <a:rPr lang="en-AU" dirty="0" smtClean="0"/>
              <a:t>  </a:t>
            </a:r>
          </a:p>
          <a:p>
            <a:r>
              <a:rPr lang="en-AU" dirty="0" smtClean="0"/>
              <a:t>  </a:t>
            </a:r>
            <a:endParaRPr lang="en-AU" dirty="0"/>
          </a:p>
        </p:txBody>
      </p:sp>
      <p:sp>
        <p:nvSpPr>
          <p:cNvPr id="4" name="Rectangle 3"/>
          <p:cNvSpPr/>
          <p:nvPr/>
        </p:nvSpPr>
        <p:spPr>
          <a:xfrm>
            <a:off x="395536" y="5059050"/>
            <a:ext cx="8496944" cy="1754326"/>
          </a:xfrm>
          <a:prstGeom prst="rect">
            <a:avLst/>
          </a:prstGeom>
        </p:spPr>
        <p:txBody>
          <a:bodyPr wrap="square">
            <a:spAutoFit/>
          </a:bodyPr>
          <a:lstStyle/>
          <a:p>
            <a:pPr algn="ctr"/>
            <a:r>
              <a:rPr lang="en-AU" dirty="0"/>
              <a:t>Five Retail Uses of Big Data </a:t>
            </a:r>
          </a:p>
          <a:p>
            <a:pPr algn="ctr"/>
            <a:r>
              <a:rPr lang="en-AU" dirty="0" smtClean="0">
                <a:hlinkClick r:id="rId2"/>
              </a:rPr>
              <a:t>http</a:t>
            </a:r>
            <a:r>
              <a:rPr lang="en-AU" dirty="0">
                <a:hlinkClick r:id="rId2"/>
              </a:rPr>
              <a:t>://www.crmsearch.com/retail-big-data.php</a:t>
            </a:r>
            <a:r>
              <a:rPr lang="en-AU" dirty="0"/>
              <a:t>  </a:t>
            </a:r>
            <a:endParaRPr lang="en-AU" dirty="0" smtClean="0"/>
          </a:p>
          <a:p>
            <a:pPr algn="ctr"/>
            <a:endParaRPr lang="en-AU" dirty="0"/>
          </a:p>
          <a:p>
            <a:pPr algn="ctr"/>
            <a:r>
              <a:rPr lang="en-AU" dirty="0"/>
              <a:t>Intelligent Targeting of </a:t>
            </a:r>
            <a:r>
              <a:rPr lang="en-AU" dirty="0" smtClean="0"/>
              <a:t>Customers, including using GPS via a Phone App: </a:t>
            </a:r>
          </a:p>
          <a:p>
            <a:pPr algn="ctr"/>
            <a:r>
              <a:rPr lang="en-AU" dirty="0">
                <a:hlinkClick r:id="rId3"/>
              </a:rPr>
              <a:t>http://www.ibmbigdatahub.com/presentation/big-data-retail-examples-action</a:t>
            </a:r>
            <a:r>
              <a:rPr lang="en-AU" dirty="0"/>
              <a:t> </a:t>
            </a:r>
          </a:p>
          <a:p>
            <a:endParaRPr lang="en-AU" dirty="0"/>
          </a:p>
        </p:txBody>
      </p:sp>
      <p:pic>
        <p:nvPicPr>
          <p:cNvPr id="36866" name="Picture 2"/>
          <p:cNvPicPr>
            <a:picLocks noChangeAspect="1" noChangeArrowheads="1"/>
          </p:cNvPicPr>
          <p:nvPr/>
        </p:nvPicPr>
        <p:blipFill>
          <a:blip r:embed="rId4" cstate="print"/>
          <a:srcRect/>
          <a:stretch>
            <a:fillRect/>
          </a:stretch>
        </p:blipFill>
        <p:spPr bwMode="auto">
          <a:xfrm>
            <a:off x="7236296" y="263819"/>
            <a:ext cx="1783854" cy="1292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5</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484784"/>
            <a:ext cx="8568952" cy="5040560"/>
          </a:xfrm>
        </p:spPr>
        <p:txBody>
          <a:bodyPr>
            <a:normAutofit/>
          </a:bodyPr>
          <a:lstStyle/>
          <a:p>
            <a:r>
              <a:rPr lang="en-AU" u="sng" dirty="0" smtClean="0">
                <a:solidFill>
                  <a:schemeClr val="tx1"/>
                </a:solidFill>
              </a:rPr>
              <a:t>Is this a satisfactory SAT Hypothesis: </a:t>
            </a:r>
          </a:p>
          <a:p>
            <a:pPr algn="l"/>
            <a:r>
              <a:rPr lang="en-AU" sz="2800" dirty="0" smtClean="0">
                <a:solidFill>
                  <a:schemeClr val="tx1"/>
                </a:solidFill>
              </a:rPr>
              <a:t>AFL teams that finished in the finals over the past five years owe their success to the fact that they are financially sound due to their membership size and that they play more teams below them during the season, rather than above them.</a:t>
            </a:r>
          </a:p>
          <a:p>
            <a:pPr algn="l"/>
            <a:endParaRPr lang="en-AU" b="1" dirty="0">
              <a:solidFill>
                <a:schemeClr val="tx1"/>
              </a:solidFill>
            </a:endParaRPr>
          </a:p>
          <a:p>
            <a:pPr algn="l"/>
            <a:endParaRPr lang="en-AU" b="1" dirty="0" smtClean="0">
              <a:solidFill>
                <a:schemeClr val="tx1"/>
              </a:solidFill>
            </a:endParaRPr>
          </a:p>
          <a:p>
            <a:endParaRPr lang="en-AU" u="sng" dirty="0">
              <a:solidFill>
                <a:schemeClr val="tx1"/>
              </a:solidFill>
            </a:endParaRPr>
          </a:p>
        </p:txBody>
      </p:sp>
      <p:pic>
        <p:nvPicPr>
          <p:cNvPr id="399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332656"/>
            <a:ext cx="1466081" cy="1408018"/>
          </a:xfrm>
          <a:prstGeom prst="rect">
            <a:avLst/>
          </a:prstGeom>
          <a:noFill/>
          <a:ln w="9525">
            <a:noFill/>
            <a:miter lim="800000"/>
            <a:headEnd/>
            <a:tailEnd/>
          </a:ln>
        </p:spPr>
      </p:pic>
      <p:pic>
        <p:nvPicPr>
          <p:cNvPr id="39941" name="Picture 5"/>
          <p:cNvPicPr>
            <a:picLocks noChangeAspect="1" noChangeArrowheads="1"/>
          </p:cNvPicPr>
          <p:nvPr/>
        </p:nvPicPr>
        <p:blipFill>
          <a:blip r:embed="rId4" cstate="print"/>
          <a:srcRect/>
          <a:stretch>
            <a:fillRect/>
          </a:stretch>
        </p:blipFill>
        <p:spPr bwMode="auto">
          <a:xfrm>
            <a:off x="1475656" y="4365104"/>
            <a:ext cx="6120680" cy="226238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Example 5</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1628800"/>
            <a:ext cx="8568952" cy="5040560"/>
          </a:xfrm>
        </p:spPr>
        <p:txBody>
          <a:bodyPr>
            <a:normAutofit/>
          </a:bodyPr>
          <a:lstStyle/>
          <a:p>
            <a:pPr algn="l"/>
            <a:r>
              <a:rPr lang="en-AU" sz="2800" dirty="0" smtClean="0">
                <a:solidFill>
                  <a:schemeClr val="tx1"/>
                </a:solidFill>
              </a:rPr>
              <a:t>AFL teams that finished in the finals over the past five years owe their success to the fact that they are financially sound due to their membership size </a:t>
            </a:r>
            <a:br>
              <a:rPr lang="en-AU" sz="2800" dirty="0" smtClean="0">
                <a:solidFill>
                  <a:schemeClr val="tx1"/>
                </a:solidFill>
              </a:rPr>
            </a:br>
            <a:r>
              <a:rPr lang="en-AU" sz="2800" dirty="0" smtClean="0">
                <a:solidFill>
                  <a:schemeClr val="tx1"/>
                </a:solidFill>
              </a:rPr>
              <a:t>and that they play more teams below them </a:t>
            </a:r>
            <a:br>
              <a:rPr lang="en-AU" sz="2800" dirty="0" smtClean="0">
                <a:solidFill>
                  <a:schemeClr val="tx1"/>
                </a:solidFill>
              </a:rPr>
            </a:br>
            <a:r>
              <a:rPr lang="en-AU" sz="2800" dirty="0" smtClean="0">
                <a:solidFill>
                  <a:schemeClr val="tx1"/>
                </a:solidFill>
              </a:rPr>
              <a:t>during the season, rather than above them.</a:t>
            </a:r>
          </a:p>
          <a:p>
            <a:pPr algn="l"/>
            <a:endParaRPr lang="en-AU" b="1" dirty="0">
              <a:solidFill>
                <a:schemeClr val="tx1"/>
              </a:solidFill>
            </a:endParaRPr>
          </a:p>
          <a:p>
            <a:pPr algn="l"/>
            <a:endParaRPr lang="en-AU" b="1" dirty="0" smtClean="0">
              <a:solidFill>
                <a:schemeClr val="tx1"/>
              </a:solidFill>
            </a:endParaRPr>
          </a:p>
          <a:p>
            <a:endParaRPr lang="en-AU" u="sng" dirty="0">
              <a:solidFill>
                <a:schemeClr val="tx1"/>
              </a:solidFill>
            </a:endParaRPr>
          </a:p>
        </p:txBody>
      </p:sp>
      <p:pic>
        <p:nvPicPr>
          <p:cNvPr id="399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332656"/>
            <a:ext cx="1466081" cy="1408018"/>
          </a:xfrm>
          <a:prstGeom prst="rect">
            <a:avLst/>
          </a:prstGeom>
          <a:noFill/>
          <a:ln w="9525">
            <a:noFill/>
            <a:miter lim="800000"/>
            <a:headEnd/>
            <a:tailEnd/>
          </a:ln>
        </p:spPr>
      </p:pic>
      <p:pic>
        <p:nvPicPr>
          <p:cNvPr id="6" name="Picture 5" descr="tick.JPG"/>
          <p:cNvPicPr>
            <a:picLocks noChangeAspect="1"/>
          </p:cNvPicPr>
          <p:nvPr/>
        </p:nvPicPr>
        <p:blipFill>
          <a:blip r:embed="rId4" cstate="print"/>
          <a:stretch>
            <a:fillRect/>
          </a:stretch>
        </p:blipFill>
        <p:spPr>
          <a:xfrm>
            <a:off x="7164288" y="2708920"/>
            <a:ext cx="942087" cy="1037868"/>
          </a:xfrm>
          <a:prstGeom prst="rect">
            <a:avLst/>
          </a:prstGeom>
        </p:spPr>
      </p:pic>
      <p:sp>
        <p:nvSpPr>
          <p:cNvPr id="7" name="Rectangle 6"/>
          <p:cNvSpPr/>
          <p:nvPr/>
        </p:nvSpPr>
        <p:spPr>
          <a:xfrm>
            <a:off x="323528" y="4077072"/>
            <a:ext cx="7920880" cy="2246769"/>
          </a:xfrm>
          <a:prstGeom prst="rect">
            <a:avLst/>
          </a:prstGeom>
        </p:spPr>
        <p:txBody>
          <a:bodyPr wrap="square">
            <a:spAutoFit/>
          </a:bodyPr>
          <a:lstStyle/>
          <a:p>
            <a:r>
              <a:rPr lang="en-AU" sz="2800" dirty="0" smtClean="0">
                <a:solidFill>
                  <a:srgbClr val="7030A0"/>
                </a:solidFill>
              </a:rPr>
              <a:t>We will be able to Test this Hypothesis by gathering data on all the Teams in the Finals for the last 5 years, their Membership figures, Financial Reports, and the last 5 years fixtures. We can also capture some good video snippets off the Internet to use for U401. </a:t>
            </a:r>
            <a:endParaRPr lang="en-AU"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Hypothesis – </a:t>
            </a:r>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Summary</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23528" y="4077072"/>
            <a:ext cx="8568952" cy="2448272"/>
          </a:xfrm>
        </p:spPr>
        <p:txBody>
          <a:bodyPr>
            <a:normAutofit/>
          </a:bodyPr>
          <a:lstStyle/>
          <a:p>
            <a:pPr algn="l"/>
            <a:r>
              <a:rPr lang="en-AU" sz="2800" dirty="0" smtClean="0">
                <a:solidFill>
                  <a:schemeClr val="tx1"/>
                </a:solidFill>
              </a:rPr>
              <a:t>Once you have a Hypothesis that fits that standard format, it needs to be seen if enough data can be found for it, whether a Survey can be done, whether people can be interviewed, are there useful Videos on YouTube. </a:t>
            </a:r>
          </a:p>
          <a:p>
            <a:pPr algn="l"/>
            <a:r>
              <a:rPr lang="en-AU" sz="2800" dirty="0" smtClean="0">
                <a:solidFill>
                  <a:schemeClr val="tx1"/>
                </a:solidFill>
              </a:rPr>
              <a:t>This is called assessing the FEASABILITY of the Hypothesis.  </a:t>
            </a:r>
          </a:p>
          <a:p>
            <a:pPr algn="l"/>
            <a:endParaRPr lang="en-AU" sz="2800" dirty="0" smtClean="0">
              <a:solidFill>
                <a:schemeClr val="tx1"/>
              </a:solidFill>
            </a:endParaRPr>
          </a:p>
          <a:p>
            <a:pPr algn="l"/>
            <a:endParaRPr lang="en-AU" b="1" dirty="0">
              <a:solidFill>
                <a:schemeClr val="tx1"/>
              </a:solidFill>
            </a:endParaRPr>
          </a:p>
          <a:p>
            <a:pPr algn="l"/>
            <a:endParaRPr lang="en-AU" b="1" dirty="0" smtClean="0">
              <a:solidFill>
                <a:schemeClr val="tx1"/>
              </a:solidFill>
            </a:endParaRPr>
          </a:p>
          <a:p>
            <a:endParaRPr lang="en-AU" u="sng" dirty="0">
              <a:solidFill>
                <a:schemeClr val="tx1"/>
              </a:solidFill>
            </a:endParaRPr>
          </a:p>
        </p:txBody>
      </p:sp>
      <p:pic>
        <p:nvPicPr>
          <p:cNvPr id="6" name="Picture 5" descr="tick.JPG"/>
          <p:cNvPicPr>
            <a:picLocks noChangeAspect="1"/>
          </p:cNvPicPr>
          <p:nvPr/>
        </p:nvPicPr>
        <p:blipFill>
          <a:blip r:embed="rId3" cstate="print"/>
          <a:stretch>
            <a:fillRect/>
          </a:stretch>
        </p:blipFill>
        <p:spPr>
          <a:xfrm>
            <a:off x="9756576" y="5589240"/>
            <a:ext cx="942087" cy="1037868"/>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07504" y="1517898"/>
            <a:ext cx="8907290" cy="248716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Hypothesis – </a:t>
            </a:r>
            <a:r>
              <a:rPr lang="en-A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Feasability</a:t>
            </a:r>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Checking</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1259632" y="1421085"/>
            <a:ext cx="6438900" cy="52482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Hypothesis – </a:t>
            </a:r>
            <a:r>
              <a:rPr lang="en-A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Feasability</a:t>
            </a:r>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Checking</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467544" y="1556792"/>
            <a:ext cx="8352928" cy="4968552"/>
          </a:xfrm>
        </p:spPr>
        <p:txBody>
          <a:bodyPr>
            <a:normAutofit fontScale="92500" lnSpcReduction="20000"/>
          </a:bodyPr>
          <a:lstStyle/>
          <a:p>
            <a:pPr algn="l"/>
            <a:r>
              <a:rPr lang="en-AU" sz="2400" dirty="0" smtClean="0">
                <a:solidFill>
                  <a:schemeClr val="tx1"/>
                </a:solidFill>
              </a:rPr>
              <a:t>All Year 12 VCE Subjects total 100 hours work. </a:t>
            </a:r>
            <a:br>
              <a:rPr lang="en-AU" sz="2400" dirty="0" smtClean="0">
                <a:solidFill>
                  <a:schemeClr val="tx1"/>
                </a:solidFill>
              </a:rPr>
            </a:br>
            <a:r>
              <a:rPr lang="en-AU" sz="2400" dirty="0" smtClean="0">
                <a:solidFill>
                  <a:schemeClr val="tx1"/>
                </a:solidFill>
              </a:rPr>
              <a:t>The estimated time that should be spent on </a:t>
            </a:r>
            <a:br>
              <a:rPr lang="en-AU" sz="2400" dirty="0" smtClean="0">
                <a:solidFill>
                  <a:schemeClr val="tx1"/>
                </a:solidFill>
              </a:rPr>
            </a:br>
            <a:r>
              <a:rPr lang="en-AU" sz="2400" dirty="0" smtClean="0">
                <a:solidFill>
                  <a:schemeClr val="tx1"/>
                </a:solidFill>
              </a:rPr>
              <a:t>U302 is 11 hours total time to complete U302:  </a:t>
            </a:r>
            <a:br>
              <a:rPr lang="en-AU" sz="2400" dirty="0" smtClean="0">
                <a:solidFill>
                  <a:schemeClr val="tx1"/>
                </a:solidFill>
              </a:rPr>
            </a:br>
            <a:r>
              <a:rPr lang="en-AU" sz="2400" dirty="0" smtClean="0">
                <a:solidFill>
                  <a:schemeClr val="tx1"/>
                </a:solidFill>
              </a:rPr>
              <a:t>( the equivalent of 3 weeks of full time classes). </a:t>
            </a:r>
            <a:br>
              <a:rPr lang="en-AU" sz="2400" dirty="0" smtClean="0">
                <a:solidFill>
                  <a:schemeClr val="tx1"/>
                </a:solidFill>
              </a:rPr>
            </a:br>
            <a:r>
              <a:rPr lang="en-AU" sz="2400" dirty="0" smtClean="0">
                <a:solidFill>
                  <a:schemeClr val="tx1"/>
                </a:solidFill>
              </a:rPr>
              <a:t/>
            </a:r>
            <a:br>
              <a:rPr lang="en-AU" sz="2400" dirty="0" smtClean="0">
                <a:solidFill>
                  <a:schemeClr val="tx1"/>
                </a:solidFill>
              </a:rPr>
            </a:br>
            <a:r>
              <a:rPr lang="en-AU" sz="2400" dirty="0" smtClean="0">
                <a:solidFill>
                  <a:srgbClr val="0070C0"/>
                </a:solidFill>
              </a:rPr>
              <a:t>Before submitting your Hypothesis it is recommended that you at least check the Internet for availability of relevant data and check with prospective Interview people for their willingness to participate.</a:t>
            </a:r>
          </a:p>
          <a:p>
            <a:pPr algn="l"/>
            <a:r>
              <a:rPr lang="en-AU" sz="2400" b="1" dirty="0" smtClean="0">
                <a:solidFill>
                  <a:srgbClr val="C00000"/>
                </a:solidFill>
              </a:rPr>
              <a:t>You do not have time to restart with a new Hypothesis later on! </a:t>
            </a:r>
          </a:p>
          <a:p>
            <a:pPr algn="l"/>
            <a:endParaRPr lang="en-AU" sz="2400" dirty="0" smtClean="0">
              <a:solidFill>
                <a:schemeClr val="tx1"/>
              </a:solidFill>
            </a:endParaRPr>
          </a:p>
          <a:p>
            <a:pPr algn="l"/>
            <a:r>
              <a:rPr lang="en-AU" sz="2400" dirty="0" smtClean="0">
                <a:solidFill>
                  <a:schemeClr val="tx1"/>
                </a:solidFill>
              </a:rPr>
              <a:t>You also then need to work out the “Scope” of your Hypothesis (you may not have enough time for a worldwide investigation!) as well as the “Constraints” there will be, such as the roughly 11 hour total work time. </a:t>
            </a:r>
            <a:endParaRPr lang="en-AU" sz="2400" dirty="0">
              <a:solidFill>
                <a:schemeClr val="tx1"/>
              </a:solidFill>
            </a:endParaRPr>
          </a:p>
          <a:p>
            <a:r>
              <a:rPr lang="en-AU" sz="2400" dirty="0" smtClean="0">
                <a:solidFill>
                  <a:schemeClr val="tx1"/>
                </a:solidFill>
              </a:rPr>
              <a:t>  </a:t>
            </a:r>
          </a:p>
          <a:p>
            <a:r>
              <a:rPr lang="en-AU" sz="2400" dirty="0" smtClean="0">
                <a:solidFill>
                  <a:schemeClr val="tx1"/>
                </a:solidFill>
              </a:rPr>
              <a:t/>
            </a:r>
            <a:br>
              <a:rPr lang="en-AU" sz="2400" dirty="0" smtClean="0">
                <a:solidFill>
                  <a:schemeClr val="tx1"/>
                </a:solidFill>
              </a:rPr>
            </a:br>
            <a:r>
              <a:rPr lang="en-AU" sz="2400" u="sng" dirty="0" smtClean="0">
                <a:solidFill>
                  <a:srgbClr val="7030A0"/>
                </a:solidFill>
              </a:rPr>
              <a:t>Scope and Constraints are covered in the slides that follow. </a:t>
            </a:r>
            <a:endParaRPr lang="en-AU" sz="2400" u="sng" dirty="0">
              <a:solidFill>
                <a:srgbClr val="7030A0"/>
              </a:solidFill>
            </a:endParaRPr>
          </a:p>
        </p:txBody>
      </p:sp>
      <p:pic>
        <p:nvPicPr>
          <p:cNvPr id="38914" name="Picture 2"/>
          <p:cNvPicPr>
            <a:picLocks noChangeAspect="1" noChangeArrowheads="1"/>
          </p:cNvPicPr>
          <p:nvPr/>
        </p:nvPicPr>
        <p:blipFill>
          <a:blip r:embed="rId2" cstate="print"/>
          <a:srcRect/>
          <a:stretch>
            <a:fillRect/>
          </a:stretch>
        </p:blipFill>
        <p:spPr bwMode="auto">
          <a:xfrm>
            <a:off x="6300192" y="1412776"/>
            <a:ext cx="2304256" cy="135894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197768"/>
            <a:ext cx="8229600" cy="1143000"/>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Constraints </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a:xfrm>
            <a:off x="457200" y="1672208"/>
            <a:ext cx="8229600" cy="4781128"/>
          </a:xfrm>
        </p:spPr>
        <p:txBody>
          <a:bodyPr>
            <a:normAutofit fontScale="62500" lnSpcReduction="20000"/>
          </a:bodyPr>
          <a:lstStyle/>
          <a:p>
            <a:r>
              <a:rPr lang="en-AU" dirty="0" smtClean="0"/>
              <a:t>Limitation or  restriction you are working under</a:t>
            </a:r>
          </a:p>
          <a:p>
            <a:r>
              <a:rPr lang="en-AU" dirty="0" smtClean="0"/>
              <a:t>Economic (cost and time) – the 11 hours of Project Time</a:t>
            </a:r>
          </a:p>
          <a:p>
            <a:r>
              <a:rPr lang="en-AU" dirty="0" smtClean="0"/>
              <a:t>Technical (speed of processing, capacity, availability of equipment, compatibility, security, video editing skills etc)</a:t>
            </a:r>
          </a:p>
          <a:p>
            <a:r>
              <a:rPr lang="en-AU" dirty="0" smtClean="0"/>
              <a:t>Social (will people agree to do Interviews and Surveys) </a:t>
            </a:r>
          </a:p>
          <a:p>
            <a:r>
              <a:rPr lang="en-AU" dirty="0" smtClean="0"/>
              <a:t>Legal (ownership, privacy of data requirement. Asking about a criminal act </a:t>
            </a:r>
            <a:r>
              <a:rPr lang="en-AU" dirty="0" err="1" smtClean="0"/>
              <a:t>eg</a:t>
            </a:r>
            <a:r>
              <a:rPr lang="en-AU" dirty="0" smtClean="0"/>
              <a:t>. asking about drugs and illegal downloading)</a:t>
            </a:r>
          </a:p>
          <a:p>
            <a:r>
              <a:rPr lang="en-AU" dirty="0" smtClean="0"/>
              <a:t>Useability (usefulness, ease of use, can the raw data be made sense of)</a:t>
            </a:r>
            <a:br>
              <a:rPr lang="en-AU" dirty="0" smtClean="0"/>
            </a:br>
            <a:endParaRPr lang="en-AU" dirty="0" smtClean="0"/>
          </a:p>
          <a:p>
            <a:r>
              <a:rPr lang="en-AU" dirty="0" smtClean="0">
                <a:solidFill>
                  <a:srgbClr val="C00000"/>
                </a:solidFill>
              </a:rPr>
              <a:t>SAT Examples: might not be able to get permission for an Interview, the need to de-identify  all survey respondents, running out of time, may not be able to get the video footage you wanted, might not get enough useful data or might get way too much data to ever be able to analyse during the work time available on the SAT.  (All things you need to think about!)  </a:t>
            </a:r>
            <a:br>
              <a:rPr lang="en-AU" dirty="0" smtClean="0">
                <a:solidFill>
                  <a:srgbClr val="C00000"/>
                </a:solidFill>
              </a:rPr>
            </a:br>
            <a:r>
              <a:rPr lang="en-AU" dirty="0" smtClean="0">
                <a:solidFill>
                  <a:srgbClr val="C00000"/>
                </a:solidFill>
              </a:rPr>
              <a:t/>
            </a:r>
            <a:br>
              <a:rPr lang="en-AU" dirty="0" smtClean="0">
                <a:solidFill>
                  <a:srgbClr val="C00000"/>
                </a:solidFill>
              </a:rPr>
            </a:br>
            <a:r>
              <a:rPr lang="en-AU" b="1" u="sng" dirty="0" smtClean="0">
                <a:solidFill>
                  <a:srgbClr val="C00000"/>
                </a:solidFill>
              </a:rPr>
              <a:t>Think about your Hypothesis and formulate a list of Constraints</a:t>
            </a:r>
          </a:p>
          <a:p>
            <a:pPr marL="0" indent="0">
              <a:buNone/>
            </a:pPr>
            <a:endParaRPr lang="en-AU" sz="1700" dirty="0" smtClean="0"/>
          </a:p>
          <a:p>
            <a:pPr marL="0" indent="0">
              <a:buNone/>
            </a:pPr>
            <a:endParaRPr lang="en-AU" sz="1700" dirty="0"/>
          </a:p>
          <a:p>
            <a:pPr marL="0" indent="0">
              <a:buNone/>
            </a:pPr>
            <a:endParaRPr lang="en-AU" sz="1700" dirty="0"/>
          </a:p>
        </p:txBody>
      </p:sp>
      <p:pic>
        <p:nvPicPr>
          <p:cNvPr id="40962" name="Picture 2"/>
          <p:cNvPicPr>
            <a:picLocks noChangeAspect="1" noChangeArrowheads="1"/>
          </p:cNvPicPr>
          <p:nvPr/>
        </p:nvPicPr>
        <p:blipFill>
          <a:blip r:embed="rId2" cstate="print"/>
          <a:srcRect/>
          <a:stretch>
            <a:fillRect/>
          </a:stretch>
        </p:blipFill>
        <p:spPr bwMode="auto">
          <a:xfrm flipH="1">
            <a:off x="251520" y="116632"/>
            <a:ext cx="2676648" cy="1275556"/>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6012160" y="116632"/>
            <a:ext cx="2880320" cy="1346506"/>
          </a:xfrm>
          <a:prstGeom prst="rect">
            <a:avLst/>
          </a:prstGeom>
          <a:noFill/>
          <a:ln w="9525">
            <a:noFill/>
            <a:miter lim="800000"/>
            <a:headEnd/>
            <a:tailEnd/>
          </a:ln>
        </p:spPr>
      </p:pic>
    </p:spTree>
    <p:extLst>
      <p:ext uri="{BB962C8B-B14F-4D97-AF65-F5344CB8AC3E}">
        <p14:creationId xmlns:p14="http://schemas.microsoft.com/office/powerpoint/2010/main" xmlns="" val="1174559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68" y="446807"/>
            <a:ext cx="8784976" cy="1470025"/>
          </a:xfrm>
        </p:spPr>
        <p:txBody>
          <a:bodyPr>
            <a:normAutofit/>
          </a:bodyPr>
          <a:lstStyle/>
          <a:p>
            <a:r>
              <a:rPr lang="en-AU"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Scope</a:t>
            </a:r>
            <a:endParaRPr lang="en-AU"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251520" y="2276872"/>
            <a:ext cx="8424936" cy="4320480"/>
          </a:xfrm>
        </p:spPr>
        <p:txBody>
          <a:bodyPr>
            <a:normAutofit fontScale="92500" lnSpcReduction="20000"/>
          </a:bodyPr>
          <a:lstStyle/>
          <a:p>
            <a:pPr algn="l"/>
            <a:r>
              <a:rPr lang="en-AU" dirty="0" smtClean="0">
                <a:solidFill>
                  <a:schemeClr val="tx1"/>
                </a:solidFill>
              </a:rPr>
              <a:t>The “Scope” of something is what it can do</a:t>
            </a:r>
          </a:p>
          <a:p>
            <a:pPr algn="l"/>
            <a:r>
              <a:rPr lang="en-AU" dirty="0" smtClean="0">
                <a:solidFill>
                  <a:schemeClr val="tx1"/>
                </a:solidFill>
              </a:rPr>
              <a:t>and what it cannot do.  What’s In and What’s Out. </a:t>
            </a:r>
          </a:p>
          <a:p>
            <a:pPr algn="l"/>
            <a:endParaRPr lang="en-AU" dirty="0">
              <a:solidFill>
                <a:schemeClr val="tx1"/>
              </a:solidFill>
            </a:endParaRPr>
          </a:p>
          <a:p>
            <a:pPr algn="l"/>
            <a:r>
              <a:rPr lang="en-AU" dirty="0" err="1" smtClean="0">
                <a:solidFill>
                  <a:schemeClr val="tx1"/>
                </a:solidFill>
              </a:rPr>
              <a:t>Eg</a:t>
            </a:r>
            <a:r>
              <a:rPr lang="en-AU" dirty="0" smtClean="0">
                <a:solidFill>
                  <a:schemeClr val="tx1"/>
                </a:solidFill>
              </a:rPr>
              <a:t>. </a:t>
            </a:r>
            <a:r>
              <a:rPr lang="en-AU" dirty="0" smtClean="0">
                <a:solidFill>
                  <a:srgbClr val="0070C0"/>
                </a:solidFill>
              </a:rPr>
              <a:t>The Scope of the function of a Camera is that it captures a digital image of what it is pointed at and focussed on. </a:t>
            </a:r>
            <a:r>
              <a:rPr lang="en-AU" dirty="0" smtClean="0">
                <a:solidFill>
                  <a:srgbClr val="C00000"/>
                </a:solidFill>
              </a:rPr>
              <a:t>The camera cannot work out how to best frame the image, or when to click the button to capture the exact perfect moment.</a:t>
            </a:r>
            <a:r>
              <a:rPr lang="en-AU" dirty="0" smtClean="0">
                <a:solidFill>
                  <a:schemeClr val="tx1"/>
                </a:solidFill>
              </a:rPr>
              <a:t> </a:t>
            </a:r>
            <a:endParaRPr lang="en-AU" dirty="0" smtClean="0">
              <a:solidFill>
                <a:srgbClr val="0070C0"/>
              </a:solidFill>
            </a:endParaRPr>
          </a:p>
          <a:p>
            <a:pPr algn="l"/>
            <a:r>
              <a:rPr lang="en-AU" dirty="0" smtClean="0">
                <a:solidFill>
                  <a:srgbClr val="0070C0"/>
                </a:solidFill>
              </a:rPr>
              <a:t>Digital Capture is in Scope, </a:t>
            </a:r>
            <a:r>
              <a:rPr lang="en-AU" dirty="0" smtClean="0">
                <a:solidFill>
                  <a:srgbClr val="C00000"/>
                </a:solidFill>
              </a:rPr>
              <a:t>working out the perfect picture content is Out of Scope. </a:t>
            </a:r>
            <a:endParaRPr lang="en-AU" dirty="0">
              <a:solidFill>
                <a:schemeClr val="tx1"/>
              </a:solidFill>
            </a:endParaRPr>
          </a:p>
        </p:txBody>
      </p:sp>
      <p:pic>
        <p:nvPicPr>
          <p:cNvPr id="41986" name="Picture 2"/>
          <p:cNvPicPr>
            <a:picLocks noChangeAspect="1" noChangeArrowheads="1"/>
          </p:cNvPicPr>
          <p:nvPr/>
        </p:nvPicPr>
        <p:blipFill>
          <a:blip r:embed="rId2" cstate="print"/>
          <a:srcRect/>
          <a:stretch>
            <a:fillRect/>
          </a:stretch>
        </p:blipFill>
        <p:spPr bwMode="auto">
          <a:xfrm>
            <a:off x="395536" y="260648"/>
            <a:ext cx="2376264" cy="1878707"/>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860032" y="548680"/>
            <a:ext cx="4116511" cy="1462643"/>
          </a:xfrm>
          <a:prstGeom prst="rect">
            <a:avLst/>
          </a:prstGeom>
          <a:noFill/>
          <a:ln w="9525">
            <a:noFill/>
            <a:miter lim="800000"/>
            <a:headEnd/>
            <a:tailEnd/>
          </a:ln>
        </p:spPr>
      </p:pic>
      <p:pic>
        <p:nvPicPr>
          <p:cNvPr id="7" name="Picture 6" descr="corss.JPG"/>
          <p:cNvPicPr>
            <a:picLocks noChangeAspect="1"/>
          </p:cNvPicPr>
          <p:nvPr/>
        </p:nvPicPr>
        <p:blipFill>
          <a:blip r:embed="rId4" cstate="print"/>
          <a:stretch>
            <a:fillRect/>
          </a:stretch>
        </p:blipFill>
        <p:spPr>
          <a:xfrm>
            <a:off x="6444208" y="620688"/>
            <a:ext cx="439433" cy="456084"/>
          </a:xfrm>
          <a:prstGeom prst="rect">
            <a:avLst/>
          </a:prstGeom>
        </p:spPr>
      </p:pic>
      <p:pic>
        <p:nvPicPr>
          <p:cNvPr id="8" name="Picture 7" descr="tick.JPG"/>
          <p:cNvPicPr>
            <a:picLocks noChangeAspect="1"/>
          </p:cNvPicPr>
          <p:nvPr/>
        </p:nvPicPr>
        <p:blipFill>
          <a:blip r:embed="rId5" cstate="print"/>
          <a:stretch>
            <a:fillRect/>
          </a:stretch>
        </p:blipFill>
        <p:spPr>
          <a:xfrm>
            <a:off x="7164288" y="620688"/>
            <a:ext cx="432048" cy="47597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Scope</a:t>
            </a:r>
            <a:endParaRPr lang="en-AU" dirty="0"/>
          </a:p>
        </p:txBody>
      </p:sp>
      <p:sp>
        <p:nvSpPr>
          <p:cNvPr id="3" name="Content Placeholder 2"/>
          <p:cNvSpPr>
            <a:spLocks noGrp="1"/>
          </p:cNvSpPr>
          <p:nvPr>
            <p:ph idx="1"/>
          </p:nvPr>
        </p:nvSpPr>
        <p:spPr>
          <a:xfrm>
            <a:off x="539552" y="1268760"/>
            <a:ext cx="8064896" cy="5256584"/>
          </a:xfrm>
        </p:spPr>
        <p:txBody>
          <a:bodyPr>
            <a:normAutofit fontScale="92500"/>
          </a:bodyPr>
          <a:lstStyle/>
          <a:p>
            <a:r>
              <a:rPr lang="en-AU" b="1" dirty="0" smtClean="0">
                <a:solidFill>
                  <a:srgbClr val="0070C0"/>
                </a:solidFill>
              </a:rPr>
              <a:t>The Scope states the boundaries or parameters</a:t>
            </a:r>
          </a:p>
          <a:p>
            <a:r>
              <a:rPr lang="en-AU" dirty="0" smtClean="0"/>
              <a:t>Explains what will and what will not be covered</a:t>
            </a:r>
          </a:p>
          <a:p>
            <a:pPr marL="0" indent="0">
              <a:buNone/>
            </a:pPr>
            <a:r>
              <a:rPr lang="en-AU" u="sng" dirty="0" smtClean="0"/>
              <a:t>For Example:</a:t>
            </a:r>
          </a:p>
          <a:p>
            <a:r>
              <a:rPr lang="en-AU" dirty="0" smtClean="0"/>
              <a:t>If you were investigating “Basketball 3 Pointers” you might refine your scope to last year’s NBA Stats for the top 5 teams, and investigate one or two local basketball teams. </a:t>
            </a:r>
          </a:p>
          <a:p>
            <a:r>
              <a:rPr lang="en-AU" dirty="0" smtClean="0"/>
              <a:t>If you were investigating the number of medical centres in the City of Casey, you might look at Cranbourne only.</a:t>
            </a:r>
          </a:p>
          <a:p>
            <a:pPr marL="0" indent="0">
              <a:buNone/>
            </a:pPr>
            <a:endParaRPr lang="en-AU" sz="1500" dirty="0"/>
          </a:p>
        </p:txBody>
      </p:sp>
    </p:spTree>
    <p:extLst>
      <p:ext uri="{BB962C8B-B14F-4D97-AF65-F5344CB8AC3E}">
        <p14:creationId xmlns:p14="http://schemas.microsoft.com/office/powerpoint/2010/main" xmlns="" val="1297468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Hypothesis Scope</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467544" y="1484784"/>
            <a:ext cx="8352928" cy="4680520"/>
          </a:xfrm>
        </p:spPr>
        <p:txBody>
          <a:bodyPr>
            <a:noAutofit/>
          </a:bodyPr>
          <a:lstStyle/>
          <a:p>
            <a:pPr algn="l"/>
            <a:r>
              <a:rPr lang="en-AU" sz="2000" dirty="0" smtClean="0">
                <a:solidFill>
                  <a:srgbClr val="0070C0"/>
                </a:solidFill>
              </a:rPr>
              <a:t>Your U302 Project Hypothesis needs to have enough Scope to justify 11 hours of concentrated work time spent on it, while satisfying the VCAA Task Rubrics.  </a:t>
            </a:r>
            <a:br>
              <a:rPr lang="en-AU" sz="2000" dirty="0" smtClean="0">
                <a:solidFill>
                  <a:srgbClr val="0070C0"/>
                </a:solidFill>
              </a:rPr>
            </a:br>
            <a:r>
              <a:rPr lang="en-AU" sz="2000" dirty="0" smtClean="0">
                <a:solidFill>
                  <a:srgbClr val="0070C0"/>
                </a:solidFill>
              </a:rPr>
              <a:t/>
            </a:r>
            <a:br>
              <a:rPr lang="en-AU" sz="2000" dirty="0" smtClean="0">
                <a:solidFill>
                  <a:srgbClr val="0070C0"/>
                </a:solidFill>
              </a:rPr>
            </a:br>
            <a:r>
              <a:rPr lang="en-AU" sz="2000" dirty="0" err="1" smtClean="0">
                <a:solidFill>
                  <a:schemeClr val="tx1"/>
                </a:solidFill>
              </a:rPr>
              <a:t>Eg</a:t>
            </a:r>
            <a:r>
              <a:rPr lang="en-AU" sz="2000" dirty="0" smtClean="0">
                <a:solidFill>
                  <a:schemeClr val="tx1"/>
                </a:solidFill>
              </a:rPr>
              <a:t>. You cannot just narrow the Scope down to asking your local Under 18’s  footy coach 3 questions in a 5 minute video interview, and analysing his team players game stats for the last three games.  On the other hand you will probably not have time to analyse the last 10 years of AFL football game stats! That Scope is too big.  In your Scope document you need to specify what you are doing, and what you are not going to be able to do. </a:t>
            </a:r>
          </a:p>
          <a:p>
            <a:pPr algn="l"/>
            <a:r>
              <a:rPr lang="en-AU" sz="2000" dirty="0" smtClean="0">
                <a:solidFill>
                  <a:schemeClr val="tx1"/>
                </a:solidFill>
              </a:rPr>
              <a:t/>
            </a:r>
            <a:br>
              <a:rPr lang="en-AU" sz="2000" dirty="0" smtClean="0">
                <a:solidFill>
                  <a:schemeClr val="tx1"/>
                </a:solidFill>
              </a:rPr>
            </a:br>
            <a:r>
              <a:rPr lang="en-AU" sz="2000" b="1" dirty="0" smtClean="0">
                <a:solidFill>
                  <a:srgbClr val="C00000"/>
                </a:solidFill>
              </a:rPr>
              <a:t>Many of you may also need to limit your investigation due to some of the Constraints you have identified as existing for the SAT Project. </a:t>
            </a:r>
            <a:r>
              <a:rPr lang="en-AU" sz="2000" dirty="0" smtClean="0">
                <a:solidFill>
                  <a:srgbClr val="C00000"/>
                </a:solidFill>
              </a:rPr>
              <a:t/>
            </a:r>
            <a:br>
              <a:rPr lang="en-AU" sz="2000" dirty="0" smtClean="0">
                <a:solidFill>
                  <a:srgbClr val="C00000"/>
                </a:solidFill>
              </a:rPr>
            </a:br>
            <a:r>
              <a:rPr lang="en-AU" sz="2000" dirty="0" smtClean="0">
                <a:solidFill>
                  <a:srgbClr val="C00000"/>
                </a:solidFill>
              </a:rPr>
              <a:t/>
            </a:r>
            <a:br>
              <a:rPr lang="en-AU" sz="2000" dirty="0" smtClean="0">
                <a:solidFill>
                  <a:srgbClr val="C00000"/>
                </a:solidFill>
              </a:rPr>
            </a:br>
            <a:r>
              <a:rPr lang="en-AU" sz="2000" dirty="0" smtClean="0">
                <a:solidFill>
                  <a:srgbClr val="C00000"/>
                </a:solidFill>
              </a:rPr>
              <a:t> </a:t>
            </a:r>
            <a:r>
              <a:rPr lang="en-AU" sz="2000" dirty="0" err="1" smtClean="0">
                <a:solidFill>
                  <a:srgbClr val="C00000"/>
                </a:solidFill>
              </a:rPr>
              <a:t>Eg</a:t>
            </a:r>
            <a:r>
              <a:rPr lang="en-AU" sz="2000" dirty="0" smtClean="0">
                <a:solidFill>
                  <a:srgbClr val="C00000"/>
                </a:solidFill>
              </a:rPr>
              <a:t>. If you do not have a video camera, good editing skills, and a network connection who can get you a 30 minute interview with an AFL Coach, then definitely list this as out of scope for your project. </a:t>
            </a:r>
            <a:r>
              <a:rPr lang="en-AU" sz="2000" dirty="0" smtClean="0">
                <a:solidFill>
                  <a:schemeClr val="tx1"/>
                </a:solidFill>
              </a:rPr>
              <a:t/>
            </a:r>
            <a:br>
              <a:rPr lang="en-AU" sz="2000" dirty="0" smtClean="0">
                <a:solidFill>
                  <a:schemeClr val="tx1"/>
                </a:solidFill>
              </a:rPr>
            </a:br>
            <a:r>
              <a:rPr lang="en-AU" sz="2000" dirty="0" smtClean="0">
                <a:solidFill>
                  <a:schemeClr val="tx1"/>
                </a:solidFill>
              </a:rPr>
              <a:t/>
            </a:r>
            <a:br>
              <a:rPr lang="en-AU" sz="2000" dirty="0" smtClean="0">
                <a:solidFill>
                  <a:schemeClr val="tx1"/>
                </a:solidFill>
              </a:rPr>
            </a:br>
            <a:endParaRPr lang="en-AU" sz="20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4624"/>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Rest of the SAT</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467544" y="1340768"/>
            <a:ext cx="8352928" cy="4680520"/>
          </a:xfrm>
        </p:spPr>
        <p:txBody>
          <a:bodyPr>
            <a:noAutofit/>
          </a:bodyPr>
          <a:lstStyle/>
          <a:p>
            <a:pPr algn="l"/>
            <a:r>
              <a:rPr lang="en-AU" sz="2000" dirty="0" smtClean="0">
                <a:solidFill>
                  <a:srgbClr val="0070C0"/>
                </a:solidFill>
              </a:rPr>
              <a:t>In this Presentation we have covered a broad overview of the SAT, which is made up of the U302 Hypothesis, Data Collection, and Analysis, as well as the U401 Multimodal Presentation of your results. (Both outcomes also include Project Management.) </a:t>
            </a:r>
          </a:p>
          <a:p>
            <a:pPr algn="l"/>
            <a:endParaRPr lang="en-AU" sz="2000" dirty="0">
              <a:solidFill>
                <a:srgbClr val="0070C0"/>
              </a:solidFill>
            </a:endParaRPr>
          </a:p>
          <a:p>
            <a:pPr algn="l"/>
            <a:r>
              <a:rPr lang="en-AU" sz="2000" dirty="0" smtClean="0">
                <a:solidFill>
                  <a:srgbClr val="7030A0"/>
                </a:solidFill>
              </a:rPr>
              <a:t>We have then focussed in on the first task “The Hypothesis”, as well as its Constraints and Scope. This is the task that gets the whole SAT Project started. </a:t>
            </a:r>
          </a:p>
          <a:p>
            <a:pPr algn="l"/>
            <a:r>
              <a:rPr lang="en-AU" sz="2000" dirty="0" smtClean="0">
                <a:solidFill>
                  <a:schemeClr val="tx1"/>
                </a:solidFill>
              </a:rPr>
              <a:t/>
            </a:r>
            <a:br>
              <a:rPr lang="en-AU" sz="2000" dirty="0" smtClean="0">
                <a:solidFill>
                  <a:schemeClr val="tx1"/>
                </a:solidFill>
              </a:rPr>
            </a:br>
            <a:r>
              <a:rPr lang="en-AU" sz="2000" dirty="0" smtClean="0">
                <a:solidFill>
                  <a:schemeClr val="tx1"/>
                </a:solidFill>
              </a:rPr>
              <a:t>We will cover the other Seven SAT Tasks in other Presentations as we move forward with our SAT. </a:t>
            </a:r>
            <a:br>
              <a:rPr lang="en-AU" sz="2000" dirty="0" smtClean="0">
                <a:solidFill>
                  <a:schemeClr val="tx1"/>
                </a:solidFill>
              </a:rPr>
            </a:br>
            <a:endParaRPr lang="en-AU" sz="2000" dirty="0" smtClean="0">
              <a:solidFill>
                <a:schemeClr val="tx1"/>
              </a:solidFill>
            </a:endParaRPr>
          </a:p>
          <a:p>
            <a:pPr algn="l"/>
            <a:r>
              <a:rPr lang="en-AU" sz="2000" b="1" dirty="0" smtClean="0">
                <a:solidFill>
                  <a:srgbClr val="C00000"/>
                </a:solidFill>
              </a:rPr>
              <a:t>You now need to come up with a Hypothesis for your SAT. </a:t>
            </a:r>
            <a:br>
              <a:rPr lang="en-AU" sz="2000" b="1" dirty="0" smtClean="0">
                <a:solidFill>
                  <a:srgbClr val="C00000"/>
                </a:solidFill>
              </a:rPr>
            </a:br>
            <a:r>
              <a:rPr lang="en-AU" sz="2000" b="1" dirty="0" smtClean="0">
                <a:solidFill>
                  <a:srgbClr val="C00000"/>
                </a:solidFill>
              </a:rPr>
              <a:t>(You do </a:t>
            </a:r>
            <a:r>
              <a:rPr lang="en-AU" sz="2000" b="1" u="sng" dirty="0" smtClean="0">
                <a:solidFill>
                  <a:srgbClr val="C00000"/>
                </a:solidFill>
              </a:rPr>
              <a:t>not</a:t>
            </a:r>
            <a:r>
              <a:rPr lang="en-AU" sz="2000" b="1" dirty="0" smtClean="0">
                <a:solidFill>
                  <a:srgbClr val="C00000"/>
                </a:solidFill>
              </a:rPr>
              <a:t> have to pick one of the 5 in this presentation). </a:t>
            </a:r>
            <a:br>
              <a:rPr lang="en-AU" sz="2000" b="1" dirty="0" smtClean="0">
                <a:solidFill>
                  <a:srgbClr val="C00000"/>
                </a:solidFill>
              </a:rPr>
            </a:br>
            <a:r>
              <a:rPr lang="en-AU" sz="2000" b="1" dirty="0" smtClean="0">
                <a:solidFill>
                  <a:srgbClr val="C00000"/>
                </a:solidFill>
              </a:rPr>
              <a:t>Check its data acquisition </a:t>
            </a:r>
            <a:r>
              <a:rPr lang="en-AU" sz="2000" b="1" dirty="0" err="1" smtClean="0">
                <a:solidFill>
                  <a:srgbClr val="C00000"/>
                </a:solidFill>
              </a:rPr>
              <a:t>feasability</a:t>
            </a:r>
            <a:r>
              <a:rPr lang="en-AU" sz="2000" b="1" dirty="0" smtClean="0">
                <a:solidFill>
                  <a:srgbClr val="C00000"/>
                </a:solidFill>
              </a:rPr>
              <a:t>, and detail its Scope and Constraints. </a:t>
            </a:r>
          </a:p>
          <a:p>
            <a:pPr algn="l"/>
            <a:endParaRPr lang="en-AU" sz="2000" b="1" dirty="0">
              <a:solidFill>
                <a:srgbClr val="C00000"/>
              </a:solidFill>
            </a:endParaRPr>
          </a:p>
          <a:p>
            <a:pPr algn="l"/>
            <a:r>
              <a:rPr lang="en-AU" sz="2000" b="1" u="sng" dirty="0" smtClean="0">
                <a:solidFill>
                  <a:srgbClr val="C00000"/>
                </a:solidFill>
              </a:rPr>
              <a:t>This can then all be put into a document that is submitted to your Teacher. </a:t>
            </a:r>
            <a:endParaRPr lang="en-AU" sz="2000" b="1" u="sng"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01265"/>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Informatics – 50% School Assessed</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2864" y="1196752"/>
            <a:ext cx="7390275"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2910899" y="1043230"/>
            <a:ext cx="3317285" cy="5040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899592" y="6300028"/>
            <a:ext cx="7992888" cy="369332"/>
          </a:xfrm>
          <a:prstGeom prst="rect">
            <a:avLst/>
          </a:prstGeom>
          <a:noFill/>
        </p:spPr>
        <p:txBody>
          <a:bodyPr wrap="square" rtlCol="0">
            <a:spAutoFit/>
          </a:bodyPr>
          <a:lstStyle/>
          <a:p>
            <a:r>
              <a:rPr lang="en-AU" b="1" dirty="0" smtClean="0">
                <a:solidFill>
                  <a:srgbClr val="0070C0"/>
                </a:solidFill>
              </a:rPr>
              <a:t>10% DB U301 SAC                          </a:t>
            </a:r>
            <a:r>
              <a:rPr lang="en-AU" b="1" dirty="0" smtClean="0">
                <a:solidFill>
                  <a:srgbClr val="C00000"/>
                </a:solidFill>
              </a:rPr>
              <a:t> 30% for SAT </a:t>
            </a:r>
            <a:r>
              <a:rPr lang="en-AU" b="1" dirty="0" smtClean="0"/>
              <a:t>                       </a:t>
            </a:r>
            <a:r>
              <a:rPr lang="en-AU" b="1" dirty="0" smtClean="0">
                <a:solidFill>
                  <a:srgbClr val="0070C0"/>
                </a:solidFill>
              </a:rPr>
              <a:t>10% Theory Test SAC</a:t>
            </a:r>
          </a:p>
        </p:txBody>
      </p:sp>
      <p:sp>
        <p:nvSpPr>
          <p:cNvPr id="7" name="Rectangle 6"/>
          <p:cNvSpPr/>
          <p:nvPr/>
        </p:nvSpPr>
        <p:spPr>
          <a:xfrm>
            <a:off x="827584" y="6237312"/>
            <a:ext cx="7776864" cy="432048"/>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784976" cy="1470025"/>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References</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1115616" y="1412776"/>
            <a:ext cx="7128792" cy="4536504"/>
          </a:xfrm>
        </p:spPr>
        <p:txBody>
          <a:bodyPr>
            <a:normAutofit fontScale="92500" lnSpcReduction="10000"/>
          </a:bodyPr>
          <a:lstStyle/>
          <a:p>
            <a:r>
              <a:rPr lang="en-AU" dirty="0" smtClean="0"/>
              <a:t>Several Slides in this presentation are taken from the awesome Informatics Presentation at the VCAA Centre in February 2016 </a:t>
            </a:r>
            <a:br>
              <a:rPr lang="en-AU" dirty="0" smtClean="0"/>
            </a:br>
            <a:r>
              <a:rPr lang="en-AU" dirty="0" smtClean="0"/>
              <a:t>by Judy </a:t>
            </a:r>
            <a:r>
              <a:rPr lang="en-AU" dirty="0" err="1" smtClean="0"/>
              <a:t>Zuccon</a:t>
            </a:r>
            <a:r>
              <a:rPr lang="en-AU" dirty="0" smtClean="0"/>
              <a:t>. </a:t>
            </a:r>
            <a:br>
              <a:rPr lang="en-AU" dirty="0" smtClean="0"/>
            </a:br>
            <a:r>
              <a:rPr lang="en-AU" dirty="0" smtClean="0"/>
              <a:t/>
            </a:r>
            <a:br>
              <a:rPr lang="en-AU" dirty="0" smtClean="0"/>
            </a:br>
            <a:r>
              <a:rPr lang="en-AU" dirty="0" smtClean="0"/>
              <a:t>Thanks Judy for your great presentation.  </a:t>
            </a:r>
            <a:r>
              <a:rPr lang="en-AU" dirty="0" smtClean="0">
                <a:sym typeface="Wingdings" pitchFamily="2" charset="2"/>
              </a:rPr>
              <a:t></a:t>
            </a:r>
            <a:br>
              <a:rPr lang="en-AU" dirty="0" smtClean="0">
                <a:sym typeface="Wingdings" pitchFamily="2" charset="2"/>
              </a:rPr>
            </a:br>
            <a:endParaRPr lang="en-AU" dirty="0" smtClean="0">
              <a:sym typeface="Wingdings" pitchFamily="2" charset="2"/>
            </a:endParaRPr>
          </a:p>
          <a:p>
            <a:r>
              <a:rPr lang="en-AU" dirty="0" smtClean="0">
                <a:sym typeface="Wingdings" pitchFamily="2" charset="2"/>
              </a:rPr>
              <a:t>Material has also been used from various </a:t>
            </a:r>
            <a:r>
              <a:rPr lang="en-AU" dirty="0" err="1" smtClean="0">
                <a:sym typeface="Wingdings" pitchFamily="2" charset="2"/>
              </a:rPr>
              <a:t>Edulists</a:t>
            </a:r>
            <a:r>
              <a:rPr lang="en-AU" dirty="0" smtClean="0">
                <a:sym typeface="Wingdings" pitchFamily="2" charset="2"/>
              </a:rPr>
              <a:t> emails from Lucas Garth, Heath Matheson, </a:t>
            </a:r>
            <a:r>
              <a:rPr lang="en-AU" dirty="0" err="1" smtClean="0">
                <a:sym typeface="Wingdings" pitchFamily="2" charset="2"/>
              </a:rPr>
              <a:t>Jordyn</a:t>
            </a:r>
            <a:r>
              <a:rPr lang="en-AU" dirty="0" smtClean="0">
                <a:sym typeface="Wingdings" pitchFamily="2" charset="2"/>
              </a:rPr>
              <a:t> Croft, and others. </a:t>
            </a:r>
            <a:endParaRPr lang="en-AU" dirty="0" smtClean="0">
              <a:sym typeface="Wingdings" pitchFamily="2" charset="2"/>
            </a:endParaRPr>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68" y="-27384"/>
            <a:ext cx="8784976" cy="1008112"/>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SAT in 100 Words or Less</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467544" y="980728"/>
            <a:ext cx="8352928" cy="5832648"/>
          </a:xfrm>
        </p:spPr>
        <p:txBody>
          <a:bodyPr>
            <a:normAutofit fontScale="77500" lnSpcReduction="20000"/>
          </a:bodyPr>
          <a:lstStyle/>
          <a:p>
            <a:pPr algn="l"/>
            <a:r>
              <a:rPr lang="en-AU" sz="2400" dirty="0" smtClean="0">
                <a:solidFill>
                  <a:srgbClr val="0070C0"/>
                </a:solidFill>
              </a:rPr>
              <a:t>Perhaps I love Basketball, so I form a “</a:t>
            </a:r>
            <a:r>
              <a:rPr lang="en-AU" sz="2400" b="1" dirty="0" smtClean="0">
                <a:solidFill>
                  <a:srgbClr val="0070C0"/>
                </a:solidFill>
              </a:rPr>
              <a:t>Hypothesis</a:t>
            </a:r>
            <a:r>
              <a:rPr lang="en-AU" sz="2400" dirty="0" smtClean="0">
                <a:solidFill>
                  <a:srgbClr val="0070C0"/>
                </a:solidFill>
              </a:rPr>
              <a:t>” that what makes a Top Performing Team best is their ability to get 3 pointers, because this is the difference that makes the difference. </a:t>
            </a:r>
            <a:r>
              <a:rPr lang="en-AU" sz="2400" dirty="0" smtClean="0">
                <a:solidFill>
                  <a:schemeClr val="tx1"/>
                </a:solidFill>
              </a:rPr>
              <a:t/>
            </a:r>
            <a:br>
              <a:rPr lang="en-AU" sz="2400" dirty="0" smtClean="0">
                <a:solidFill>
                  <a:schemeClr val="tx1"/>
                </a:solidFill>
              </a:rPr>
            </a:br>
            <a:r>
              <a:rPr lang="en-AU" sz="2400" dirty="0" smtClean="0">
                <a:solidFill>
                  <a:srgbClr val="C00000"/>
                </a:solidFill>
              </a:rPr>
              <a:t>I make a Project Plan estimating how long each part of U302 will take. </a:t>
            </a:r>
          </a:p>
          <a:p>
            <a:pPr algn="l"/>
            <a:r>
              <a:rPr lang="en-AU" sz="2400" dirty="0" smtClean="0">
                <a:solidFill>
                  <a:schemeClr val="accent6">
                    <a:lumMod val="50000"/>
                  </a:schemeClr>
                </a:solidFill>
              </a:rPr>
              <a:t>I go and get lots of relevant basketball stats off the Internet, store them in an organised folders setup, put them into MS Excel Spreadsheets, do Mean, Median, Mode, Sorting, Filtering, Max, Min, Graphs etc </a:t>
            </a:r>
            <a:r>
              <a:rPr lang="en-AU" sz="2400" dirty="0" err="1" smtClean="0">
                <a:solidFill>
                  <a:schemeClr val="accent6">
                    <a:lumMod val="50000"/>
                  </a:schemeClr>
                </a:solidFill>
              </a:rPr>
              <a:t>etc</a:t>
            </a:r>
            <a:r>
              <a:rPr lang="en-AU" sz="2400" dirty="0" smtClean="0">
                <a:solidFill>
                  <a:schemeClr val="accent6">
                    <a:lumMod val="50000"/>
                  </a:schemeClr>
                </a:solidFill>
              </a:rPr>
              <a:t> and come up with some Summary Results. </a:t>
            </a:r>
            <a:br>
              <a:rPr lang="en-AU" sz="2400" dirty="0" smtClean="0">
                <a:solidFill>
                  <a:schemeClr val="accent6">
                    <a:lumMod val="50000"/>
                  </a:schemeClr>
                </a:solidFill>
              </a:rPr>
            </a:br>
            <a:r>
              <a:rPr lang="en-AU" sz="2400" dirty="0" smtClean="0">
                <a:solidFill>
                  <a:schemeClr val="accent6">
                    <a:lumMod val="50000"/>
                  </a:schemeClr>
                </a:solidFill>
              </a:rPr>
              <a:t>I also interview some local basketball coaches, and get their opinions and answers, I take Video of the Interviews, and also get YouTube or my own snippets of Basketball.  I observe some games and record stats, focussing on 3 pointers. </a:t>
            </a:r>
            <a:br>
              <a:rPr lang="en-AU" sz="2400" dirty="0" smtClean="0">
                <a:solidFill>
                  <a:schemeClr val="accent6">
                    <a:lumMod val="50000"/>
                  </a:schemeClr>
                </a:solidFill>
              </a:rPr>
            </a:br>
            <a:r>
              <a:rPr lang="en-AU" sz="2400" dirty="0" smtClean="0">
                <a:solidFill>
                  <a:schemeClr val="accent6">
                    <a:lumMod val="50000"/>
                  </a:schemeClr>
                </a:solidFill>
              </a:rPr>
              <a:t>All these  findings either prove my hypothesis or show that I was wrong. (I do not lose marks for being wrong!)  I write up a Final Report. </a:t>
            </a:r>
            <a:br>
              <a:rPr lang="en-AU" sz="2400" dirty="0" smtClean="0">
                <a:solidFill>
                  <a:schemeClr val="accent6">
                    <a:lumMod val="50000"/>
                  </a:schemeClr>
                </a:solidFill>
              </a:rPr>
            </a:br>
            <a:r>
              <a:rPr lang="en-AU" sz="2400" b="1" u="sng" dirty="0" smtClean="0">
                <a:solidFill>
                  <a:schemeClr val="accent6">
                    <a:lumMod val="50000"/>
                  </a:schemeClr>
                </a:solidFill>
              </a:rPr>
              <a:t>U302 is then finished by early June . </a:t>
            </a:r>
            <a:r>
              <a:rPr lang="en-AU" sz="2400" dirty="0" smtClean="0">
                <a:solidFill>
                  <a:schemeClr val="accent6">
                    <a:lumMod val="50000"/>
                  </a:schemeClr>
                </a:solidFill>
              </a:rPr>
              <a:t/>
            </a:r>
            <a:br>
              <a:rPr lang="en-AU" sz="2400" dirty="0" smtClean="0">
                <a:solidFill>
                  <a:schemeClr val="accent6">
                    <a:lumMod val="50000"/>
                  </a:schemeClr>
                </a:solidFill>
              </a:rPr>
            </a:br>
            <a:endParaRPr lang="en-AU" sz="2400" dirty="0" smtClean="0">
              <a:solidFill>
                <a:schemeClr val="accent6">
                  <a:lumMod val="50000"/>
                </a:schemeClr>
              </a:solidFill>
            </a:endParaRPr>
          </a:p>
          <a:p>
            <a:pPr algn="l"/>
            <a:r>
              <a:rPr lang="en-AU" sz="2400" dirty="0" smtClean="0">
                <a:solidFill>
                  <a:srgbClr val="7030A0"/>
                </a:solidFill>
              </a:rPr>
              <a:t>In U401 I make a fancy </a:t>
            </a:r>
            <a:r>
              <a:rPr lang="en-AU" sz="2400" dirty="0" err="1" smtClean="0">
                <a:solidFill>
                  <a:srgbClr val="7030A0"/>
                </a:solidFill>
              </a:rPr>
              <a:t>MultiModal</a:t>
            </a:r>
            <a:r>
              <a:rPr lang="en-AU" sz="2400" dirty="0" smtClean="0">
                <a:solidFill>
                  <a:srgbClr val="7030A0"/>
                </a:solidFill>
              </a:rPr>
              <a:t> Website about my Project, and have to follow a Project Plan </a:t>
            </a:r>
            <a:r>
              <a:rPr lang="en-AU" sz="2400" dirty="0" err="1" smtClean="0">
                <a:solidFill>
                  <a:srgbClr val="7030A0"/>
                </a:solidFill>
              </a:rPr>
              <a:t>Gannt</a:t>
            </a:r>
            <a:r>
              <a:rPr lang="en-AU" sz="2400" dirty="0" smtClean="0">
                <a:solidFill>
                  <a:srgbClr val="7030A0"/>
                </a:solidFill>
              </a:rPr>
              <a:t> Chart while doing this, and make another Final Report. </a:t>
            </a:r>
          </a:p>
          <a:p>
            <a:pPr algn="l"/>
            <a:r>
              <a:rPr lang="en-AU" sz="2400" b="1" u="sng" dirty="0" smtClean="0">
                <a:solidFill>
                  <a:srgbClr val="7030A0"/>
                </a:solidFill>
              </a:rPr>
              <a:t>I complete my U401 multimodal website by early October. </a:t>
            </a:r>
            <a:r>
              <a:rPr lang="en-AU" sz="2400" dirty="0" smtClean="0">
                <a:solidFill>
                  <a:schemeClr val="tx1"/>
                </a:solidFill>
              </a:rPr>
              <a:t/>
            </a:r>
            <a:br>
              <a:rPr lang="en-AU" sz="2400" dirty="0" smtClean="0">
                <a:solidFill>
                  <a:schemeClr val="tx1"/>
                </a:solidFill>
              </a:rPr>
            </a:br>
            <a:r>
              <a:rPr lang="en-AU" sz="2400" dirty="0" smtClean="0">
                <a:solidFill>
                  <a:schemeClr val="tx1"/>
                </a:solidFill>
              </a:rPr>
              <a:t/>
            </a:r>
            <a:br>
              <a:rPr lang="en-AU" sz="2400" dirty="0" smtClean="0">
                <a:solidFill>
                  <a:schemeClr val="tx1"/>
                </a:solidFill>
              </a:rPr>
            </a:br>
            <a:r>
              <a:rPr lang="en-AU" sz="2400" dirty="0" smtClean="0">
                <a:solidFill>
                  <a:schemeClr val="tx1"/>
                </a:solidFill>
              </a:rPr>
              <a:t>Most of the work for my SAT is done in classes in between learning book theory for the Exam. I will have to do a small portion of work (like Interviews) outside of class. </a:t>
            </a:r>
            <a:r>
              <a:rPr lang="en-AU" sz="2400" i="1" dirty="0" smtClean="0">
                <a:solidFill>
                  <a:schemeClr val="tx1"/>
                </a:solidFill>
              </a:rPr>
              <a:t>(Unless I am lazy or ineffective in class, and then I will have to do lots at home </a:t>
            </a:r>
            <a:r>
              <a:rPr lang="en-AU" sz="2400" i="1" dirty="0" smtClean="0">
                <a:solidFill>
                  <a:schemeClr val="tx1"/>
                </a:solidFill>
                <a:sym typeface="Wingdings" pitchFamily="2" charset="2"/>
              </a:rPr>
              <a:t></a:t>
            </a:r>
            <a:r>
              <a:rPr lang="en-AU" sz="2400" i="1" dirty="0" smtClean="0">
                <a:solidFill>
                  <a:schemeClr val="tx1"/>
                </a:solidFill>
              </a:rPr>
              <a:t>)</a:t>
            </a:r>
            <a:r>
              <a:rPr lang="en-AU" sz="2400" dirty="0" smtClean="0">
                <a:solidFill>
                  <a:schemeClr val="tx1"/>
                </a:solidFill>
              </a:rPr>
              <a:t/>
            </a:r>
            <a:br>
              <a:rPr lang="en-AU" sz="2400" dirty="0" smtClean="0">
                <a:solidFill>
                  <a:schemeClr val="tx1"/>
                </a:solidFill>
              </a:rPr>
            </a:br>
            <a:r>
              <a:rPr lang="en-AU" sz="2400" dirty="0" smtClean="0">
                <a:solidFill>
                  <a:srgbClr val="C00000"/>
                </a:solidFill>
              </a:rPr>
              <a:t>My teacher checks and grades each of the 8 criterion tasks as they are completed and fills out a form to send to VCAA with my scores for each of the 8 tasks on it.     </a:t>
            </a:r>
            <a:endParaRPr lang="en-AU" sz="2400" dirty="0">
              <a:solidFill>
                <a:srgbClr val="C00000"/>
              </a:solidFill>
            </a:endParaRPr>
          </a:p>
        </p:txBody>
      </p:sp>
      <p:pic>
        <p:nvPicPr>
          <p:cNvPr id="2050" name="Picture 2"/>
          <p:cNvPicPr>
            <a:picLocks noChangeAspect="1" noChangeArrowheads="1"/>
          </p:cNvPicPr>
          <p:nvPr/>
        </p:nvPicPr>
        <p:blipFill>
          <a:blip r:embed="rId2" cstate="print"/>
          <a:srcRect/>
          <a:stretch>
            <a:fillRect/>
          </a:stretch>
        </p:blipFill>
        <p:spPr bwMode="auto">
          <a:xfrm flipH="1">
            <a:off x="7740352" y="116632"/>
            <a:ext cx="918954" cy="112377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2194" y="116632"/>
            <a:ext cx="8844302" cy="6741368"/>
          </a:xfrm>
          <a:prstGeom prst="ellips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6947383" y="6317704"/>
            <a:ext cx="2089113" cy="276999"/>
          </a:xfrm>
          <a:prstGeom prst="rect">
            <a:avLst/>
          </a:prstGeom>
          <a:noFill/>
        </p:spPr>
        <p:txBody>
          <a:bodyPr wrap="square" rtlCol="0">
            <a:spAutoFit/>
          </a:bodyPr>
          <a:lstStyle/>
          <a:p>
            <a:r>
              <a:rPr lang="en-AU" sz="1200" b="1" dirty="0" smtClean="0"/>
              <a:t>Unit 3 Outcome 2: SAT Part 1</a:t>
            </a:r>
            <a:endParaRPr lang="en-AU" sz="1200" b="1" dirty="0"/>
          </a:p>
        </p:txBody>
      </p:sp>
      <p:sp>
        <p:nvSpPr>
          <p:cNvPr id="4" name="TextBox 3"/>
          <p:cNvSpPr txBox="1"/>
          <p:nvPr/>
        </p:nvSpPr>
        <p:spPr>
          <a:xfrm>
            <a:off x="107504" y="6317704"/>
            <a:ext cx="2165311" cy="276999"/>
          </a:xfrm>
          <a:prstGeom prst="rect">
            <a:avLst/>
          </a:prstGeom>
          <a:noFill/>
        </p:spPr>
        <p:txBody>
          <a:bodyPr wrap="square" rtlCol="0">
            <a:spAutoFit/>
          </a:bodyPr>
          <a:lstStyle/>
          <a:p>
            <a:r>
              <a:rPr lang="en-AU" sz="1200" b="1" dirty="0" smtClean="0"/>
              <a:t>Unit 4 Outcome 1: SAT Part 2</a:t>
            </a:r>
            <a:endParaRPr lang="en-AU" sz="1200" b="1" dirty="0"/>
          </a:p>
        </p:txBody>
      </p:sp>
      <p:sp>
        <p:nvSpPr>
          <p:cNvPr id="5" name="Oval 4"/>
          <p:cNvSpPr/>
          <p:nvPr/>
        </p:nvSpPr>
        <p:spPr>
          <a:xfrm>
            <a:off x="923935" y="675151"/>
            <a:ext cx="7380819" cy="5706993"/>
          </a:xfrm>
          <a:prstGeom prst="ellipse">
            <a:avLst/>
          </a:prstGeom>
          <a:solidFill>
            <a:srgbClr val="FFE38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763688" y="1394610"/>
            <a:ext cx="5796644" cy="4338645"/>
          </a:xfrm>
          <a:prstGeom prst="ellipse">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2897499" y="2268758"/>
            <a:ext cx="3180118" cy="2519780"/>
          </a:xfrm>
          <a:prstGeom prst="ellipse">
            <a:avLst/>
          </a:prstGeom>
          <a:solidFill>
            <a:srgbClr val="FBD1A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Box 42"/>
          <p:cNvSpPr txBox="1"/>
          <p:nvPr/>
        </p:nvSpPr>
        <p:spPr>
          <a:xfrm>
            <a:off x="4430124" y="2363791"/>
            <a:ext cx="646603" cy="47203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900" dirty="0" smtClean="0">
                <a:effectLst/>
                <a:latin typeface="Calibri"/>
                <a:ea typeface="Calibri"/>
                <a:cs typeface="Times New Roman"/>
              </a:rPr>
              <a:t>Topic/ Research </a:t>
            </a:r>
            <a:r>
              <a:rPr lang="en-AU" sz="900" dirty="0">
                <a:effectLst/>
                <a:latin typeface="Calibri"/>
                <a:ea typeface="Calibri"/>
                <a:cs typeface="Times New Roman"/>
              </a:rPr>
              <a:t>Question</a:t>
            </a:r>
          </a:p>
        </p:txBody>
      </p:sp>
      <p:sp>
        <p:nvSpPr>
          <p:cNvPr id="9" name="Text Box 41"/>
          <p:cNvSpPr txBox="1"/>
          <p:nvPr/>
        </p:nvSpPr>
        <p:spPr>
          <a:xfrm>
            <a:off x="4893394" y="2731936"/>
            <a:ext cx="1000775" cy="54133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dirty="0" smtClean="0">
                <a:effectLst/>
                <a:latin typeface="Calibri"/>
                <a:ea typeface="Calibri"/>
                <a:cs typeface="Times New Roman"/>
              </a:rPr>
              <a:t>C1</a:t>
            </a:r>
            <a:r>
              <a:rPr lang="en-AU" sz="1000" b="1" dirty="0" smtClean="0">
                <a:effectLst/>
                <a:latin typeface="Calibri"/>
                <a:ea typeface="Calibri"/>
                <a:cs typeface="Times New Roman"/>
              </a:rPr>
              <a:t>. Hypothesis formation and </a:t>
            </a:r>
          </a:p>
          <a:p>
            <a:pPr algn="ctr">
              <a:spcAft>
                <a:spcPts val="0"/>
              </a:spcAft>
            </a:pPr>
            <a:r>
              <a:rPr lang="en-AU" sz="1000" b="1" dirty="0" smtClean="0">
                <a:effectLst/>
                <a:latin typeface="Calibri"/>
                <a:ea typeface="Calibri"/>
                <a:cs typeface="Times New Roman"/>
              </a:rPr>
              <a:t>conclusion</a:t>
            </a:r>
            <a:endParaRPr lang="en-AU" sz="1000" b="1" dirty="0">
              <a:effectLst/>
              <a:latin typeface="Calibri"/>
              <a:ea typeface="Calibri"/>
              <a:cs typeface="Times New Roman"/>
            </a:endParaRPr>
          </a:p>
        </p:txBody>
      </p:sp>
      <p:sp>
        <p:nvSpPr>
          <p:cNvPr id="10" name="Text Box 40"/>
          <p:cNvSpPr txBox="1"/>
          <p:nvPr/>
        </p:nvSpPr>
        <p:spPr>
          <a:xfrm>
            <a:off x="4950943" y="3425626"/>
            <a:ext cx="1062182" cy="4142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b="1" dirty="0" smtClean="0">
                <a:effectLst/>
                <a:latin typeface="Calibri"/>
                <a:ea typeface="Calibri"/>
                <a:cs typeface="Times New Roman"/>
              </a:rPr>
              <a:t>C2. Acquire</a:t>
            </a:r>
            <a:r>
              <a:rPr lang="en-AU" sz="1000" b="1" dirty="0">
                <a:effectLst/>
                <a:latin typeface="Calibri"/>
                <a:ea typeface="Calibri"/>
                <a:cs typeface="Times New Roman"/>
              </a:rPr>
              <a:t>, </a:t>
            </a:r>
            <a:r>
              <a:rPr lang="en-AU" sz="1000" b="1" dirty="0" smtClean="0">
                <a:effectLst/>
                <a:latin typeface="Calibri"/>
                <a:ea typeface="Calibri"/>
                <a:cs typeface="Times New Roman"/>
              </a:rPr>
              <a:t>validate, and reference data </a:t>
            </a:r>
            <a:endParaRPr lang="en-AU" sz="1000" b="1" dirty="0">
              <a:effectLst/>
              <a:latin typeface="Calibri"/>
              <a:ea typeface="Calibri"/>
              <a:cs typeface="Times New Roman"/>
            </a:endParaRPr>
          </a:p>
        </p:txBody>
      </p:sp>
      <p:sp>
        <p:nvSpPr>
          <p:cNvPr id="11" name="Text Box 39"/>
          <p:cNvSpPr txBox="1"/>
          <p:nvPr/>
        </p:nvSpPr>
        <p:spPr>
          <a:xfrm>
            <a:off x="4450960" y="3951021"/>
            <a:ext cx="1031074" cy="777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b="1" dirty="0" smtClean="0">
                <a:effectLst/>
                <a:ea typeface="Calibri"/>
                <a:cs typeface="Times New Roman"/>
              </a:rPr>
              <a:t>C3. Organise, manipulat</a:t>
            </a:r>
            <a:r>
              <a:rPr lang="en-AU" sz="1000" b="1" dirty="0" smtClean="0">
                <a:ea typeface="Calibri"/>
                <a:cs typeface="Times New Roman"/>
              </a:rPr>
              <a:t>e and </a:t>
            </a:r>
            <a:r>
              <a:rPr lang="en-AU" sz="1000" b="1" dirty="0" smtClean="0">
                <a:effectLst/>
                <a:ea typeface="Calibri"/>
                <a:cs typeface="Times New Roman"/>
              </a:rPr>
              <a:t>secure  data &amp; information</a:t>
            </a:r>
            <a:endParaRPr lang="en-AU" sz="1000" b="1" dirty="0">
              <a:effectLst/>
              <a:ea typeface="Calibri"/>
              <a:cs typeface="Times New Roman"/>
            </a:endParaRPr>
          </a:p>
        </p:txBody>
      </p:sp>
      <p:sp>
        <p:nvSpPr>
          <p:cNvPr id="12" name="Text Box 44"/>
          <p:cNvSpPr txBox="1"/>
          <p:nvPr/>
        </p:nvSpPr>
        <p:spPr>
          <a:xfrm>
            <a:off x="3775020" y="3928264"/>
            <a:ext cx="640956" cy="42927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b="1" dirty="0" smtClean="0">
                <a:effectLst/>
                <a:latin typeface="Calibri"/>
                <a:ea typeface="Calibri"/>
                <a:cs typeface="Times New Roman"/>
              </a:rPr>
              <a:t>C5. Design MMOS</a:t>
            </a:r>
            <a:endParaRPr lang="en-AU" sz="1000" b="1" dirty="0">
              <a:effectLst/>
              <a:latin typeface="Calibri"/>
              <a:ea typeface="Calibri"/>
              <a:cs typeface="Times New Roman"/>
            </a:endParaRPr>
          </a:p>
        </p:txBody>
      </p:sp>
      <p:sp>
        <p:nvSpPr>
          <p:cNvPr id="13" name="Text Box 44"/>
          <p:cNvSpPr txBox="1"/>
          <p:nvPr/>
        </p:nvSpPr>
        <p:spPr>
          <a:xfrm>
            <a:off x="2955792" y="2943735"/>
            <a:ext cx="1149769" cy="3560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b="1" dirty="0" smtClean="0">
                <a:effectLst/>
                <a:latin typeface="Calibri"/>
                <a:ea typeface="Calibri"/>
                <a:cs typeface="Times New Roman"/>
              </a:rPr>
              <a:t>C7. Develop MMOS</a:t>
            </a:r>
            <a:endParaRPr lang="en-AU" sz="1000" b="1" dirty="0">
              <a:effectLst/>
              <a:latin typeface="Calibri"/>
              <a:ea typeface="Calibri"/>
              <a:cs typeface="Times New Roman"/>
            </a:endParaRPr>
          </a:p>
        </p:txBody>
      </p:sp>
      <p:sp>
        <p:nvSpPr>
          <p:cNvPr id="14" name="Text Box 44"/>
          <p:cNvSpPr txBox="1"/>
          <p:nvPr/>
        </p:nvSpPr>
        <p:spPr>
          <a:xfrm>
            <a:off x="2897499" y="3475841"/>
            <a:ext cx="1197999" cy="75947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b="1" dirty="0" smtClean="0">
                <a:effectLst/>
                <a:latin typeface="Calibri"/>
                <a:ea typeface="Calibri"/>
                <a:cs typeface="Times New Roman"/>
              </a:rPr>
              <a:t>C6. Present and communicate information in MMOS</a:t>
            </a:r>
            <a:endParaRPr lang="en-AU" sz="1000" b="1" dirty="0">
              <a:effectLst/>
              <a:latin typeface="Calibri"/>
              <a:ea typeface="Calibri"/>
              <a:cs typeface="Times New Roman"/>
            </a:endParaRPr>
          </a:p>
        </p:txBody>
      </p:sp>
      <p:sp>
        <p:nvSpPr>
          <p:cNvPr id="15" name="Text Box 44"/>
          <p:cNvSpPr txBox="1"/>
          <p:nvPr/>
        </p:nvSpPr>
        <p:spPr>
          <a:xfrm>
            <a:off x="3627715" y="2390743"/>
            <a:ext cx="935360" cy="49869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b="1" dirty="0" smtClean="0">
                <a:effectLst/>
                <a:latin typeface="Calibri"/>
                <a:ea typeface="Calibri"/>
                <a:cs typeface="Times New Roman"/>
              </a:rPr>
              <a:t>C8. Evaluate Solution &amp; Project Plans</a:t>
            </a:r>
            <a:endParaRPr lang="en-AU" sz="1000" b="1" dirty="0">
              <a:effectLst/>
              <a:latin typeface="Calibri"/>
              <a:ea typeface="Calibri"/>
              <a:cs typeface="Times New Roman"/>
            </a:endParaRPr>
          </a:p>
        </p:txBody>
      </p:sp>
      <p:sp>
        <p:nvSpPr>
          <p:cNvPr id="16" name="Text Box 61"/>
          <p:cNvSpPr txBox="1"/>
          <p:nvPr/>
        </p:nvSpPr>
        <p:spPr>
          <a:xfrm>
            <a:off x="4431001" y="1455202"/>
            <a:ext cx="1355599" cy="4733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Entertainment, Sport</a:t>
            </a:r>
            <a:r>
              <a:rPr lang="en-AU" sz="850" dirty="0" smtClean="0">
                <a:effectLst/>
                <a:latin typeface="Calibri"/>
                <a:ea typeface="Calibri"/>
                <a:cs typeface="Times New Roman"/>
              </a:rPr>
              <a:t>, Business, Education </a:t>
            </a:r>
            <a:endParaRPr lang="en-AU" sz="850" dirty="0">
              <a:effectLst/>
              <a:latin typeface="Calibri"/>
              <a:ea typeface="Calibri"/>
              <a:cs typeface="Times New Roman"/>
            </a:endParaRPr>
          </a:p>
          <a:p>
            <a:pPr algn="ctr">
              <a:spcAft>
                <a:spcPts val="0"/>
              </a:spcAft>
            </a:pPr>
            <a:r>
              <a:rPr lang="en-AU" sz="850" dirty="0">
                <a:effectLst/>
                <a:latin typeface="Calibri"/>
                <a:ea typeface="Calibri"/>
                <a:cs typeface="Times New Roman"/>
              </a:rPr>
              <a:t> </a:t>
            </a:r>
            <a:r>
              <a:rPr lang="en-AU" sz="850" dirty="0" smtClean="0">
                <a:effectLst/>
                <a:latin typeface="Calibri"/>
                <a:ea typeface="Calibri"/>
                <a:cs typeface="Times New Roman"/>
              </a:rPr>
              <a:t>Science, Medicine,</a:t>
            </a:r>
            <a:endParaRPr lang="en-AU" sz="850" dirty="0">
              <a:effectLst/>
              <a:latin typeface="Calibri"/>
              <a:ea typeface="Calibri"/>
              <a:cs typeface="Times New Roman"/>
            </a:endParaRPr>
          </a:p>
        </p:txBody>
      </p:sp>
      <p:sp>
        <p:nvSpPr>
          <p:cNvPr id="17" name="Text Box 62"/>
          <p:cNvSpPr txBox="1"/>
          <p:nvPr/>
        </p:nvSpPr>
        <p:spPr>
          <a:xfrm>
            <a:off x="4549182" y="1913228"/>
            <a:ext cx="899843" cy="29690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Existing or emerging trend</a:t>
            </a:r>
          </a:p>
        </p:txBody>
      </p:sp>
      <p:sp>
        <p:nvSpPr>
          <p:cNvPr id="18" name="Text Box 63"/>
          <p:cNvSpPr txBox="1"/>
          <p:nvPr/>
        </p:nvSpPr>
        <p:spPr>
          <a:xfrm>
            <a:off x="5600071" y="1928582"/>
            <a:ext cx="1145176" cy="43520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Frame a hypothesis: logical variables</a:t>
            </a:r>
            <a:r>
              <a:rPr lang="en-AU" sz="850" dirty="0">
                <a:effectLst/>
                <a:latin typeface="Calibri"/>
                <a:ea typeface="Calibri"/>
                <a:cs typeface="Times New Roman"/>
              </a:rPr>
              <a:t>, </a:t>
            </a:r>
            <a:r>
              <a:rPr lang="en-AU" sz="850" dirty="0">
                <a:ea typeface="Calibri"/>
                <a:cs typeface="Times New Roman"/>
              </a:rPr>
              <a:t>p</a:t>
            </a:r>
            <a:r>
              <a:rPr lang="en-AU" sz="850" dirty="0" smtClean="0">
                <a:ea typeface="Calibri"/>
                <a:cs typeface="Times New Roman"/>
              </a:rPr>
              <a:t>rediction</a:t>
            </a:r>
            <a:r>
              <a:rPr lang="en-AU" sz="850" dirty="0">
                <a:ea typeface="Calibri"/>
                <a:cs typeface="Times New Roman"/>
              </a:rPr>
              <a:t>, </a:t>
            </a:r>
            <a:r>
              <a:rPr lang="en-AU" sz="850" dirty="0" smtClean="0">
                <a:ea typeface="Calibri"/>
                <a:cs typeface="Times New Roman"/>
              </a:rPr>
              <a:t>testable</a:t>
            </a:r>
            <a:endParaRPr lang="en-AU" sz="850" dirty="0">
              <a:effectLst/>
              <a:latin typeface="Calibri"/>
              <a:ea typeface="Calibri"/>
              <a:cs typeface="Times New Roman"/>
            </a:endParaRPr>
          </a:p>
        </p:txBody>
      </p:sp>
      <p:sp>
        <p:nvSpPr>
          <p:cNvPr id="19" name="Text Box 64"/>
          <p:cNvSpPr txBox="1"/>
          <p:nvPr/>
        </p:nvSpPr>
        <p:spPr>
          <a:xfrm>
            <a:off x="5755709" y="2425017"/>
            <a:ext cx="1314450" cy="41081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Specific constraints on hypothesis  and scope </a:t>
            </a:r>
            <a:endParaRPr lang="en-AU" sz="850" dirty="0">
              <a:effectLst/>
              <a:latin typeface="Calibri"/>
              <a:ea typeface="Calibri"/>
              <a:cs typeface="Times New Roman"/>
            </a:endParaRPr>
          </a:p>
        </p:txBody>
      </p:sp>
      <p:sp>
        <p:nvSpPr>
          <p:cNvPr id="20" name="Text Box 66"/>
          <p:cNvSpPr txBox="1"/>
          <p:nvPr/>
        </p:nvSpPr>
        <p:spPr>
          <a:xfrm>
            <a:off x="5963660" y="3839828"/>
            <a:ext cx="1511731" cy="23204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latin typeface="Calibri"/>
                <a:ea typeface="Calibri"/>
                <a:cs typeface="Times New Roman"/>
              </a:rPr>
              <a:t>Range of </a:t>
            </a:r>
            <a:r>
              <a:rPr lang="en-AU" sz="850" dirty="0" smtClean="0">
                <a:effectLst/>
                <a:latin typeface="Calibri"/>
                <a:ea typeface="Calibri"/>
                <a:cs typeface="Times New Roman"/>
              </a:rPr>
              <a:t> collection methods</a:t>
            </a:r>
            <a:endParaRPr lang="en-AU" sz="850" dirty="0">
              <a:effectLst/>
              <a:latin typeface="Calibri"/>
              <a:ea typeface="Calibri"/>
              <a:cs typeface="Times New Roman"/>
            </a:endParaRPr>
          </a:p>
        </p:txBody>
      </p:sp>
      <p:sp>
        <p:nvSpPr>
          <p:cNvPr id="21" name="Text Box 65"/>
          <p:cNvSpPr txBox="1"/>
          <p:nvPr/>
        </p:nvSpPr>
        <p:spPr>
          <a:xfrm>
            <a:off x="6013125" y="4311952"/>
            <a:ext cx="1518999" cy="41656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latin typeface="Calibri"/>
                <a:ea typeface="Calibri"/>
                <a:cs typeface="Times New Roman"/>
              </a:rPr>
              <a:t>V</a:t>
            </a:r>
            <a:r>
              <a:rPr lang="en-AU" sz="850" dirty="0" smtClean="0">
                <a:effectLst/>
                <a:latin typeface="Calibri"/>
                <a:ea typeface="Calibri"/>
                <a:cs typeface="Times New Roman"/>
              </a:rPr>
              <a:t>alidate data; to ensure integrity</a:t>
            </a:r>
            <a:endParaRPr lang="en-AU" sz="850" dirty="0">
              <a:effectLst/>
              <a:latin typeface="Calibri"/>
              <a:ea typeface="Calibri"/>
              <a:cs typeface="Times New Roman"/>
            </a:endParaRPr>
          </a:p>
        </p:txBody>
      </p:sp>
      <p:sp>
        <p:nvSpPr>
          <p:cNvPr id="22" name="Text Box 67"/>
          <p:cNvSpPr txBox="1"/>
          <p:nvPr/>
        </p:nvSpPr>
        <p:spPr>
          <a:xfrm>
            <a:off x="4415976" y="5253546"/>
            <a:ext cx="1609106" cy="3071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File management plan</a:t>
            </a:r>
            <a:endParaRPr lang="en-AU" sz="850" dirty="0">
              <a:effectLst/>
              <a:latin typeface="Calibri"/>
              <a:ea typeface="Calibri"/>
              <a:cs typeface="Times New Roman"/>
            </a:endParaRPr>
          </a:p>
        </p:txBody>
      </p:sp>
      <p:sp>
        <p:nvSpPr>
          <p:cNvPr id="23" name="Text Box 68"/>
          <p:cNvSpPr txBox="1"/>
          <p:nvPr/>
        </p:nvSpPr>
        <p:spPr>
          <a:xfrm>
            <a:off x="4555443" y="5458341"/>
            <a:ext cx="1068859" cy="20479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Security controls</a:t>
            </a:r>
            <a:endParaRPr lang="en-AU" sz="850" dirty="0">
              <a:effectLst/>
              <a:latin typeface="Calibri"/>
              <a:ea typeface="Calibri"/>
              <a:cs typeface="Times New Roman"/>
            </a:endParaRPr>
          </a:p>
        </p:txBody>
      </p:sp>
      <p:sp>
        <p:nvSpPr>
          <p:cNvPr id="24" name="Text Box 69"/>
          <p:cNvSpPr txBox="1"/>
          <p:nvPr/>
        </p:nvSpPr>
        <p:spPr>
          <a:xfrm>
            <a:off x="5028548" y="4645843"/>
            <a:ext cx="1667062" cy="2853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Prepare data for manipulation</a:t>
            </a:r>
            <a:endParaRPr lang="en-AU" sz="850" dirty="0">
              <a:effectLst/>
              <a:latin typeface="Calibri"/>
              <a:ea typeface="Calibri"/>
              <a:cs typeface="Times New Roman"/>
            </a:endParaRPr>
          </a:p>
        </p:txBody>
      </p:sp>
      <p:sp>
        <p:nvSpPr>
          <p:cNvPr id="25" name="Text Box 72"/>
          <p:cNvSpPr txBox="1"/>
          <p:nvPr/>
        </p:nvSpPr>
        <p:spPr>
          <a:xfrm>
            <a:off x="6011240" y="2824581"/>
            <a:ext cx="1443196" cy="44869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Substantiate a conclusion that confirms or refutes the  hypothesis</a:t>
            </a:r>
            <a:endParaRPr lang="en-AU" sz="850" dirty="0">
              <a:effectLst/>
              <a:latin typeface="Calibri"/>
              <a:ea typeface="Calibri"/>
              <a:cs typeface="Times New Roman"/>
            </a:endParaRPr>
          </a:p>
        </p:txBody>
      </p:sp>
      <p:sp>
        <p:nvSpPr>
          <p:cNvPr id="26" name="Text Box 70"/>
          <p:cNvSpPr txBox="1"/>
          <p:nvPr/>
        </p:nvSpPr>
        <p:spPr>
          <a:xfrm>
            <a:off x="3441649" y="5281048"/>
            <a:ext cx="1009311" cy="38778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Prepare 2 – 3 </a:t>
            </a:r>
            <a:r>
              <a:rPr lang="en-AU" sz="850" dirty="0" smtClean="0">
                <a:effectLst/>
                <a:latin typeface="Calibri"/>
                <a:ea typeface="Calibri"/>
                <a:cs typeface="Times New Roman"/>
              </a:rPr>
              <a:t>design ideas</a:t>
            </a:r>
            <a:endParaRPr lang="en-AU" sz="800" dirty="0">
              <a:effectLst/>
              <a:latin typeface="Calibri"/>
              <a:ea typeface="Calibri"/>
              <a:cs typeface="Times New Roman"/>
            </a:endParaRPr>
          </a:p>
        </p:txBody>
      </p:sp>
      <p:sp>
        <p:nvSpPr>
          <p:cNvPr id="27" name="Text Box 73"/>
          <p:cNvSpPr txBox="1"/>
          <p:nvPr/>
        </p:nvSpPr>
        <p:spPr>
          <a:xfrm>
            <a:off x="2917111" y="4675360"/>
            <a:ext cx="1460184" cy="41234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Detailed </a:t>
            </a:r>
            <a:r>
              <a:rPr lang="en-AU" sz="850" dirty="0" smtClean="0">
                <a:effectLst/>
                <a:latin typeface="Calibri"/>
                <a:ea typeface="Calibri"/>
                <a:cs typeface="Times New Roman"/>
              </a:rPr>
              <a:t>design; functionality &amp; appearance </a:t>
            </a:r>
            <a:endParaRPr lang="en-AU" sz="850" dirty="0">
              <a:effectLst/>
              <a:latin typeface="Calibri"/>
              <a:ea typeface="Calibri"/>
              <a:cs typeface="Times New Roman"/>
            </a:endParaRPr>
          </a:p>
        </p:txBody>
      </p:sp>
      <p:sp>
        <p:nvSpPr>
          <p:cNvPr id="28" name="Text Box 75"/>
          <p:cNvSpPr txBox="1"/>
          <p:nvPr/>
        </p:nvSpPr>
        <p:spPr>
          <a:xfrm>
            <a:off x="1904638" y="3796348"/>
            <a:ext cx="1060628" cy="45613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MMOS, educational </a:t>
            </a:r>
            <a:r>
              <a:rPr lang="en-AU" sz="850" dirty="0" smtClean="0">
                <a:effectLst/>
                <a:latin typeface="Calibri"/>
                <a:ea typeface="Calibri"/>
                <a:cs typeface="Times New Roman"/>
              </a:rPr>
              <a:t>world-wide </a:t>
            </a:r>
            <a:r>
              <a:rPr lang="en-AU" sz="850" dirty="0">
                <a:effectLst/>
                <a:latin typeface="Calibri"/>
                <a:ea typeface="Calibri"/>
                <a:cs typeface="Times New Roman"/>
              </a:rPr>
              <a:t>audience</a:t>
            </a:r>
          </a:p>
        </p:txBody>
      </p:sp>
      <p:sp>
        <p:nvSpPr>
          <p:cNvPr id="29" name="Text Box 77"/>
          <p:cNvSpPr txBox="1"/>
          <p:nvPr/>
        </p:nvSpPr>
        <p:spPr>
          <a:xfrm>
            <a:off x="1793142" y="3408259"/>
            <a:ext cx="1167673" cy="4000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MMOS confirms or refutes </a:t>
            </a:r>
            <a:r>
              <a:rPr lang="en-AU" sz="850" dirty="0" smtClean="0">
                <a:effectLst/>
                <a:latin typeface="Calibri"/>
                <a:ea typeface="Calibri"/>
                <a:cs typeface="Times New Roman"/>
              </a:rPr>
              <a:t>hypothesis</a:t>
            </a:r>
            <a:endParaRPr lang="en-AU" sz="850" dirty="0">
              <a:effectLst/>
              <a:latin typeface="Calibri"/>
              <a:ea typeface="Calibri"/>
              <a:cs typeface="Times New Roman"/>
            </a:endParaRPr>
          </a:p>
        </p:txBody>
      </p:sp>
      <p:sp>
        <p:nvSpPr>
          <p:cNvPr id="30" name="Text Box 71"/>
          <p:cNvSpPr txBox="1"/>
          <p:nvPr/>
        </p:nvSpPr>
        <p:spPr>
          <a:xfrm>
            <a:off x="2172265" y="2300757"/>
            <a:ext cx="1074303" cy="49516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Use software </a:t>
            </a:r>
            <a:r>
              <a:rPr lang="en-AU" sz="850" dirty="0" smtClean="0">
                <a:effectLst/>
                <a:latin typeface="Calibri"/>
                <a:ea typeface="Calibri"/>
                <a:cs typeface="Times New Roman"/>
              </a:rPr>
              <a:t>tools to manipulate data to produce MMOS.</a:t>
            </a:r>
          </a:p>
          <a:p>
            <a:pPr algn="ctr">
              <a:spcAft>
                <a:spcPts val="0"/>
              </a:spcAft>
            </a:pPr>
            <a:r>
              <a:rPr lang="en-AU" sz="850" dirty="0" smtClean="0">
                <a:effectLst/>
                <a:latin typeface="Calibri"/>
                <a:ea typeface="Calibri"/>
                <a:cs typeface="Times New Roman"/>
              </a:rPr>
              <a:t> </a:t>
            </a:r>
            <a:endParaRPr lang="en-AU" sz="850" dirty="0">
              <a:effectLst/>
              <a:latin typeface="Calibri"/>
              <a:ea typeface="Calibri"/>
              <a:cs typeface="Times New Roman"/>
            </a:endParaRPr>
          </a:p>
        </p:txBody>
      </p:sp>
      <p:sp>
        <p:nvSpPr>
          <p:cNvPr id="31" name="Text Box 78"/>
          <p:cNvSpPr txBox="1"/>
          <p:nvPr/>
        </p:nvSpPr>
        <p:spPr>
          <a:xfrm>
            <a:off x="3192242" y="1601924"/>
            <a:ext cx="1358272" cy="47554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Evaluate effectiveness of </a:t>
            </a:r>
            <a:r>
              <a:rPr lang="en-AU" sz="850" dirty="0" smtClean="0">
                <a:effectLst/>
                <a:latin typeface="Calibri"/>
                <a:ea typeface="Calibri"/>
                <a:cs typeface="Times New Roman"/>
              </a:rPr>
              <a:t> </a:t>
            </a:r>
            <a:r>
              <a:rPr lang="en-AU" sz="850" dirty="0" smtClean="0">
                <a:latin typeface="Calibri"/>
                <a:ea typeface="Calibri"/>
                <a:cs typeface="Times New Roman"/>
              </a:rPr>
              <a:t>solution (</a:t>
            </a:r>
            <a:r>
              <a:rPr lang="en-AU" sz="850" dirty="0" smtClean="0">
                <a:effectLst/>
                <a:latin typeface="Calibri"/>
                <a:ea typeface="Calibri"/>
                <a:cs typeface="Times New Roman"/>
              </a:rPr>
              <a:t>MMOS) to communicate conclusions</a:t>
            </a:r>
            <a:endParaRPr lang="en-AU" sz="850" dirty="0">
              <a:effectLst/>
              <a:latin typeface="Calibri"/>
              <a:ea typeface="Calibri"/>
              <a:cs typeface="Times New Roman"/>
            </a:endParaRPr>
          </a:p>
        </p:txBody>
      </p:sp>
      <p:sp>
        <p:nvSpPr>
          <p:cNvPr id="32" name="Text Box 83"/>
          <p:cNvSpPr txBox="1"/>
          <p:nvPr/>
        </p:nvSpPr>
        <p:spPr>
          <a:xfrm>
            <a:off x="2611652" y="1064356"/>
            <a:ext cx="1294911" cy="73280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000" dirty="0">
                <a:effectLst/>
                <a:latin typeface="Calibri"/>
                <a:ea typeface="Calibri"/>
                <a:cs typeface="Times New Roman"/>
              </a:rPr>
              <a:t>Assess effectiveness of project </a:t>
            </a:r>
            <a:r>
              <a:rPr lang="en-AU" sz="1000" dirty="0" smtClean="0">
                <a:effectLst/>
                <a:latin typeface="Calibri"/>
                <a:ea typeface="Calibri"/>
                <a:cs typeface="Times New Roman"/>
              </a:rPr>
              <a:t>plan in managing project progress</a:t>
            </a:r>
            <a:endParaRPr lang="en-AU" sz="1000" dirty="0">
              <a:effectLst/>
              <a:latin typeface="Calibri"/>
              <a:ea typeface="Calibri"/>
              <a:cs typeface="Times New Roman"/>
            </a:endParaRPr>
          </a:p>
        </p:txBody>
      </p:sp>
      <p:sp>
        <p:nvSpPr>
          <p:cNvPr id="33" name="Text Box 81"/>
          <p:cNvSpPr txBox="1"/>
          <p:nvPr/>
        </p:nvSpPr>
        <p:spPr>
          <a:xfrm>
            <a:off x="971601" y="3098744"/>
            <a:ext cx="863927" cy="5143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dirty="0">
                <a:effectLst/>
                <a:latin typeface="Calibri"/>
                <a:ea typeface="Calibri"/>
                <a:cs typeface="Times New Roman"/>
              </a:rPr>
              <a:t>Monitor and record progress</a:t>
            </a:r>
          </a:p>
        </p:txBody>
      </p:sp>
      <p:sp>
        <p:nvSpPr>
          <p:cNvPr id="34" name="Text Box 82"/>
          <p:cNvSpPr txBox="1"/>
          <p:nvPr/>
        </p:nvSpPr>
        <p:spPr>
          <a:xfrm>
            <a:off x="7099988" y="2039854"/>
            <a:ext cx="955807" cy="5619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dirty="0">
                <a:effectLst/>
                <a:latin typeface="Calibri"/>
                <a:ea typeface="Calibri"/>
                <a:cs typeface="Times New Roman"/>
              </a:rPr>
              <a:t>Use software to prepare </a:t>
            </a:r>
            <a:r>
              <a:rPr lang="en-AU" sz="1000" dirty="0" smtClean="0">
                <a:effectLst/>
                <a:latin typeface="Calibri"/>
                <a:ea typeface="Calibri"/>
                <a:cs typeface="Times New Roman"/>
              </a:rPr>
              <a:t>a Gantt chart</a:t>
            </a:r>
            <a:endParaRPr lang="en-AU" sz="1000" dirty="0">
              <a:effectLst/>
              <a:latin typeface="Calibri"/>
              <a:ea typeface="Calibri"/>
              <a:cs typeface="Times New Roman"/>
            </a:endParaRPr>
          </a:p>
        </p:txBody>
      </p:sp>
      <p:sp>
        <p:nvSpPr>
          <p:cNvPr id="35" name="Text Box 76"/>
          <p:cNvSpPr txBox="1"/>
          <p:nvPr/>
        </p:nvSpPr>
        <p:spPr>
          <a:xfrm>
            <a:off x="5966322" y="1025142"/>
            <a:ext cx="981061" cy="6667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000" b="1" dirty="0" smtClean="0">
                <a:effectLst/>
                <a:latin typeface="Calibri"/>
                <a:ea typeface="Calibri"/>
                <a:cs typeface="Times New Roman"/>
              </a:rPr>
              <a:t>C4. Project </a:t>
            </a:r>
            <a:r>
              <a:rPr lang="en-AU" sz="1000" b="1" dirty="0">
                <a:effectLst/>
                <a:latin typeface="Calibri"/>
                <a:ea typeface="Calibri"/>
                <a:cs typeface="Times New Roman"/>
              </a:rPr>
              <a:t>Management concepts </a:t>
            </a:r>
            <a:r>
              <a:rPr lang="en-AU" sz="1000" b="1" dirty="0" smtClean="0">
                <a:latin typeface="Calibri"/>
                <a:ea typeface="Calibri"/>
                <a:cs typeface="Times New Roman"/>
              </a:rPr>
              <a:t>and </a:t>
            </a:r>
            <a:r>
              <a:rPr lang="en-AU" sz="1000" b="1" dirty="0" smtClean="0">
                <a:effectLst/>
                <a:latin typeface="Calibri"/>
                <a:ea typeface="Calibri"/>
                <a:cs typeface="Times New Roman"/>
              </a:rPr>
              <a:t>processes</a:t>
            </a:r>
            <a:endParaRPr lang="en-AU" sz="1000" b="1" dirty="0">
              <a:effectLst/>
              <a:latin typeface="Calibri"/>
              <a:ea typeface="Calibri"/>
              <a:cs typeface="Times New Roman"/>
            </a:endParaRPr>
          </a:p>
        </p:txBody>
      </p:sp>
      <p:sp>
        <p:nvSpPr>
          <p:cNvPr id="36" name="Text Box 71"/>
          <p:cNvSpPr txBox="1"/>
          <p:nvPr/>
        </p:nvSpPr>
        <p:spPr>
          <a:xfrm>
            <a:off x="2229639" y="4282621"/>
            <a:ext cx="866980" cy="61939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a:effectLst/>
                <a:latin typeface="Calibri"/>
                <a:ea typeface="Calibri"/>
                <a:cs typeface="Times New Roman"/>
              </a:rPr>
              <a:t>Use </a:t>
            </a:r>
            <a:r>
              <a:rPr lang="en-AU" sz="850" dirty="0" smtClean="0">
                <a:effectLst/>
                <a:latin typeface="Calibri"/>
                <a:ea typeface="Calibri"/>
                <a:cs typeface="Times New Roman"/>
              </a:rPr>
              <a:t>formats, conventions</a:t>
            </a:r>
            <a:r>
              <a:rPr lang="en-AU" sz="850" dirty="0">
                <a:effectLst/>
                <a:latin typeface="Calibri"/>
                <a:ea typeface="Calibri"/>
                <a:cs typeface="Times New Roman"/>
              </a:rPr>
              <a:t>, design principles</a:t>
            </a:r>
          </a:p>
        </p:txBody>
      </p:sp>
      <p:sp>
        <p:nvSpPr>
          <p:cNvPr id="37" name="Text Box 70"/>
          <p:cNvSpPr txBox="1"/>
          <p:nvPr/>
        </p:nvSpPr>
        <p:spPr>
          <a:xfrm>
            <a:off x="2908621" y="4982581"/>
            <a:ext cx="1617469" cy="31525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Prepares and uses own evaluation design criteria </a:t>
            </a:r>
            <a:endParaRPr lang="en-AU" sz="850" dirty="0">
              <a:effectLst/>
              <a:latin typeface="Calibri"/>
              <a:ea typeface="Calibri"/>
              <a:cs typeface="Times New Roman"/>
            </a:endParaRPr>
          </a:p>
        </p:txBody>
      </p:sp>
      <p:cxnSp>
        <p:nvCxnSpPr>
          <p:cNvPr id="38" name="Straight Connector 37"/>
          <p:cNvCxnSpPr/>
          <p:nvPr/>
        </p:nvCxnSpPr>
        <p:spPr>
          <a:xfrm flipV="1">
            <a:off x="4639810" y="1597762"/>
            <a:ext cx="1323850" cy="15899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61420" y="3720618"/>
            <a:ext cx="2180414" cy="1202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44992" y="3366126"/>
            <a:ext cx="2577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41749" y="1947894"/>
            <a:ext cx="1502448" cy="1200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663129" y="3841941"/>
            <a:ext cx="1432266" cy="1341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Box 76"/>
          <p:cNvSpPr txBox="1"/>
          <p:nvPr/>
        </p:nvSpPr>
        <p:spPr>
          <a:xfrm>
            <a:off x="2492855" y="6205726"/>
            <a:ext cx="944821" cy="38050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200" b="1" dirty="0" smtClean="0">
                <a:effectLst/>
                <a:latin typeface="Calibri"/>
                <a:ea typeface="Calibri"/>
                <a:cs typeface="Times New Roman"/>
              </a:rPr>
              <a:t>Design</a:t>
            </a:r>
            <a:endParaRPr lang="en-AU" sz="1200" b="1" dirty="0">
              <a:effectLst/>
              <a:latin typeface="Calibri"/>
              <a:ea typeface="Calibri"/>
              <a:cs typeface="Times New Roman"/>
            </a:endParaRPr>
          </a:p>
        </p:txBody>
      </p:sp>
      <p:sp>
        <p:nvSpPr>
          <p:cNvPr id="44" name="Text Box 76"/>
          <p:cNvSpPr txBox="1"/>
          <p:nvPr/>
        </p:nvSpPr>
        <p:spPr>
          <a:xfrm>
            <a:off x="8199179" y="3040645"/>
            <a:ext cx="944821" cy="4105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200" b="1" dirty="0" smtClean="0">
                <a:effectLst/>
                <a:latin typeface="Calibri"/>
                <a:ea typeface="Calibri"/>
                <a:cs typeface="Times New Roman"/>
              </a:rPr>
              <a:t>Analysis</a:t>
            </a:r>
            <a:endParaRPr lang="en-AU" sz="1200" b="1" dirty="0">
              <a:effectLst/>
              <a:latin typeface="Calibri"/>
              <a:ea typeface="Calibri"/>
              <a:cs typeface="Times New Roman"/>
            </a:endParaRPr>
          </a:p>
        </p:txBody>
      </p:sp>
      <p:sp>
        <p:nvSpPr>
          <p:cNvPr id="45" name="Text Box 76"/>
          <p:cNvSpPr txBox="1"/>
          <p:nvPr/>
        </p:nvSpPr>
        <p:spPr>
          <a:xfrm>
            <a:off x="192195" y="3245940"/>
            <a:ext cx="779406" cy="47467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200" b="1" dirty="0" smtClean="0">
                <a:effectLst/>
                <a:latin typeface="Calibri"/>
                <a:ea typeface="Calibri"/>
                <a:cs typeface="Times New Roman"/>
              </a:rPr>
              <a:t>Development</a:t>
            </a:r>
            <a:endParaRPr lang="en-AU" sz="1200" b="1" dirty="0">
              <a:effectLst/>
              <a:latin typeface="Calibri"/>
              <a:ea typeface="Calibri"/>
              <a:cs typeface="Times New Roman"/>
            </a:endParaRPr>
          </a:p>
        </p:txBody>
      </p:sp>
      <p:sp>
        <p:nvSpPr>
          <p:cNvPr id="46" name="Text Box 76"/>
          <p:cNvSpPr txBox="1"/>
          <p:nvPr/>
        </p:nvSpPr>
        <p:spPr>
          <a:xfrm>
            <a:off x="2164389" y="688986"/>
            <a:ext cx="944821" cy="42577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200" b="1" dirty="0" smtClean="0">
                <a:effectLst/>
                <a:latin typeface="Calibri"/>
                <a:ea typeface="Calibri"/>
                <a:cs typeface="Times New Roman"/>
              </a:rPr>
              <a:t>Evaluation</a:t>
            </a:r>
            <a:endParaRPr lang="en-AU" sz="1200" b="1" dirty="0">
              <a:effectLst/>
              <a:latin typeface="Calibri"/>
              <a:ea typeface="Calibri"/>
              <a:cs typeface="Times New Roman"/>
            </a:endParaRPr>
          </a:p>
        </p:txBody>
      </p:sp>
      <p:cxnSp>
        <p:nvCxnSpPr>
          <p:cNvPr id="47" name="Straight Connector 46"/>
          <p:cNvCxnSpPr/>
          <p:nvPr/>
        </p:nvCxnSpPr>
        <p:spPr>
          <a:xfrm>
            <a:off x="1763688" y="3366126"/>
            <a:ext cx="2142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487558" y="767426"/>
            <a:ext cx="0" cy="56817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87558" y="1425754"/>
            <a:ext cx="0" cy="43650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82470" y="105819"/>
            <a:ext cx="5088" cy="6752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 Box 76"/>
          <p:cNvSpPr txBox="1"/>
          <p:nvPr/>
        </p:nvSpPr>
        <p:spPr>
          <a:xfrm>
            <a:off x="3228114" y="313879"/>
            <a:ext cx="2595952" cy="348809"/>
          </a:xfrm>
          <a:prstGeom prst="rect">
            <a:avLst/>
          </a:prstGeom>
          <a:solidFill>
            <a:srgbClr val="99FFCC"/>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400" b="1" dirty="0" smtClean="0">
                <a:effectLst/>
                <a:latin typeface="Calibri"/>
                <a:ea typeface="Calibri"/>
                <a:cs typeface="Times New Roman"/>
              </a:rPr>
              <a:t>Problem-solving Methodology</a:t>
            </a:r>
            <a:endParaRPr lang="en-AU" sz="1400" b="1" dirty="0">
              <a:effectLst/>
              <a:latin typeface="Calibri"/>
              <a:ea typeface="Calibri"/>
              <a:cs typeface="Times New Roman"/>
            </a:endParaRPr>
          </a:p>
        </p:txBody>
      </p:sp>
      <p:sp>
        <p:nvSpPr>
          <p:cNvPr id="52" name="Text Box 74"/>
          <p:cNvSpPr txBox="1"/>
          <p:nvPr/>
        </p:nvSpPr>
        <p:spPr>
          <a:xfrm>
            <a:off x="3702502" y="901874"/>
            <a:ext cx="1919016" cy="346327"/>
          </a:xfrm>
          <a:prstGeom prst="rect">
            <a:avLst/>
          </a:prstGeom>
          <a:solidFill>
            <a:srgbClr val="FFE38B"/>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400" b="1" dirty="0">
                <a:effectLst/>
                <a:latin typeface="Calibri"/>
                <a:ea typeface="Calibri"/>
                <a:cs typeface="Times New Roman"/>
              </a:rPr>
              <a:t>Project </a:t>
            </a:r>
            <a:r>
              <a:rPr lang="en-AU" sz="1400" b="1" dirty="0" smtClean="0">
                <a:effectLst/>
                <a:latin typeface="Calibri"/>
                <a:ea typeface="Calibri"/>
                <a:cs typeface="Times New Roman"/>
              </a:rPr>
              <a:t>Management</a:t>
            </a:r>
          </a:p>
          <a:p>
            <a:pPr algn="ctr">
              <a:spcAft>
                <a:spcPts val="0"/>
              </a:spcAft>
            </a:pPr>
            <a:r>
              <a:rPr lang="en-AU" sz="1400" b="1" dirty="0" smtClean="0">
                <a:effectLst/>
                <a:latin typeface="Calibri"/>
                <a:ea typeface="Calibri"/>
                <a:cs typeface="Times New Roman"/>
              </a:rPr>
              <a:t> </a:t>
            </a:r>
            <a:endParaRPr lang="en-AU" sz="1400" b="1" dirty="0">
              <a:effectLst/>
              <a:latin typeface="Calibri"/>
              <a:ea typeface="Calibri"/>
              <a:cs typeface="Times New Roman"/>
            </a:endParaRPr>
          </a:p>
        </p:txBody>
      </p:sp>
      <p:sp>
        <p:nvSpPr>
          <p:cNvPr id="53" name="Text Box 64"/>
          <p:cNvSpPr txBox="1"/>
          <p:nvPr/>
        </p:nvSpPr>
        <p:spPr>
          <a:xfrm>
            <a:off x="6100651" y="3378571"/>
            <a:ext cx="1422320" cy="37072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Acquire multiple  complex data sets; different types , qualities and structures</a:t>
            </a:r>
            <a:endParaRPr lang="en-AU" sz="850" dirty="0">
              <a:effectLst/>
              <a:latin typeface="Calibri"/>
              <a:ea typeface="Calibri"/>
              <a:cs typeface="Times New Roman"/>
            </a:endParaRPr>
          </a:p>
        </p:txBody>
      </p:sp>
      <p:sp>
        <p:nvSpPr>
          <p:cNvPr id="54" name="Text Box 66"/>
          <p:cNvSpPr txBox="1"/>
          <p:nvPr/>
        </p:nvSpPr>
        <p:spPr>
          <a:xfrm>
            <a:off x="5939745" y="4071876"/>
            <a:ext cx="1511731" cy="23204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latin typeface="Calibri"/>
                <a:ea typeface="Calibri"/>
                <a:cs typeface="Times New Roman"/>
              </a:rPr>
              <a:t>Reference all data sources</a:t>
            </a:r>
            <a:endParaRPr lang="en-AU" sz="850" dirty="0">
              <a:effectLst/>
              <a:latin typeface="Calibri"/>
              <a:ea typeface="Calibri"/>
              <a:cs typeface="Times New Roman"/>
            </a:endParaRPr>
          </a:p>
        </p:txBody>
      </p:sp>
      <p:sp>
        <p:nvSpPr>
          <p:cNvPr id="55" name="Text Box 69"/>
          <p:cNvSpPr txBox="1"/>
          <p:nvPr/>
        </p:nvSpPr>
        <p:spPr>
          <a:xfrm>
            <a:off x="4493862" y="4898467"/>
            <a:ext cx="2154378" cy="2853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Use hardware and software  to manipulate data to produce information</a:t>
            </a:r>
            <a:endParaRPr lang="en-AU" sz="850" dirty="0">
              <a:effectLst/>
              <a:latin typeface="Calibri"/>
              <a:ea typeface="Calibri"/>
              <a:cs typeface="Times New Roman"/>
            </a:endParaRPr>
          </a:p>
        </p:txBody>
      </p:sp>
      <p:sp>
        <p:nvSpPr>
          <p:cNvPr id="56" name="Text Box 82"/>
          <p:cNvSpPr txBox="1"/>
          <p:nvPr/>
        </p:nvSpPr>
        <p:spPr>
          <a:xfrm>
            <a:off x="7451476" y="3344830"/>
            <a:ext cx="1008956" cy="5619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dirty="0" smtClean="0">
                <a:effectLst/>
                <a:latin typeface="Calibri"/>
                <a:ea typeface="Calibri"/>
                <a:cs typeface="Times New Roman"/>
              </a:rPr>
              <a:t>Concepts: milestones,  dependencies</a:t>
            </a:r>
            <a:endParaRPr lang="en-AU" sz="1000" dirty="0">
              <a:effectLst/>
              <a:latin typeface="Calibri"/>
              <a:ea typeface="Calibri"/>
              <a:cs typeface="Times New Roman"/>
            </a:endParaRPr>
          </a:p>
        </p:txBody>
      </p:sp>
      <p:sp>
        <p:nvSpPr>
          <p:cNvPr id="57" name="Text Box 82"/>
          <p:cNvSpPr txBox="1"/>
          <p:nvPr/>
        </p:nvSpPr>
        <p:spPr>
          <a:xfrm>
            <a:off x="7099988" y="4403590"/>
            <a:ext cx="1085531" cy="69428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dirty="0" smtClean="0">
                <a:effectLst/>
                <a:latin typeface="Calibri"/>
                <a:ea typeface="Calibri"/>
                <a:cs typeface="Times New Roman"/>
              </a:rPr>
              <a:t>Processes: </a:t>
            </a:r>
          </a:p>
          <a:p>
            <a:pPr>
              <a:spcAft>
                <a:spcPts val="0"/>
              </a:spcAft>
            </a:pPr>
            <a:r>
              <a:rPr lang="en-AU" sz="1000" dirty="0" smtClean="0">
                <a:latin typeface="Calibri"/>
                <a:ea typeface="Calibri"/>
                <a:cs typeface="Times New Roman"/>
              </a:rPr>
              <a:t>t</a:t>
            </a:r>
            <a:r>
              <a:rPr lang="en-AU" sz="1000" dirty="0" smtClean="0">
                <a:effectLst/>
                <a:latin typeface="Calibri"/>
                <a:ea typeface="Calibri"/>
                <a:cs typeface="Times New Roman"/>
              </a:rPr>
              <a:t>asks, sequence, resources, time allocation</a:t>
            </a:r>
            <a:endParaRPr lang="en-AU" sz="1000" dirty="0">
              <a:effectLst/>
              <a:latin typeface="Calibri"/>
              <a:ea typeface="Calibri"/>
              <a:cs typeface="Times New Roman"/>
            </a:endParaRPr>
          </a:p>
        </p:txBody>
      </p:sp>
      <p:sp>
        <p:nvSpPr>
          <p:cNvPr id="58" name="Text Box 82"/>
          <p:cNvSpPr txBox="1"/>
          <p:nvPr/>
        </p:nvSpPr>
        <p:spPr>
          <a:xfrm>
            <a:off x="5505939" y="5489005"/>
            <a:ext cx="1376331" cy="5619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1000" dirty="0" smtClean="0">
                <a:effectLst/>
                <a:latin typeface="Calibri"/>
                <a:ea typeface="Calibri"/>
                <a:cs typeface="Times New Roman"/>
              </a:rPr>
              <a:t>Maintain project journal; </a:t>
            </a:r>
            <a:r>
              <a:rPr lang="en-AU" sz="1000" dirty="0" smtClean="0">
                <a:latin typeface="Calibri"/>
                <a:ea typeface="Calibri"/>
                <a:cs typeface="Times New Roman"/>
              </a:rPr>
              <a:t>Record adjustments</a:t>
            </a:r>
            <a:endParaRPr lang="en-AU" sz="1000" dirty="0">
              <a:effectLst/>
              <a:latin typeface="Calibri"/>
              <a:ea typeface="Calibri"/>
              <a:cs typeface="Times New Roman"/>
            </a:endParaRPr>
          </a:p>
        </p:txBody>
      </p:sp>
      <p:sp>
        <p:nvSpPr>
          <p:cNvPr id="59" name="Text Box 71"/>
          <p:cNvSpPr txBox="1"/>
          <p:nvPr/>
        </p:nvSpPr>
        <p:spPr>
          <a:xfrm>
            <a:off x="1931151" y="2811028"/>
            <a:ext cx="1261091" cy="37708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Perform validation and testing on MMOS</a:t>
            </a:r>
          </a:p>
          <a:p>
            <a:pPr algn="ctr">
              <a:spcAft>
                <a:spcPts val="0"/>
              </a:spcAft>
            </a:pPr>
            <a:r>
              <a:rPr lang="en-AU" sz="850" dirty="0" smtClean="0">
                <a:effectLst/>
                <a:latin typeface="Calibri"/>
                <a:ea typeface="Calibri"/>
                <a:cs typeface="Times New Roman"/>
              </a:rPr>
              <a:t> </a:t>
            </a:r>
            <a:endParaRPr lang="en-AU" sz="850" dirty="0">
              <a:effectLst/>
              <a:latin typeface="Calibri"/>
              <a:ea typeface="Calibri"/>
              <a:cs typeface="Times New Roman"/>
            </a:endParaRPr>
          </a:p>
        </p:txBody>
      </p:sp>
      <p:sp>
        <p:nvSpPr>
          <p:cNvPr id="60" name="Text Box 71"/>
          <p:cNvSpPr txBox="1"/>
          <p:nvPr/>
        </p:nvSpPr>
        <p:spPr>
          <a:xfrm>
            <a:off x="1851187" y="3166808"/>
            <a:ext cx="1046312" cy="17802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dirty="0" smtClean="0">
                <a:effectLst/>
                <a:latin typeface="Calibri"/>
                <a:ea typeface="Calibri"/>
                <a:cs typeface="Times New Roman"/>
              </a:rPr>
              <a:t>Secure files</a:t>
            </a:r>
          </a:p>
          <a:p>
            <a:pPr algn="ctr">
              <a:spcAft>
                <a:spcPts val="0"/>
              </a:spcAft>
            </a:pPr>
            <a:r>
              <a:rPr lang="en-AU" sz="850" dirty="0" smtClean="0">
                <a:effectLst/>
                <a:latin typeface="Calibri"/>
                <a:ea typeface="Calibri"/>
                <a:cs typeface="Times New Roman"/>
              </a:rPr>
              <a:t> </a:t>
            </a:r>
            <a:endParaRPr lang="en-AU" sz="850" dirty="0">
              <a:effectLst/>
              <a:latin typeface="Calibri"/>
              <a:ea typeface="Calibri"/>
              <a:cs typeface="Times New Roman"/>
            </a:endParaRPr>
          </a:p>
        </p:txBody>
      </p:sp>
      <p:sp>
        <p:nvSpPr>
          <p:cNvPr id="61" name="Text Box 78"/>
          <p:cNvSpPr txBox="1"/>
          <p:nvPr/>
        </p:nvSpPr>
        <p:spPr>
          <a:xfrm>
            <a:off x="2919520" y="2077468"/>
            <a:ext cx="1222311" cy="34870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AU" sz="850" smtClean="0">
                <a:effectLst/>
                <a:latin typeface="Calibri"/>
                <a:ea typeface="Calibri"/>
                <a:cs typeface="Times New Roman"/>
              </a:rPr>
              <a:t>Uses </a:t>
            </a:r>
            <a:r>
              <a:rPr lang="en-AU" sz="850" dirty="0" smtClean="0">
                <a:effectLst/>
                <a:latin typeface="Calibri"/>
                <a:ea typeface="Calibri"/>
                <a:cs typeface="Times New Roman"/>
              </a:rPr>
              <a:t>own evaluation criteria</a:t>
            </a:r>
            <a:endParaRPr lang="en-AU" sz="850" dirty="0">
              <a:effectLst/>
              <a:latin typeface="Calibri"/>
              <a:ea typeface="Calibri"/>
              <a:cs typeface="Times New Roman"/>
            </a:endParaRPr>
          </a:p>
        </p:txBody>
      </p:sp>
      <p:cxnSp>
        <p:nvCxnSpPr>
          <p:cNvPr id="62" name="Straight Connector 61"/>
          <p:cNvCxnSpPr/>
          <p:nvPr/>
        </p:nvCxnSpPr>
        <p:spPr>
          <a:xfrm>
            <a:off x="2132872" y="1544002"/>
            <a:ext cx="2118739" cy="1693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567789" y="1066427"/>
            <a:ext cx="2829631" cy="2340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806944" y="3816989"/>
            <a:ext cx="2316644" cy="22113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948191" y="3134346"/>
            <a:ext cx="1124300" cy="726758"/>
          </a:xfrm>
          <a:prstGeom prst="ellipse">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smtClean="0">
                <a:solidFill>
                  <a:schemeClr val="tx1"/>
                </a:solidFill>
              </a:rPr>
              <a:t>Units 3 &amp; 4 Informatics SAT</a:t>
            </a:r>
            <a:endParaRPr lang="en-AU" sz="1000" b="1" dirty="0">
              <a:solidFill>
                <a:schemeClr val="tx1"/>
              </a:solidFill>
            </a:endParaRPr>
          </a:p>
        </p:txBody>
      </p:sp>
    </p:spTree>
    <p:extLst>
      <p:ext uri="{BB962C8B-B14F-4D97-AF65-F5344CB8AC3E}">
        <p14:creationId xmlns:p14="http://schemas.microsoft.com/office/powerpoint/2010/main" xmlns="" val="385216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9"/>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41"/>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4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46"/>
                                        </p:tgtEl>
                                        <p:attrNameLst>
                                          <p:attrName>style.visibility</p:attrName>
                                        </p:attrNameLst>
                                      </p:cBhvr>
                                      <p:to>
                                        <p:strVal val="visible"/>
                                      </p:to>
                                    </p:set>
                                  </p:childTnLst>
                                </p:cTn>
                              </p:par>
                              <p:par>
                                <p:cTn id="159" presetID="1" presetClass="exit" presetSubtype="0" fill="hold" nodeType="withEffect">
                                  <p:stCondLst>
                                    <p:cond delay="0"/>
                                  </p:stCondLst>
                                  <p:childTnLst>
                                    <p:set>
                                      <p:cBhvr>
                                        <p:cTn id="160" dur="1" fill="hold">
                                          <p:stCondLst>
                                            <p:cond delay="0"/>
                                          </p:stCondLst>
                                        </p:cTn>
                                        <p:tgtEl>
                                          <p:spTgt spid="48"/>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50"/>
                                        </p:tgtEl>
                                        <p:attrNameLst>
                                          <p:attrName>style.visibility</p:attrName>
                                        </p:attrNameLst>
                                      </p:cBhvr>
                                      <p:to>
                                        <p:strVal val="visible"/>
                                      </p:to>
                                    </p:set>
                                  </p:childTnLst>
                                </p:cTn>
                              </p:par>
                              <p:par>
                                <p:cTn id="163" presetID="1" presetClass="exit" presetSubtype="0" fill="hold" nodeType="withEffect">
                                  <p:stCondLst>
                                    <p:cond delay="0"/>
                                  </p:stCondLst>
                                  <p:childTnLst>
                                    <p:set>
                                      <p:cBhvr>
                                        <p:cTn id="164" dur="1" fill="hold">
                                          <p:stCondLst>
                                            <p:cond delay="0"/>
                                          </p:stCondLst>
                                        </p:cTn>
                                        <p:tgtEl>
                                          <p:spTgt spid="42"/>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63"/>
                                        </p:tgtEl>
                                        <p:attrNameLst>
                                          <p:attrName>style.visibility</p:attrName>
                                        </p:attrNameLst>
                                      </p:cBhvr>
                                      <p:to>
                                        <p:strVal val="visible"/>
                                      </p:to>
                                    </p:set>
                                  </p:childTnLst>
                                </p:cTn>
                              </p:par>
                              <p:par>
                                <p:cTn id="167" presetID="1" presetClass="exit" presetSubtype="0" fill="hold" nodeType="withEffect">
                                  <p:stCondLst>
                                    <p:cond delay="0"/>
                                  </p:stCondLst>
                                  <p:childTnLst>
                                    <p:set>
                                      <p:cBhvr>
                                        <p:cTn id="168" dur="1" fill="hold">
                                          <p:stCondLst>
                                            <p:cond delay="0"/>
                                          </p:stCondLst>
                                        </p:cTn>
                                        <p:tgtEl>
                                          <p:spTgt spid="62"/>
                                        </p:tgtEl>
                                        <p:attrNameLst>
                                          <p:attrName>style.visibility</p:attrName>
                                        </p:attrNameLst>
                                      </p:cBhvr>
                                      <p:to>
                                        <p:strVal val="hidden"/>
                                      </p:to>
                                    </p:set>
                                  </p:childTnLst>
                                </p:cTn>
                              </p:par>
                              <p:par>
                                <p:cTn id="169" presetID="1" presetClass="entr" presetSubtype="0" fill="hold" nodeType="withEffect">
                                  <p:stCondLst>
                                    <p:cond delay="0"/>
                                  </p:stCondLst>
                                  <p:childTnLst>
                                    <p:set>
                                      <p:cBhvr>
                                        <p:cTn id="17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43" grpId="0"/>
      <p:bldP spid="44" grpId="0"/>
      <p:bldP spid="45" grpId="0"/>
      <p:bldP spid="46" grpId="0"/>
      <p:bldP spid="51" grpId="0" animBg="1"/>
      <p:bldP spid="52" grpId="0" animBg="1"/>
      <p:bldP spid="53" grpId="0"/>
      <p:bldP spid="54" grpId="0"/>
      <p:bldP spid="55" grpId="0"/>
      <p:bldP spid="56" grpId="0"/>
      <p:bldP spid="57" grpId="0"/>
      <p:bldP spid="58" grpId="0"/>
      <p:bldP spid="59" grpId="0"/>
      <p:bldP spid="60" grpId="0"/>
      <p:bldP spid="61" grpId="0"/>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A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Software Tools and Functions</a:t>
            </a:r>
            <a:endParaRPr lang="en-A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544564" y="1268760"/>
            <a:ext cx="7740471" cy="1200329"/>
          </a:xfrm>
          <a:prstGeom prst="rect">
            <a:avLst/>
          </a:prstGeom>
          <a:noFill/>
        </p:spPr>
        <p:txBody>
          <a:bodyPr wrap="square" rtlCol="0">
            <a:spAutoFit/>
          </a:bodyPr>
          <a:lstStyle/>
          <a:p>
            <a:r>
              <a:rPr lang="en-AU" b="1" u="sng" dirty="0" smtClean="0">
                <a:solidFill>
                  <a:srgbClr val="C00000"/>
                </a:solidFill>
              </a:rPr>
              <a:t>Unit 3 Outcome 2: Capturing Hypothesis Data and Analysing It</a:t>
            </a:r>
          </a:p>
          <a:p>
            <a:pPr marL="285750" indent="-285750">
              <a:buFont typeface="Arial" panose="020B0604020202020204" pitchFamily="34" charset="0"/>
              <a:buChar char="•"/>
            </a:pPr>
            <a:r>
              <a:rPr lang="en-AU" dirty="0" err="1" smtClean="0">
                <a:solidFill>
                  <a:srgbClr val="C00000"/>
                </a:solidFill>
              </a:rPr>
              <a:t>Gannt</a:t>
            </a:r>
            <a:r>
              <a:rPr lang="en-AU" dirty="0" smtClean="0">
                <a:solidFill>
                  <a:srgbClr val="C00000"/>
                </a:solidFill>
              </a:rPr>
              <a:t> Chart tool for documenting project plans (</a:t>
            </a:r>
            <a:r>
              <a:rPr lang="en-AU" dirty="0" err="1" smtClean="0">
                <a:solidFill>
                  <a:srgbClr val="C00000"/>
                </a:solidFill>
              </a:rPr>
              <a:t>Eg</a:t>
            </a:r>
            <a:r>
              <a:rPr lang="en-AU" dirty="0" smtClean="0">
                <a:solidFill>
                  <a:srgbClr val="C00000"/>
                </a:solidFill>
              </a:rPr>
              <a:t>. MS Excel like in Year 11) </a:t>
            </a:r>
          </a:p>
          <a:p>
            <a:pPr marL="285750" indent="-285750">
              <a:buFont typeface="Arial" panose="020B0604020202020204" pitchFamily="34" charset="0"/>
              <a:buChar char="•"/>
            </a:pPr>
            <a:r>
              <a:rPr lang="en-AU" dirty="0" smtClean="0">
                <a:solidFill>
                  <a:srgbClr val="C00000"/>
                </a:solidFill>
              </a:rPr>
              <a:t>Software tools to capture, store, prepare and manipulate dat</a:t>
            </a:r>
            <a:r>
              <a:rPr lang="en-AU" dirty="0">
                <a:solidFill>
                  <a:srgbClr val="C00000"/>
                </a:solidFill>
              </a:rPr>
              <a:t>a</a:t>
            </a:r>
            <a:r>
              <a:rPr lang="en-AU" dirty="0" smtClean="0">
                <a:solidFill>
                  <a:srgbClr val="C00000"/>
                </a:solidFill>
              </a:rPr>
              <a:t> (Probably Excel, but perhaps also MS-Access Databases, and other software.  )</a:t>
            </a:r>
            <a:endParaRPr lang="en-AU" dirty="0">
              <a:solidFill>
                <a:srgbClr val="C00000"/>
              </a:solidFill>
            </a:endParaRPr>
          </a:p>
        </p:txBody>
      </p:sp>
      <p:sp>
        <p:nvSpPr>
          <p:cNvPr id="5" name="TextBox 4"/>
          <p:cNvSpPr txBox="1"/>
          <p:nvPr/>
        </p:nvSpPr>
        <p:spPr>
          <a:xfrm>
            <a:off x="561454" y="2383720"/>
            <a:ext cx="8403034" cy="1477328"/>
          </a:xfrm>
          <a:prstGeom prst="rect">
            <a:avLst/>
          </a:prstGeom>
          <a:noFill/>
        </p:spPr>
        <p:txBody>
          <a:bodyPr wrap="square" rtlCol="0">
            <a:spAutoFit/>
          </a:bodyPr>
          <a:lstStyle/>
          <a:p>
            <a:r>
              <a:rPr lang="en-AU" b="1" u="sng" dirty="0" smtClean="0">
                <a:solidFill>
                  <a:srgbClr val="0070C0"/>
                </a:solidFill>
              </a:rPr>
              <a:t>Unit 4 Outcome 1: </a:t>
            </a:r>
            <a:r>
              <a:rPr lang="en-AU" b="1" u="sng" dirty="0" err="1" smtClean="0">
                <a:solidFill>
                  <a:srgbClr val="0070C0"/>
                </a:solidFill>
              </a:rPr>
              <a:t>MultiModal</a:t>
            </a:r>
            <a:r>
              <a:rPr lang="en-AU" b="1" u="sng" dirty="0" smtClean="0">
                <a:solidFill>
                  <a:srgbClr val="0070C0"/>
                </a:solidFill>
              </a:rPr>
              <a:t> Presentation (Text, Graphic, Video, Sound Website)</a:t>
            </a:r>
            <a:endParaRPr lang="en-AU" u="sng" dirty="0" smtClean="0">
              <a:solidFill>
                <a:srgbClr val="0070C0"/>
              </a:solidFill>
            </a:endParaRPr>
          </a:p>
          <a:p>
            <a:pPr marL="285750" indent="-285750">
              <a:buFont typeface="Arial" panose="020B0604020202020204" pitchFamily="34" charset="0"/>
              <a:buChar char="•"/>
            </a:pPr>
            <a:r>
              <a:rPr lang="en-AU" dirty="0" smtClean="0">
                <a:solidFill>
                  <a:srgbClr val="0070C0"/>
                </a:solidFill>
              </a:rPr>
              <a:t>Software tools to manipulate data for creating a multimodal online solution</a:t>
            </a:r>
            <a:br>
              <a:rPr lang="en-AU" dirty="0" smtClean="0">
                <a:solidFill>
                  <a:srgbClr val="0070C0"/>
                </a:solidFill>
              </a:rPr>
            </a:br>
            <a:r>
              <a:rPr lang="en-AU" dirty="0" err="1" smtClean="0">
                <a:solidFill>
                  <a:srgbClr val="0070C0"/>
                </a:solidFill>
              </a:rPr>
              <a:t>Eg</a:t>
            </a:r>
            <a:r>
              <a:rPr lang="en-AU" dirty="0" smtClean="0">
                <a:solidFill>
                  <a:srgbClr val="0070C0"/>
                </a:solidFill>
              </a:rPr>
              <a:t>. Video Editor, Free Online </a:t>
            </a:r>
            <a:r>
              <a:rPr lang="en-AU" dirty="0" err="1" smtClean="0">
                <a:solidFill>
                  <a:srgbClr val="0070C0"/>
                </a:solidFill>
              </a:rPr>
              <a:t>Infographics</a:t>
            </a:r>
            <a:r>
              <a:rPr lang="en-AU" dirty="0" smtClean="0">
                <a:solidFill>
                  <a:srgbClr val="0070C0"/>
                </a:solidFill>
              </a:rPr>
              <a:t> Makers, Audio Editor, etc</a:t>
            </a:r>
            <a:br>
              <a:rPr lang="en-AU" dirty="0" smtClean="0">
                <a:solidFill>
                  <a:srgbClr val="0070C0"/>
                </a:solidFill>
              </a:rPr>
            </a:br>
            <a:r>
              <a:rPr lang="en-AU" dirty="0" smtClean="0">
                <a:solidFill>
                  <a:srgbClr val="0070C0"/>
                </a:solidFill>
              </a:rPr>
              <a:t>Website Maker: Dreamweaver, Muse, </a:t>
            </a:r>
            <a:r>
              <a:rPr lang="en-AU" dirty="0" err="1" smtClean="0">
                <a:solidFill>
                  <a:srgbClr val="0070C0"/>
                </a:solidFill>
              </a:rPr>
              <a:t>Wix</a:t>
            </a:r>
            <a:r>
              <a:rPr lang="en-AU" dirty="0" smtClean="0">
                <a:solidFill>
                  <a:srgbClr val="0070C0"/>
                </a:solidFill>
              </a:rPr>
              <a:t>, </a:t>
            </a:r>
            <a:r>
              <a:rPr lang="en-AU" dirty="0" err="1" smtClean="0">
                <a:solidFill>
                  <a:srgbClr val="0070C0"/>
                </a:solidFill>
              </a:rPr>
              <a:t>Weebly</a:t>
            </a:r>
            <a:r>
              <a:rPr lang="en-AU" dirty="0" smtClean="0">
                <a:solidFill>
                  <a:srgbClr val="0070C0"/>
                </a:solidFill>
              </a:rPr>
              <a:t>, </a:t>
            </a:r>
            <a:r>
              <a:rPr lang="en-AU" dirty="0" err="1" smtClean="0">
                <a:solidFill>
                  <a:srgbClr val="0070C0"/>
                </a:solidFill>
              </a:rPr>
              <a:t>Wordpress</a:t>
            </a:r>
            <a:r>
              <a:rPr lang="en-AU" dirty="0" smtClean="0">
                <a:solidFill>
                  <a:srgbClr val="0070C0"/>
                </a:solidFill>
              </a:rPr>
              <a:t>, Blogger, etc </a:t>
            </a:r>
          </a:p>
          <a:p>
            <a:pPr marL="285750" indent="-285750">
              <a:buFont typeface="Arial" panose="020B0604020202020204" pitchFamily="34" charset="0"/>
              <a:buChar char="•"/>
            </a:pPr>
            <a:r>
              <a:rPr lang="en-AU" dirty="0" err="1" smtClean="0">
                <a:solidFill>
                  <a:srgbClr val="0070C0"/>
                </a:solidFill>
              </a:rPr>
              <a:t>Gannt</a:t>
            </a:r>
            <a:r>
              <a:rPr lang="en-AU" dirty="0" smtClean="0">
                <a:solidFill>
                  <a:srgbClr val="0070C0"/>
                </a:solidFill>
              </a:rPr>
              <a:t> Chart </a:t>
            </a:r>
            <a:r>
              <a:rPr lang="en-AU" dirty="0">
                <a:solidFill>
                  <a:srgbClr val="0070C0"/>
                </a:solidFill>
              </a:rPr>
              <a:t>T</a:t>
            </a:r>
            <a:r>
              <a:rPr lang="en-AU" dirty="0" smtClean="0">
                <a:solidFill>
                  <a:srgbClr val="0070C0"/>
                </a:solidFill>
              </a:rPr>
              <a:t>ools for documenting </a:t>
            </a:r>
            <a:r>
              <a:rPr lang="en-AU" dirty="0">
                <a:solidFill>
                  <a:srgbClr val="0070C0"/>
                </a:solidFill>
              </a:rPr>
              <a:t>P</a:t>
            </a:r>
            <a:r>
              <a:rPr lang="en-AU" dirty="0" smtClean="0">
                <a:solidFill>
                  <a:srgbClr val="0070C0"/>
                </a:solidFill>
              </a:rPr>
              <a:t>roject Plan (</a:t>
            </a:r>
            <a:r>
              <a:rPr lang="en-AU" dirty="0" err="1" smtClean="0">
                <a:solidFill>
                  <a:srgbClr val="0070C0"/>
                </a:solidFill>
              </a:rPr>
              <a:t>Eg</a:t>
            </a:r>
            <a:r>
              <a:rPr lang="en-AU" dirty="0" smtClean="0">
                <a:solidFill>
                  <a:srgbClr val="0070C0"/>
                </a:solidFill>
              </a:rPr>
              <a:t>. MS Excel like in Year 11)</a:t>
            </a:r>
            <a:endParaRPr lang="en-AU" dirty="0">
              <a:solidFill>
                <a:srgbClr val="0070C0"/>
              </a:solidFill>
            </a:endParaRPr>
          </a:p>
        </p:txBody>
      </p:sp>
      <p:grpSp>
        <p:nvGrpSpPr>
          <p:cNvPr id="3" name="Group 10"/>
          <p:cNvGrpSpPr/>
          <p:nvPr/>
        </p:nvGrpSpPr>
        <p:grpSpPr>
          <a:xfrm>
            <a:off x="385162" y="4095538"/>
            <a:ext cx="8435310" cy="2141774"/>
            <a:chOff x="353911" y="3437124"/>
            <a:chExt cx="8435310" cy="2141774"/>
          </a:xfrm>
        </p:grpSpPr>
        <p:sp>
          <p:nvSpPr>
            <p:cNvPr id="6" name="TextBox 5"/>
            <p:cNvSpPr txBox="1"/>
            <p:nvPr/>
          </p:nvSpPr>
          <p:spPr>
            <a:xfrm>
              <a:off x="353911" y="3437124"/>
              <a:ext cx="4176464" cy="2031325"/>
            </a:xfrm>
            <a:prstGeom prst="rect">
              <a:avLst/>
            </a:prstGeom>
            <a:noFill/>
          </p:spPr>
          <p:txBody>
            <a:bodyPr wrap="square" rtlCol="0">
              <a:spAutoFit/>
            </a:bodyPr>
            <a:lstStyle/>
            <a:p>
              <a:r>
                <a:rPr lang="en-AU" b="1" dirty="0" smtClean="0"/>
                <a:t>Unit 4: Results </a:t>
              </a:r>
              <a:r>
                <a:rPr lang="en-AU" b="1" dirty="0" err="1" smtClean="0"/>
                <a:t>Presenation</a:t>
              </a:r>
              <a:r>
                <a:rPr lang="en-AU" b="1" dirty="0" smtClean="0"/>
                <a:t> in a Multimodal Online Solution (MMOS)</a:t>
              </a:r>
            </a:p>
            <a:p>
              <a:r>
                <a:rPr lang="en-AU" u="sng" dirty="0" smtClean="0"/>
                <a:t>Apply functions that provide the ability to:</a:t>
              </a:r>
            </a:p>
            <a:p>
              <a:pPr marL="285750" indent="-285750">
                <a:buFont typeface="Arial" panose="020B0604020202020204" pitchFamily="34" charset="0"/>
                <a:buChar char="•"/>
              </a:pPr>
              <a:r>
                <a:rPr lang="en-AU" dirty="0" smtClean="0"/>
                <a:t>Import/enter, edit and format content</a:t>
              </a:r>
            </a:p>
            <a:p>
              <a:pPr marL="285750" indent="-285750">
                <a:buFont typeface="Arial" panose="020B0604020202020204" pitchFamily="34" charset="0"/>
                <a:buChar char="•"/>
              </a:pPr>
              <a:r>
                <a:rPr lang="en-AU" dirty="0" smtClean="0"/>
                <a:t>Structure screen layout</a:t>
              </a:r>
            </a:p>
            <a:p>
              <a:pPr marL="285750" indent="-285750">
                <a:buFont typeface="Arial" panose="020B0604020202020204" pitchFamily="34" charset="0"/>
                <a:buChar char="•"/>
              </a:pPr>
              <a:r>
                <a:rPr lang="en-AU" dirty="0" smtClean="0"/>
                <a:t>Create links</a:t>
              </a:r>
            </a:p>
            <a:p>
              <a:pPr marL="285750" indent="-285750">
                <a:buFont typeface="Arial" panose="020B0604020202020204" pitchFamily="34" charset="0"/>
                <a:buChar char="•"/>
              </a:pPr>
              <a:r>
                <a:rPr lang="en-AU" dirty="0" smtClean="0"/>
                <a:t>Provide navigation</a:t>
              </a:r>
              <a:endParaRPr lang="en-AU" sz="1400" dirty="0" smtClean="0"/>
            </a:p>
          </p:txBody>
        </p:sp>
        <p:sp>
          <p:nvSpPr>
            <p:cNvPr id="7" name="TextBox 6"/>
            <p:cNvSpPr txBox="1"/>
            <p:nvPr/>
          </p:nvSpPr>
          <p:spPr>
            <a:xfrm>
              <a:off x="4612757" y="4162545"/>
              <a:ext cx="4176464" cy="1200329"/>
            </a:xfrm>
            <a:prstGeom prst="rect">
              <a:avLst/>
            </a:prstGeom>
            <a:noFill/>
          </p:spPr>
          <p:txBody>
            <a:bodyPr wrap="square" rtlCol="0">
              <a:spAutoFit/>
            </a:bodyPr>
            <a:lstStyle/>
            <a:p>
              <a:pPr marL="285750" indent="-285750">
                <a:buFont typeface="Arial" panose="020B0604020202020204" pitchFamily="34" charset="0"/>
                <a:buChar char="•"/>
              </a:pPr>
              <a:r>
                <a:rPr lang="en-AU" dirty="0" smtClean="0"/>
                <a:t>Create buttons</a:t>
              </a:r>
            </a:p>
            <a:p>
              <a:pPr marL="285750" indent="-285750">
                <a:buFont typeface="Arial" panose="020B0604020202020204" pitchFamily="34" charset="0"/>
                <a:buChar char="•"/>
              </a:pPr>
              <a:r>
                <a:rPr lang="en-AU" dirty="0" smtClean="0"/>
                <a:t>Create tags (alt tags)</a:t>
              </a:r>
            </a:p>
            <a:p>
              <a:pPr marL="285750" indent="-285750">
                <a:buFont typeface="Arial" panose="020B0604020202020204" pitchFamily="34" charset="0"/>
                <a:buChar char="•"/>
              </a:pPr>
              <a:r>
                <a:rPr lang="en-AU" dirty="0" smtClean="0"/>
                <a:t>Incorporate images (still/moving), text and sound, </a:t>
              </a:r>
              <a:r>
                <a:rPr lang="en-AU" dirty="0" err="1" smtClean="0"/>
                <a:t>Infographics</a:t>
              </a:r>
              <a:r>
                <a:rPr lang="en-AU" dirty="0" smtClean="0"/>
                <a:t> </a:t>
              </a:r>
              <a:endParaRPr lang="en-AU" sz="1400" dirty="0"/>
            </a:p>
          </p:txBody>
        </p:sp>
        <p:sp>
          <p:nvSpPr>
            <p:cNvPr id="8" name="Rectangle 7"/>
            <p:cNvSpPr/>
            <p:nvPr/>
          </p:nvSpPr>
          <p:spPr>
            <a:xfrm>
              <a:off x="899592" y="5321241"/>
              <a:ext cx="6624736" cy="257657"/>
            </a:xfrm>
            <a:prstGeom prst="rect">
              <a:avLst/>
            </a:prstGeom>
          </p:spPr>
          <p:txBody>
            <a:bodyPr wrap="square">
              <a:spAutoFit/>
            </a:bodyPr>
            <a:lstStyle/>
            <a:p>
              <a:pPr algn="ctr"/>
              <a:r>
                <a:rPr lang="en-AU" sz="1000" dirty="0" smtClean="0"/>
                <a:t>http://www.vcaa.vic.edu.au/Pages/vce/studies/computing/informatics.aspx</a:t>
              </a:r>
              <a:endParaRPr lang="en-AU" sz="1000" dirty="0"/>
            </a:p>
          </p:txBody>
        </p:sp>
      </p:grpSp>
      <p:sp>
        <p:nvSpPr>
          <p:cNvPr id="12" name="Rectangle 11"/>
          <p:cNvSpPr/>
          <p:nvPr/>
        </p:nvSpPr>
        <p:spPr>
          <a:xfrm>
            <a:off x="251520" y="4095538"/>
            <a:ext cx="8424936" cy="2141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a:blip r:embed="rId2" cstate="print"/>
          <a:srcRect/>
          <a:stretch>
            <a:fillRect/>
          </a:stretch>
        </p:blipFill>
        <p:spPr bwMode="auto">
          <a:xfrm>
            <a:off x="7058347" y="4149080"/>
            <a:ext cx="1546101" cy="1098985"/>
          </a:xfrm>
          <a:prstGeom prst="rect">
            <a:avLst/>
          </a:prstGeom>
          <a:noFill/>
          <a:ln w="9525">
            <a:noFill/>
            <a:miter lim="800000"/>
            <a:headEnd/>
            <a:tailEnd/>
          </a:ln>
        </p:spPr>
      </p:pic>
    </p:spTree>
    <p:extLst>
      <p:ext uri="{BB962C8B-B14F-4D97-AF65-F5344CB8AC3E}">
        <p14:creationId xmlns:p14="http://schemas.microsoft.com/office/powerpoint/2010/main" xmlns="" val="15203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67544" y="44624"/>
            <a:ext cx="8229600" cy="648072"/>
          </a:xfrm>
        </p:spPr>
        <p:txBody>
          <a:bodyPr>
            <a:noAutofit/>
          </a:bodyPr>
          <a:lstStyle/>
          <a:p>
            <a:r>
              <a:rPr lang="en-AU" sz="3200" dirty="0" smtClean="0"/>
              <a:t>SAT Assessment Criteria</a:t>
            </a:r>
            <a:endParaRPr lang="en-AU" sz="3200" dirty="0"/>
          </a:p>
        </p:txBody>
      </p:sp>
      <p:sp>
        <p:nvSpPr>
          <p:cNvPr id="9" name="Rectangle 8"/>
          <p:cNvSpPr/>
          <p:nvPr/>
        </p:nvSpPr>
        <p:spPr>
          <a:xfrm>
            <a:off x="2317610" y="6657945"/>
            <a:ext cx="5474820" cy="400110"/>
          </a:xfrm>
          <a:prstGeom prst="rect">
            <a:avLst/>
          </a:prstGeom>
        </p:spPr>
        <p:txBody>
          <a:bodyPr wrap="square">
            <a:spAutoFit/>
          </a:bodyPr>
          <a:lstStyle/>
          <a:p>
            <a:r>
              <a:rPr lang="en-AU" sz="1000" dirty="0">
                <a:hlinkClick r:id="rId2"/>
              </a:rPr>
              <a:t>http://</a:t>
            </a:r>
            <a:r>
              <a:rPr lang="en-AU" sz="1000" dirty="0" smtClean="0">
                <a:hlinkClick r:id="rId2"/>
              </a:rPr>
              <a:t>www.vcaa.vic.edu.au/Documents/vce/computing/Informatics_SBA.pdf</a:t>
            </a:r>
            <a:r>
              <a:rPr lang="en-AU" sz="1000" dirty="0" smtClean="0"/>
              <a:t>  (Page 12)</a:t>
            </a:r>
          </a:p>
          <a:p>
            <a:endParaRPr lang="en-AU" sz="1000" dirty="0"/>
          </a:p>
        </p:txBody>
      </p:sp>
      <p:grpSp>
        <p:nvGrpSpPr>
          <p:cNvPr id="2" name="Group 11"/>
          <p:cNvGrpSpPr/>
          <p:nvPr/>
        </p:nvGrpSpPr>
        <p:grpSpPr>
          <a:xfrm>
            <a:off x="467544" y="789951"/>
            <a:ext cx="8424936" cy="2808312"/>
            <a:chOff x="323528" y="794335"/>
            <a:chExt cx="8424936" cy="2808312"/>
          </a:xfrm>
        </p:grpSpPr>
        <p:graphicFrame>
          <p:nvGraphicFramePr>
            <p:cNvPr id="4" name="Diagram 3"/>
            <p:cNvGraphicFramePr/>
            <p:nvPr>
              <p:extLst>
                <p:ext uri="{D42A27DB-BD31-4B8C-83A1-F6EECF244321}">
                  <p14:modId xmlns:p14="http://schemas.microsoft.com/office/powerpoint/2010/main" xmlns="" val="2507208862"/>
                </p:ext>
              </p:extLst>
            </p:nvPr>
          </p:nvGraphicFramePr>
          <p:xfrm>
            <a:off x="467544" y="794335"/>
            <a:ext cx="8280920"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23528" y="836712"/>
              <a:ext cx="8280920"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 name="Group 13"/>
          <p:cNvGrpSpPr/>
          <p:nvPr/>
        </p:nvGrpSpPr>
        <p:grpSpPr>
          <a:xfrm>
            <a:off x="492636" y="3771793"/>
            <a:ext cx="8424936" cy="2808312"/>
            <a:chOff x="323528" y="3674655"/>
            <a:chExt cx="8424936" cy="2808312"/>
          </a:xfrm>
        </p:grpSpPr>
        <p:graphicFrame>
          <p:nvGraphicFramePr>
            <p:cNvPr id="7" name="Diagram 6"/>
            <p:cNvGraphicFramePr/>
            <p:nvPr>
              <p:extLst>
                <p:ext uri="{D42A27DB-BD31-4B8C-83A1-F6EECF244321}">
                  <p14:modId xmlns:p14="http://schemas.microsoft.com/office/powerpoint/2010/main" xmlns="" val="1459360983"/>
                </p:ext>
              </p:extLst>
            </p:nvPr>
          </p:nvGraphicFramePr>
          <p:xfrm>
            <a:off x="467544" y="3674655"/>
            <a:ext cx="8280920"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323528" y="3725416"/>
              <a:ext cx="8280920"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Rectangle 12"/>
          <p:cNvSpPr/>
          <p:nvPr/>
        </p:nvSpPr>
        <p:spPr>
          <a:xfrm>
            <a:off x="323528" y="692696"/>
            <a:ext cx="8568952" cy="3028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3936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093296"/>
            <a:ext cx="8496944" cy="646331"/>
          </a:xfrm>
          <a:prstGeom prst="rect">
            <a:avLst/>
          </a:prstGeom>
          <a:noFill/>
        </p:spPr>
        <p:txBody>
          <a:bodyPr wrap="square" rtlCol="0">
            <a:spAutoFit/>
          </a:bodyPr>
          <a:lstStyle/>
          <a:p>
            <a:r>
              <a:rPr lang="en-AU" dirty="0" smtClean="0">
                <a:solidFill>
                  <a:srgbClr val="C00000"/>
                </a:solidFill>
              </a:rPr>
              <a:t>There are 8 Assessment Items for the SAT and a Rubric derived score from 0 to 10 is given for each – </a:t>
            </a:r>
            <a:r>
              <a:rPr lang="en-AU" dirty="0" err="1" smtClean="0">
                <a:solidFill>
                  <a:srgbClr val="C00000"/>
                </a:solidFill>
              </a:rPr>
              <a:t>Eg</a:t>
            </a:r>
            <a:r>
              <a:rPr lang="en-AU" dirty="0" smtClean="0">
                <a:solidFill>
                  <a:srgbClr val="C00000"/>
                </a:solidFill>
              </a:rPr>
              <a:t>. How well was each of the tasks done according to VCAA Rubric Criteria. </a:t>
            </a:r>
            <a:endParaRPr lang="en-AU" dirty="0">
              <a:solidFill>
                <a:srgbClr val="C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2450" y="404664"/>
            <a:ext cx="8039100" cy="56102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395536" y="1988840"/>
            <a:ext cx="8352928"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6471154" y="2882535"/>
            <a:ext cx="1512168" cy="646331"/>
          </a:xfrm>
          <a:prstGeom prst="rect">
            <a:avLst/>
          </a:prstGeom>
          <a:noFill/>
          <a:ln w="19050">
            <a:solidFill>
              <a:schemeClr val="tx1"/>
            </a:solidFill>
          </a:ln>
        </p:spPr>
        <p:txBody>
          <a:bodyPr wrap="square" rtlCol="0">
            <a:spAutoFit/>
          </a:bodyPr>
          <a:lstStyle/>
          <a:p>
            <a:pPr algn="ctr"/>
            <a:r>
              <a:rPr lang="en-AU" b="1" dirty="0" smtClean="0"/>
              <a:t>SIAR 1</a:t>
            </a:r>
          </a:p>
          <a:p>
            <a:pPr algn="ctr"/>
            <a:r>
              <a:rPr lang="en-AU" b="1" dirty="0" smtClean="0"/>
              <a:t>15</a:t>
            </a:r>
            <a:r>
              <a:rPr lang="en-AU" b="1" baseline="30000" dirty="0" smtClean="0"/>
              <a:t>th</a:t>
            </a:r>
            <a:r>
              <a:rPr lang="en-AU" b="1" dirty="0" smtClean="0"/>
              <a:t> June</a:t>
            </a:r>
            <a:endParaRPr lang="en-AU" b="1" dirty="0"/>
          </a:p>
        </p:txBody>
      </p:sp>
      <p:sp>
        <p:nvSpPr>
          <p:cNvPr id="6" name="TextBox 5"/>
          <p:cNvSpPr txBox="1"/>
          <p:nvPr/>
        </p:nvSpPr>
        <p:spPr>
          <a:xfrm>
            <a:off x="6471154" y="4293095"/>
            <a:ext cx="1512168" cy="646331"/>
          </a:xfrm>
          <a:prstGeom prst="rect">
            <a:avLst/>
          </a:prstGeom>
          <a:noFill/>
          <a:ln w="19050">
            <a:solidFill>
              <a:schemeClr val="tx1"/>
            </a:solidFill>
          </a:ln>
        </p:spPr>
        <p:txBody>
          <a:bodyPr wrap="square" rtlCol="0">
            <a:spAutoFit/>
          </a:bodyPr>
          <a:lstStyle/>
          <a:p>
            <a:pPr algn="ctr"/>
            <a:r>
              <a:rPr lang="en-AU" b="1" dirty="0" smtClean="0"/>
              <a:t>SIAR 3</a:t>
            </a:r>
          </a:p>
          <a:p>
            <a:pPr algn="ctr"/>
            <a:r>
              <a:rPr lang="en-AU" b="1" dirty="0" smtClean="0"/>
              <a:t>10</a:t>
            </a:r>
            <a:r>
              <a:rPr lang="en-AU" b="1" baseline="30000" dirty="0" smtClean="0"/>
              <a:t>th</a:t>
            </a:r>
            <a:r>
              <a:rPr lang="en-AU" b="1" dirty="0" smtClean="0"/>
              <a:t> October</a:t>
            </a:r>
            <a:endParaRPr lang="en-AU" b="1" dirty="0"/>
          </a:p>
        </p:txBody>
      </p:sp>
      <p:sp>
        <p:nvSpPr>
          <p:cNvPr id="7" name="Rectangle 6"/>
          <p:cNvSpPr/>
          <p:nvPr/>
        </p:nvSpPr>
        <p:spPr>
          <a:xfrm>
            <a:off x="611560" y="2276872"/>
            <a:ext cx="288032" cy="15121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U</a:t>
            </a:r>
          </a:p>
          <a:p>
            <a:pPr algn="ctr"/>
            <a:r>
              <a:rPr lang="en-AU" dirty="0" smtClean="0"/>
              <a:t>3</a:t>
            </a:r>
          </a:p>
          <a:p>
            <a:pPr algn="ctr"/>
            <a:r>
              <a:rPr lang="en-AU" dirty="0" smtClean="0"/>
              <a:t>0</a:t>
            </a:r>
          </a:p>
          <a:p>
            <a:pPr algn="ctr"/>
            <a:r>
              <a:rPr lang="en-AU" dirty="0" smtClean="0"/>
              <a:t>2</a:t>
            </a:r>
            <a:endParaRPr lang="en-AU" dirty="0"/>
          </a:p>
        </p:txBody>
      </p:sp>
      <p:sp>
        <p:nvSpPr>
          <p:cNvPr id="8" name="Rectangle 7"/>
          <p:cNvSpPr/>
          <p:nvPr/>
        </p:nvSpPr>
        <p:spPr>
          <a:xfrm>
            <a:off x="611560" y="4005064"/>
            <a:ext cx="288032" cy="15121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U</a:t>
            </a:r>
          </a:p>
          <a:p>
            <a:pPr algn="ctr"/>
            <a:r>
              <a:rPr lang="en-AU" dirty="0" smtClean="0"/>
              <a:t>4</a:t>
            </a:r>
          </a:p>
          <a:p>
            <a:pPr algn="ctr"/>
            <a:r>
              <a:rPr lang="en-AU" dirty="0" smtClean="0"/>
              <a:t>0</a:t>
            </a:r>
          </a:p>
          <a:p>
            <a:pPr algn="ctr"/>
            <a:r>
              <a:rPr lang="en-AU" dirty="0" smtClean="0"/>
              <a:t>1</a:t>
            </a:r>
            <a:endParaRPr lang="en-AU" dirty="0"/>
          </a:p>
        </p:txBody>
      </p:sp>
    </p:spTree>
    <p:extLst>
      <p:ext uri="{BB962C8B-B14F-4D97-AF65-F5344CB8AC3E}">
        <p14:creationId xmlns:p14="http://schemas.microsoft.com/office/powerpoint/2010/main" xmlns="" val="26029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5975</TotalTime>
  <Words>2355</Words>
  <Application>Microsoft Office PowerPoint</Application>
  <PresentationFormat>On-screen Show (4:3)</PresentationFormat>
  <Paragraphs>312</Paragraphs>
  <Slides>40</Slides>
  <Notes>16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SAT Introduction – U302 and U401</vt:lpstr>
      <vt:lpstr>Informatics SAT – U302 and U401</vt:lpstr>
      <vt:lpstr>Why are we doing this SAT ???</vt:lpstr>
      <vt:lpstr>Informatics – 50% School Assessed</vt:lpstr>
      <vt:lpstr>The SAT in 100 Words or Less</vt:lpstr>
      <vt:lpstr>Slide 6</vt:lpstr>
      <vt:lpstr>SAT Software Tools and Functions</vt:lpstr>
      <vt:lpstr>SAT Assessment Criteria</vt:lpstr>
      <vt:lpstr>Slide 9</vt:lpstr>
      <vt:lpstr>Slide 10</vt:lpstr>
      <vt:lpstr>Slide 11</vt:lpstr>
      <vt:lpstr>SAT – Project Management</vt:lpstr>
      <vt:lpstr>Slide 13</vt:lpstr>
      <vt:lpstr>Informatics SAT – U302 and U401</vt:lpstr>
      <vt:lpstr>SAT Hypothesis</vt:lpstr>
      <vt:lpstr>HYPOTHESIS</vt:lpstr>
      <vt:lpstr> HYPOTHESIS</vt:lpstr>
      <vt:lpstr>Rule 3 – Is it Testable?</vt:lpstr>
      <vt:lpstr> HYPOTHESIS </vt:lpstr>
      <vt:lpstr>Hypothesis – Example 1</vt:lpstr>
      <vt:lpstr>   Hypothesis – Example 1</vt:lpstr>
      <vt:lpstr>Hypothesis – Example 2</vt:lpstr>
      <vt:lpstr>     Hypothesis – Example 2</vt:lpstr>
      <vt:lpstr>     Hypothesis – Example 2</vt:lpstr>
      <vt:lpstr>     Hypothesis – Example 3</vt:lpstr>
      <vt:lpstr>     Hypothesis – Example 3</vt:lpstr>
      <vt:lpstr>     Hypothesis – Example 3</vt:lpstr>
      <vt:lpstr>     Hypothesis – Example 4</vt:lpstr>
      <vt:lpstr>     Hypothesis – Example 4</vt:lpstr>
      <vt:lpstr>     Hypothesis – Example 5</vt:lpstr>
      <vt:lpstr>     Hypothesis – Example 5</vt:lpstr>
      <vt:lpstr>     Hypothesis – Summary</vt:lpstr>
      <vt:lpstr>Hypothesis – Feasability Checking</vt:lpstr>
      <vt:lpstr>Hypothesis – Feasability Checking</vt:lpstr>
      <vt:lpstr>Constraints </vt:lpstr>
      <vt:lpstr>Scope</vt:lpstr>
      <vt:lpstr>Scope</vt:lpstr>
      <vt:lpstr>Hypothesis Scope</vt:lpstr>
      <vt:lpstr>The Rest of the SAT</vt:lpstr>
      <vt:lpstr>References</vt:lpstr>
    </vt:vector>
  </TitlesOfParts>
  <Company>St Francis Xavier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Informatics SAT – U302 and U401</dc:title>
  <dc:creator>Passy</dc:creator>
  <cp:lastModifiedBy>Passy</cp:lastModifiedBy>
  <cp:revision>137</cp:revision>
  <dcterms:created xsi:type="dcterms:W3CDTF">2016-02-24T03:16:39Z</dcterms:created>
  <dcterms:modified xsi:type="dcterms:W3CDTF">2016-03-01T04:39:20Z</dcterms:modified>
</cp:coreProperties>
</file>