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65" r:id="rId2"/>
    <p:sldId id="257" r:id="rId3"/>
    <p:sldId id="271" r:id="rId4"/>
    <p:sldId id="256" r:id="rId5"/>
    <p:sldId id="266" r:id="rId6"/>
    <p:sldId id="267" r:id="rId7"/>
    <p:sldId id="268" r:id="rId8"/>
    <p:sldId id="269" r:id="rId9"/>
    <p:sldId id="27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CACBF-5C29-4426-B144-EAF889D795A6}" type="datetimeFigureOut">
              <a:rPr lang="en-AU" smtClean="0"/>
              <a:t>24/02/2011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6A1171-D7E4-4838-92D3-4459C427D6DB}" type="slidenum">
              <a:rPr lang="en-AU" smtClean="0"/>
              <a:t>‹#›</a:t>
            </a:fld>
            <a:endParaRPr lang="en-AU"/>
          </a:p>
        </p:txBody>
      </p:sp>
    </p:spTree>
    <p:extLst>
      <p:ext uri="{BB962C8B-B14F-4D97-AF65-F5344CB8AC3E}">
        <p14:creationId xmlns:p14="http://schemas.microsoft.com/office/powerpoint/2010/main" val="1228626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7AFA2E9-F247-42CD-970B-7288A1595526}" type="slidenum">
              <a:rPr lang="en-US" sz="1200" smtClean="0"/>
              <a:pPr/>
              <a:t>1</a:t>
            </a:fld>
            <a:endParaRPr lang="en-US" sz="1200" smtClean="0"/>
          </a:p>
        </p:txBody>
      </p:sp>
      <p:sp>
        <p:nvSpPr>
          <p:cNvPr id="101379" name="Rectangle 2"/>
          <p:cNvSpPr>
            <a:spLocks noGrp="1" noRot="1" noChangeAspect="1" noChangeArrowheads="1" noTextEdit="1"/>
          </p:cNvSpPr>
          <p:nvPr>
            <p:ph type="sldImg"/>
          </p:nvPr>
        </p:nvSpPr>
        <p:spPr>
          <a:solidFill>
            <a:srgbClr val="FFFFFF"/>
          </a:solidFill>
          <a:ln/>
        </p:spPr>
      </p:sp>
      <p:sp>
        <p:nvSpPr>
          <p:cNvPr id="101380" name="Rectangle 3"/>
          <p:cNvSpPr>
            <a:spLocks noGrp="1" noChangeArrowheads="1"/>
          </p:cNvSpPr>
          <p:nvPr>
            <p:ph type="body" idx="1"/>
          </p:nvPr>
        </p:nvSpPr>
        <p:spPr>
          <a:solidFill>
            <a:srgbClr val="FFFFFF"/>
          </a:solidFill>
          <a:ln>
            <a:solidFill>
              <a:srgbClr val="000000"/>
            </a:solidFill>
          </a:ln>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2/24/2011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2/24/2011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2/24/2011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2/24/2011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2/24/2011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2/24/2011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2/24/2011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2/24/2011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2/24/2011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2/24/2011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2/24/2011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2/24/2011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_ENREF_2"/><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_ENREF_2"/><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_ENREF_2"/><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_ENREF_2"/><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_ENREF_2"/><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_ENREF_2"/><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6"/>
          <p:cNvSpPr>
            <a:spLocks noChangeArrowheads="1"/>
          </p:cNvSpPr>
          <p:nvPr/>
        </p:nvSpPr>
        <p:spPr bwMode="auto">
          <a:xfrm>
            <a:off x="533400" y="-228600"/>
            <a:ext cx="77930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1" hangingPunct="1"/>
            <a:r>
              <a:rPr lang="en-US" sz="4400" dirty="0">
                <a:solidFill>
                  <a:schemeClr val="tx2"/>
                </a:solidFill>
                <a:latin typeface="Tahoma" pitchFamily="34" charset="0"/>
              </a:rPr>
              <a:t>The OSI Reference Model</a:t>
            </a:r>
          </a:p>
        </p:txBody>
      </p:sp>
      <p:grpSp>
        <p:nvGrpSpPr>
          <p:cNvPr id="34819" name="Group 1027"/>
          <p:cNvGrpSpPr>
            <a:grpSpLocks/>
          </p:cNvGrpSpPr>
          <p:nvPr/>
        </p:nvGrpSpPr>
        <p:grpSpPr bwMode="auto">
          <a:xfrm>
            <a:off x="5410200" y="2667000"/>
            <a:ext cx="3733800" cy="3949700"/>
            <a:chOff x="3600" y="1419"/>
            <a:chExt cx="2160" cy="2488"/>
          </a:xfrm>
        </p:grpSpPr>
        <p:sp>
          <p:nvSpPr>
            <p:cNvPr id="34834" name="Line 1028"/>
            <p:cNvSpPr>
              <a:spLocks noChangeShapeType="1"/>
            </p:cNvSpPr>
            <p:nvPr/>
          </p:nvSpPr>
          <p:spPr bwMode="auto">
            <a:xfrm>
              <a:off x="3600" y="1680"/>
              <a:ext cx="336"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34835" name="Line 1029"/>
            <p:cNvSpPr>
              <a:spLocks noChangeShapeType="1"/>
            </p:cNvSpPr>
            <p:nvPr/>
          </p:nvSpPr>
          <p:spPr bwMode="auto">
            <a:xfrm>
              <a:off x="3600" y="2016"/>
              <a:ext cx="336"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34836" name="Line 1030"/>
            <p:cNvSpPr>
              <a:spLocks noChangeShapeType="1"/>
            </p:cNvSpPr>
            <p:nvPr/>
          </p:nvSpPr>
          <p:spPr bwMode="auto">
            <a:xfrm>
              <a:off x="3600" y="2400"/>
              <a:ext cx="336"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34837" name="Line 1031"/>
            <p:cNvSpPr>
              <a:spLocks noChangeShapeType="1"/>
            </p:cNvSpPr>
            <p:nvPr/>
          </p:nvSpPr>
          <p:spPr bwMode="auto">
            <a:xfrm>
              <a:off x="3600" y="2736"/>
              <a:ext cx="336"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34838" name="Line 1032"/>
            <p:cNvSpPr>
              <a:spLocks noChangeShapeType="1"/>
            </p:cNvSpPr>
            <p:nvPr/>
          </p:nvSpPr>
          <p:spPr bwMode="auto">
            <a:xfrm>
              <a:off x="3600" y="3072"/>
              <a:ext cx="336"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34839" name="Line 1033"/>
            <p:cNvSpPr>
              <a:spLocks noChangeShapeType="1"/>
            </p:cNvSpPr>
            <p:nvPr/>
          </p:nvSpPr>
          <p:spPr bwMode="auto">
            <a:xfrm>
              <a:off x="3600" y="3360"/>
              <a:ext cx="336"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34840" name="Line 1034"/>
            <p:cNvSpPr>
              <a:spLocks noChangeShapeType="1"/>
            </p:cNvSpPr>
            <p:nvPr/>
          </p:nvSpPr>
          <p:spPr bwMode="auto">
            <a:xfrm>
              <a:off x="3600" y="3696"/>
              <a:ext cx="336"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34841" name="Text Box 1035"/>
            <p:cNvSpPr txBox="1">
              <a:spLocks noChangeArrowheads="1"/>
            </p:cNvSpPr>
            <p:nvPr/>
          </p:nvSpPr>
          <p:spPr bwMode="auto">
            <a:xfrm>
              <a:off x="4032" y="1419"/>
              <a:ext cx="1728" cy="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0" bIns="18288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5000"/>
                </a:spcBef>
              </a:pPr>
              <a:r>
                <a:rPr lang="en-US" sz="1800" dirty="0">
                  <a:latin typeface="Tahoma" pitchFamily="34" charset="0"/>
                </a:rPr>
                <a:t>User interface</a:t>
              </a:r>
            </a:p>
            <a:p>
              <a:pPr eaLnBrk="1" hangingPunct="1">
                <a:spcBef>
                  <a:spcPct val="50000"/>
                </a:spcBef>
                <a:spcAft>
                  <a:spcPct val="25000"/>
                </a:spcAft>
              </a:pPr>
              <a:r>
                <a:rPr lang="en-US" sz="1800" dirty="0">
                  <a:latin typeface="Tahoma" pitchFamily="34" charset="0"/>
                </a:rPr>
                <a:t>Data presentation and encryption</a:t>
              </a:r>
            </a:p>
            <a:p>
              <a:pPr eaLnBrk="1" hangingPunct="1">
                <a:spcBef>
                  <a:spcPct val="40000"/>
                </a:spcBef>
                <a:spcAft>
                  <a:spcPct val="40000"/>
                </a:spcAft>
              </a:pPr>
              <a:r>
                <a:rPr lang="en-US" sz="1800" dirty="0">
                  <a:latin typeface="Tahoma" pitchFamily="34" charset="0"/>
                </a:rPr>
                <a:t>Keeping different applications’ data separate</a:t>
              </a:r>
            </a:p>
            <a:p>
              <a:pPr eaLnBrk="1" hangingPunct="1">
                <a:spcBef>
                  <a:spcPct val="25000"/>
                </a:spcBef>
              </a:pPr>
              <a:r>
                <a:rPr lang="en-US" sz="1800" dirty="0">
                  <a:latin typeface="Tahoma" pitchFamily="34" charset="0"/>
                </a:rPr>
                <a:t>End-to-end connections</a:t>
              </a:r>
            </a:p>
            <a:p>
              <a:pPr eaLnBrk="1" hangingPunct="1">
                <a:spcBef>
                  <a:spcPct val="75000"/>
                </a:spcBef>
              </a:pPr>
              <a:r>
                <a:rPr lang="en-US" sz="1800" dirty="0">
                  <a:latin typeface="Tahoma" pitchFamily="34" charset="0"/>
                </a:rPr>
                <a:t>Addresses and best path</a:t>
              </a:r>
            </a:p>
            <a:p>
              <a:pPr eaLnBrk="1" hangingPunct="1">
                <a:spcBef>
                  <a:spcPct val="75000"/>
                </a:spcBef>
              </a:pPr>
              <a:r>
                <a:rPr lang="en-US" sz="1800" dirty="0">
                  <a:latin typeface="Tahoma" pitchFamily="34" charset="0"/>
                </a:rPr>
                <a:t>Access to media</a:t>
              </a:r>
            </a:p>
            <a:p>
              <a:pPr eaLnBrk="1" hangingPunct="1">
                <a:spcBef>
                  <a:spcPct val="75000"/>
                </a:spcBef>
              </a:pPr>
              <a:r>
                <a:rPr lang="en-US" sz="1800" dirty="0">
                  <a:latin typeface="Tahoma" pitchFamily="34" charset="0"/>
                </a:rPr>
                <a:t>Binary transmission</a:t>
              </a:r>
            </a:p>
          </p:txBody>
        </p:sp>
      </p:grpSp>
      <p:sp>
        <p:nvSpPr>
          <p:cNvPr id="34820" name="Text Box 1036"/>
          <p:cNvSpPr txBox="1">
            <a:spLocks noChangeArrowheads="1"/>
          </p:cNvSpPr>
          <p:nvPr/>
        </p:nvSpPr>
        <p:spPr bwMode="auto">
          <a:xfrm>
            <a:off x="381000" y="985189"/>
            <a:ext cx="8458200"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dirty="0">
                <a:latin typeface="Tahoma" pitchFamily="34" charset="0"/>
              </a:rPr>
              <a:t>Each layer has a unique </a:t>
            </a:r>
            <a:r>
              <a:rPr lang="en-US" b="1" dirty="0" smtClean="0">
                <a:latin typeface="Tahoma" pitchFamily="34" charset="0"/>
              </a:rPr>
              <a:t>function with various security concerns.</a:t>
            </a:r>
          </a:p>
          <a:p>
            <a:pPr eaLnBrk="1" hangingPunct="1">
              <a:spcBef>
                <a:spcPct val="50000"/>
              </a:spcBef>
            </a:pPr>
            <a:r>
              <a:rPr lang="en-US" sz="1800" dirty="0" smtClean="0">
                <a:latin typeface="Tahoma" pitchFamily="34" charset="0"/>
              </a:rPr>
              <a:t>Created buy John Bellavance</a:t>
            </a:r>
            <a:endParaRPr lang="en-US" sz="1800" dirty="0">
              <a:latin typeface="Tahoma" pitchFamily="34" charset="0"/>
            </a:endParaRPr>
          </a:p>
        </p:txBody>
      </p:sp>
      <p:grpSp>
        <p:nvGrpSpPr>
          <p:cNvPr id="34821" name="Group 1037"/>
          <p:cNvGrpSpPr>
            <a:grpSpLocks/>
          </p:cNvGrpSpPr>
          <p:nvPr/>
        </p:nvGrpSpPr>
        <p:grpSpPr bwMode="auto">
          <a:xfrm>
            <a:off x="533400" y="2743200"/>
            <a:ext cx="4724400" cy="3743325"/>
            <a:chOff x="240" y="1728"/>
            <a:chExt cx="2976" cy="2358"/>
          </a:xfrm>
        </p:grpSpPr>
        <p:grpSp>
          <p:nvGrpSpPr>
            <p:cNvPr id="34822" name="Group 1038"/>
            <p:cNvGrpSpPr>
              <a:grpSpLocks/>
            </p:cNvGrpSpPr>
            <p:nvPr/>
          </p:nvGrpSpPr>
          <p:grpSpPr bwMode="auto">
            <a:xfrm>
              <a:off x="528" y="1728"/>
              <a:ext cx="2688" cy="2352"/>
              <a:chOff x="864" y="1488"/>
              <a:chExt cx="2688" cy="2352"/>
            </a:xfrm>
          </p:grpSpPr>
          <p:grpSp>
            <p:nvGrpSpPr>
              <p:cNvPr id="34824" name="Group 1039"/>
              <p:cNvGrpSpPr>
                <a:grpSpLocks/>
              </p:cNvGrpSpPr>
              <p:nvPr/>
            </p:nvGrpSpPr>
            <p:grpSpPr bwMode="auto">
              <a:xfrm>
                <a:off x="864" y="1488"/>
                <a:ext cx="2688" cy="2352"/>
                <a:chOff x="864" y="1488"/>
                <a:chExt cx="2688" cy="2352"/>
              </a:xfrm>
            </p:grpSpPr>
            <p:sp>
              <p:nvSpPr>
                <p:cNvPr id="34832" name="Rectangle 1040"/>
                <p:cNvSpPr>
                  <a:spLocks noChangeArrowheads="1"/>
                </p:cNvSpPr>
                <p:nvPr/>
              </p:nvSpPr>
              <p:spPr bwMode="auto">
                <a:xfrm>
                  <a:off x="960" y="1488"/>
                  <a:ext cx="2592" cy="2352"/>
                </a:xfrm>
                <a:prstGeom prst="rect">
                  <a:avLst/>
                </a:prstGeom>
                <a:solidFill>
                  <a:srgbClr val="6699FF"/>
                </a:solidFill>
                <a:ln w="9525">
                  <a:solidFill>
                    <a:schemeClr val="tx1"/>
                  </a:solidFill>
                  <a:miter lim="800000"/>
                  <a:headEnd/>
                  <a:tailEnd/>
                </a:ln>
              </p:spPr>
              <p:txBody>
                <a:bodyPr wrap="none" anchor="ctr"/>
                <a:lstStyle/>
                <a:p>
                  <a:pPr algn="ctr" eaLnBrk="1" hangingPunct="1"/>
                  <a:endParaRPr lang="en-AU">
                    <a:latin typeface="Tahoma" pitchFamily="34" charset="0"/>
                  </a:endParaRPr>
                </a:p>
              </p:txBody>
            </p:sp>
            <p:sp>
              <p:nvSpPr>
                <p:cNvPr id="34833" name="Text Box 1041"/>
                <p:cNvSpPr txBox="1">
                  <a:spLocks noChangeArrowheads="1"/>
                </p:cNvSpPr>
                <p:nvPr/>
              </p:nvSpPr>
              <p:spPr bwMode="auto">
                <a:xfrm>
                  <a:off x="864" y="1536"/>
                  <a:ext cx="2688" cy="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dirty="0">
                      <a:latin typeface="Tahoma" pitchFamily="34" charset="0"/>
                    </a:rPr>
                    <a:t>Application</a:t>
                  </a:r>
                </a:p>
                <a:p>
                  <a:pPr algn="ctr" eaLnBrk="1" hangingPunct="1">
                    <a:spcBef>
                      <a:spcPct val="50000"/>
                    </a:spcBef>
                  </a:pPr>
                  <a:r>
                    <a:rPr lang="en-US" dirty="0">
                      <a:latin typeface="Tahoma" pitchFamily="34" charset="0"/>
                    </a:rPr>
                    <a:t>Presentation</a:t>
                  </a:r>
                </a:p>
                <a:p>
                  <a:pPr algn="ctr" eaLnBrk="1" hangingPunct="1">
                    <a:spcBef>
                      <a:spcPct val="50000"/>
                    </a:spcBef>
                  </a:pPr>
                  <a:r>
                    <a:rPr lang="en-US" dirty="0">
                      <a:latin typeface="Tahoma" pitchFamily="34" charset="0"/>
                    </a:rPr>
                    <a:t>Session</a:t>
                  </a:r>
                </a:p>
                <a:p>
                  <a:pPr algn="ctr" eaLnBrk="1" hangingPunct="1">
                    <a:spcBef>
                      <a:spcPct val="50000"/>
                    </a:spcBef>
                  </a:pPr>
                  <a:r>
                    <a:rPr lang="en-US" dirty="0">
                      <a:latin typeface="Tahoma" pitchFamily="34" charset="0"/>
                    </a:rPr>
                    <a:t>Transport</a:t>
                  </a:r>
                </a:p>
                <a:p>
                  <a:pPr algn="ctr" eaLnBrk="1" hangingPunct="1">
                    <a:spcBef>
                      <a:spcPct val="50000"/>
                    </a:spcBef>
                  </a:pPr>
                  <a:r>
                    <a:rPr lang="en-US" dirty="0">
                      <a:latin typeface="Tahoma" pitchFamily="34" charset="0"/>
                    </a:rPr>
                    <a:t>Network</a:t>
                  </a:r>
                </a:p>
                <a:p>
                  <a:pPr algn="ctr" eaLnBrk="1" hangingPunct="1">
                    <a:spcBef>
                      <a:spcPct val="50000"/>
                    </a:spcBef>
                  </a:pPr>
                  <a:r>
                    <a:rPr lang="en-US" dirty="0">
                      <a:latin typeface="Tahoma" pitchFamily="34" charset="0"/>
                    </a:rPr>
                    <a:t>Data Link</a:t>
                  </a:r>
                </a:p>
                <a:p>
                  <a:pPr algn="ctr" eaLnBrk="1" hangingPunct="1">
                    <a:spcBef>
                      <a:spcPct val="50000"/>
                    </a:spcBef>
                  </a:pPr>
                  <a:r>
                    <a:rPr lang="en-US" dirty="0">
                      <a:latin typeface="Tahoma" pitchFamily="34" charset="0"/>
                    </a:rPr>
                    <a:t>Physical</a:t>
                  </a:r>
                </a:p>
              </p:txBody>
            </p:sp>
          </p:grpSp>
          <p:grpSp>
            <p:nvGrpSpPr>
              <p:cNvPr id="34825" name="Group 1042"/>
              <p:cNvGrpSpPr>
                <a:grpSpLocks/>
              </p:cNvGrpSpPr>
              <p:nvPr/>
            </p:nvGrpSpPr>
            <p:grpSpPr bwMode="auto">
              <a:xfrm>
                <a:off x="960" y="1872"/>
                <a:ext cx="2592" cy="1680"/>
                <a:chOff x="960" y="1872"/>
                <a:chExt cx="2592" cy="1680"/>
              </a:xfrm>
            </p:grpSpPr>
            <p:sp>
              <p:nvSpPr>
                <p:cNvPr id="34826" name="Line 1043"/>
                <p:cNvSpPr>
                  <a:spLocks noChangeShapeType="1"/>
                </p:cNvSpPr>
                <p:nvPr/>
              </p:nvSpPr>
              <p:spPr bwMode="auto">
                <a:xfrm>
                  <a:off x="960" y="187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34827" name="Line 1044"/>
                <p:cNvSpPr>
                  <a:spLocks noChangeShapeType="1"/>
                </p:cNvSpPr>
                <p:nvPr/>
              </p:nvSpPr>
              <p:spPr bwMode="auto">
                <a:xfrm>
                  <a:off x="960" y="220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34828" name="Line 1045"/>
                <p:cNvSpPr>
                  <a:spLocks noChangeShapeType="1"/>
                </p:cNvSpPr>
                <p:nvPr/>
              </p:nvSpPr>
              <p:spPr bwMode="auto">
                <a:xfrm>
                  <a:off x="960" y="2544"/>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34829" name="Line 1046"/>
                <p:cNvSpPr>
                  <a:spLocks noChangeShapeType="1"/>
                </p:cNvSpPr>
                <p:nvPr/>
              </p:nvSpPr>
              <p:spPr bwMode="auto">
                <a:xfrm>
                  <a:off x="960" y="2880"/>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34830" name="Line 1047"/>
                <p:cNvSpPr>
                  <a:spLocks noChangeShapeType="1"/>
                </p:cNvSpPr>
                <p:nvPr/>
              </p:nvSpPr>
              <p:spPr bwMode="auto">
                <a:xfrm>
                  <a:off x="960" y="316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34831" name="Line 1048"/>
                <p:cNvSpPr>
                  <a:spLocks noChangeShapeType="1"/>
                </p:cNvSpPr>
                <p:nvPr/>
              </p:nvSpPr>
              <p:spPr bwMode="auto">
                <a:xfrm>
                  <a:off x="960" y="355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grpSp>
        </p:grpSp>
        <p:sp>
          <p:nvSpPr>
            <p:cNvPr id="34823" name="Text Box 1049"/>
            <p:cNvSpPr txBox="1">
              <a:spLocks noChangeArrowheads="1"/>
            </p:cNvSpPr>
            <p:nvPr/>
          </p:nvSpPr>
          <p:spPr bwMode="auto">
            <a:xfrm>
              <a:off x="240" y="1728"/>
              <a:ext cx="384" cy="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a:latin typeface="Tahoma" pitchFamily="34" charset="0"/>
                </a:rPr>
                <a:t>7</a:t>
              </a:r>
            </a:p>
            <a:p>
              <a:pPr algn="ctr" eaLnBrk="1" hangingPunct="1">
                <a:spcBef>
                  <a:spcPct val="50000"/>
                </a:spcBef>
              </a:pPr>
              <a:r>
                <a:rPr lang="en-US" b="1">
                  <a:latin typeface="Tahoma" pitchFamily="34" charset="0"/>
                </a:rPr>
                <a:t>6</a:t>
              </a:r>
            </a:p>
            <a:p>
              <a:pPr algn="ctr" eaLnBrk="1" hangingPunct="1">
                <a:spcBef>
                  <a:spcPct val="50000"/>
                </a:spcBef>
              </a:pPr>
              <a:r>
                <a:rPr lang="en-US" b="1">
                  <a:latin typeface="Tahoma" pitchFamily="34" charset="0"/>
                </a:rPr>
                <a:t>5</a:t>
              </a:r>
            </a:p>
            <a:p>
              <a:pPr algn="ctr" eaLnBrk="1" hangingPunct="1">
                <a:spcBef>
                  <a:spcPct val="50000"/>
                </a:spcBef>
              </a:pPr>
              <a:r>
                <a:rPr lang="en-US" b="1">
                  <a:latin typeface="Tahoma" pitchFamily="34" charset="0"/>
                </a:rPr>
                <a:t>4</a:t>
              </a:r>
            </a:p>
            <a:p>
              <a:pPr algn="ctr" eaLnBrk="1" hangingPunct="1">
                <a:spcBef>
                  <a:spcPct val="50000"/>
                </a:spcBef>
              </a:pPr>
              <a:r>
                <a:rPr lang="en-US" b="1">
                  <a:latin typeface="Tahoma" pitchFamily="34" charset="0"/>
                </a:rPr>
                <a:t>3</a:t>
              </a:r>
            </a:p>
            <a:p>
              <a:pPr algn="ctr" eaLnBrk="1" hangingPunct="1">
                <a:spcBef>
                  <a:spcPct val="50000"/>
                </a:spcBef>
              </a:pPr>
              <a:r>
                <a:rPr lang="en-US" b="1">
                  <a:latin typeface="Tahoma" pitchFamily="34" charset="0"/>
                </a:rPr>
                <a:t>2</a:t>
              </a:r>
            </a:p>
            <a:p>
              <a:pPr algn="ctr" eaLnBrk="1" hangingPunct="1">
                <a:spcBef>
                  <a:spcPct val="50000"/>
                </a:spcBef>
              </a:pPr>
              <a:r>
                <a:rPr lang="en-US" b="1">
                  <a:latin typeface="Tahoma" pitchFamily="34" charset="0"/>
                </a:rPr>
                <a:t>1</a:t>
              </a:r>
            </a:p>
          </p:txBody>
        </p:sp>
      </p:grpSp>
    </p:spTree>
    <p:extLst>
      <p:ext uri="{BB962C8B-B14F-4D97-AF65-F5344CB8AC3E}">
        <p14:creationId xmlns:p14="http://schemas.microsoft.com/office/powerpoint/2010/main" val="4207772233"/>
      </p:ext>
    </p:extLst>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458200" cy="6617196"/>
          </a:xfrm>
          <a:prstGeom prst="rect">
            <a:avLst/>
          </a:prstGeom>
          <a:noFill/>
        </p:spPr>
        <p:txBody>
          <a:bodyPr wrap="square" rtlCol="0">
            <a:spAutoFit/>
          </a:bodyPr>
          <a:lstStyle/>
          <a:p>
            <a:r>
              <a:rPr lang="en-AU" sz="2400" b="1" dirty="0"/>
              <a:t>Wireless</a:t>
            </a:r>
            <a:r>
              <a:rPr lang="en-AU" sz="2400" dirty="0"/>
              <a:t> </a:t>
            </a:r>
            <a:r>
              <a:rPr lang="en-AU" sz="2400" b="1" dirty="0"/>
              <a:t>Security Concerns</a:t>
            </a:r>
            <a:endParaRPr lang="en-AU" sz="2400" dirty="0"/>
          </a:p>
          <a:p>
            <a:endParaRPr lang="en-AU" sz="2400" dirty="0" smtClean="0"/>
          </a:p>
          <a:p>
            <a:r>
              <a:rPr lang="en-AU" sz="2400" dirty="0" smtClean="0"/>
              <a:t>Security </a:t>
            </a:r>
            <a:r>
              <a:rPr lang="en-AU" sz="2400" dirty="0"/>
              <a:t>issues in wireless networks span multiple layers including physical layer, network layer and application layer. A direct consequence of security risks is the loss of data confidentiality and integrity and the threat of denial of service (</a:t>
            </a:r>
            <a:r>
              <a:rPr lang="en-AU" sz="2400" dirty="0" err="1"/>
              <a:t>DoS</a:t>
            </a:r>
            <a:r>
              <a:rPr lang="en-AU" sz="2400" dirty="0"/>
              <a:t>) attacks to wireless communications. </a:t>
            </a:r>
            <a:endParaRPr lang="en-AU" sz="2400" dirty="0" smtClean="0"/>
          </a:p>
          <a:p>
            <a:endParaRPr lang="en-AU" sz="2400" dirty="0"/>
          </a:p>
          <a:p>
            <a:r>
              <a:rPr lang="en-AU" sz="2400" dirty="0" smtClean="0"/>
              <a:t>Unauthorized </a:t>
            </a:r>
            <a:r>
              <a:rPr lang="en-AU" sz="2400" dirty="0"/>
              <a:t>users may gain access to agency’s system and information, corrupt the agency’s data, consume network bandwidth, degrade network performance, and launch attacks that prevent authorized users from accessing the network or use agency’s resources to launch attacks on other networks </a:t>
            </a:r>
            <a:r>
              <a:rPr lang="en-AU" sz="2800" dirty="0"/>
              <a:t/>
            </a:r>
            <a:br>
              <a:rPr lang="en-AU" sz="2800" dirty="0"/>
            </a:br>
            <a:r>
              <a:rPr lang="en-AU" sz="2800" dirty="0"/>
              <a:t/>
            </a:r>
            <a:br>
              <a:rPr lang="en-AU" sz="2800" dirty="0"/>
            </a:br>
            <a:r>
              <a:rPr lang="en-US" dirty="0" smtClean="0"/>
              <a:t>Source: </a:t>
            </a:r>
            <a:r>
              <a:rPr lang="en-US" dirty="0" err="1"/>
              <a:t>Srivatsa</a:t>
            </a:r>
            <a:r>
              <a:rPr lang="en-US" dirty="0"/>
              <a:t>, M. Who is Listening? Security in Wireless Networks. </a:t>
            </a:r>
            <a:r>
              <a:rPr lang="en-US" i="1" dirty="0"/>
              <a:t>IBM T.J. Watson Research Center</a:t>
            </a:r>
            <a:r>
              <a:rPr lang="en-US" dirty="0" smtClean="0"/>
              <a:t>.</a:t>
            </a:r>
            <a:endParaRPr lang="en-AU" dirty="0"/>
          </a:p>
        </p:txBody>
      </p:sp>
    </p:spTree>
    <p:extLst>
      <p:ext uri="{BB962C8B-B14F-4D97-AF65-F5344CB8AC3E}">
        <p14:creationId xmlns:p14="http://schemas.microsoft.com/office/powerpoint/2010/main" val="3252409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2308324"/>
          </a:xfrm>
          <a:prstGeom prst="rect">
            <a:avLst/>
          </a:prstGeom>
          <a:noFill/>
        </p:spPr>
        <p:txBody>
          <a:bodyPr wrap="square" rtlCol="0">
            <a:spAutoFit/>
          </a:bodyPr>
          <a:lstStyle/>
          <a:p>
            <a:r>
              <a:rPr lang="en-AU" sz="2400" b="1" dirty="0"/>
              <a:t>Physical </a:t>
            </a:r>
            <a:r>
              <a:rPr lang="en-AU" sz="2400" b="1" dirty="0" smtClean="0"/>
              <a:t>Security</a:t>
            </a:r>
          </a:p>
          <a:p>
            <a:endParaRPr lang="en-AU" sz="2400" dirty="0"/>
          </a:p>
          <a:p>
            <a:r>
              <a:rPr lang="en-AU" sz="2400" dirty="0"/>
              <a:t>Handheld mobile devices cannot afford the same level of physical security and thus may be easily stolen. Once stolen they can reveal sensitive information, especially in the absence of tamper resistant hardware(</a:t>
            </a:r>
            <a:r>
              <a:rPr lang="en-AU" sz="2400" dirty="0" err="1">
                <a:hlinkClick r:id="rId2" action="ppaction://hlinkfile" tooltip="Srivatsa,  #192"/>
              </a:rPr>
              <a:t>Srivatsa</a:t>
            </a:r>
            <a:r>
              <a:rPr lang="en-AU" sz="2400" dirty="0"/>
              <a:t>).</a:t>
            </a:r>
          </a:p>
        </p:txBody>
      </p:sp>
    </p:spTree>
    <p:extLst>
      <p:ext uri="{BB962C8B-B14F-4D97-AF65-F5344CB8AC3E}">
        <p14:creationId xmlns:p14="http://schemas.microsoft.com/office/powerpoint/2010/main" val="1163585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037"/>
          <p:cNvGrpSpPr>
            <a:grpSpLocks/>
          </p:cNvGrpSpPr>
          <p:nvPr/>
        </p:nvGrpSpPr>
        <p:grpSpPr bwMode="auto">
          <a:xfrm>
            <a:off x="160780" y="457200"/>
            <a:ext cx="2430020" cy="3743325"/>
            <a:chOff x="240" y="1728"/>
            <a:chExt cx="2976" cy="2358"/>
          </a:xfrm>
        </p:grpSpPr>
        <p:grpSp>
          <p:nvGrpSpPr>
            <p:cNvPr id="4" name="Group 1038"/>
            <p:cNvGrpSpPr>
              <a:grpSpLocks/>
            </p:cNvGrpSpPr>
            <p:nvPr/>
          </p:nvGrpSpPr>
          <p:grpSpPr bwMode="auto">
            <a:xfrm>
              <a:off x="528" y="1728"/>
              <a:ext cx="2688" cy="2352"/>
              <a:chOff x="864" y="1488"/>
              <a:chExt cx="2688" cy="2352"/>
            </a:xfrm>
          </p:grpSpPr>
          <p:grpSp>
            <p:nvGrpSpPr>
              <p:cNvPr id="6" name="Group 1039"/>
              <p:cNvGrpSpPr>
                <a:grpSpLocks/>
              </p:cNvGrpSpPr>
              <p:nvPr/>
            </p:nvGrpSpPr>
            <p:grpSpPr bwMode="auto">
              <a:xfrm>
                <a:off x="864" y="1488"/>
                <a:ext cx="2688" cy="2352"/>
                <a:chOff x="864" y="1488"/>
                <a:chExt cx="2688" cy="2352"/>
              </a:xfrm>
            </p:grpSpPr>
            <p:sp>
              <p:nvSpPr>
                <p:cNvPr id="14" name="Rectangle 1040"/>
                <p:cNvSpPr>
                  <a:spLocks noChangeArrowheads="1"/>
                </p:cNvSpPr>
                <p:nvPr/>
              </p:nvSpPr>
              <p:spPr bwMode="auto">
                <a:xfrm>
                  <a:off x="960" y="1488"/>
                  <a:ext cx="2592" cy="2352"/>
                </a:xfrm>
                <a:prstGeom prst="rect">
                  <a:avLst/>
                </a:prstGeom>
                <a:solidFill>
                  <a:srgbClr val="6699FF"/>
                </a:solidFill>
                <a:ln w="9525">
                  <a:solidFill>
                    <a:schemeClr val="tx1"/>
                  </a:solidFill>
                  <a:miter lim="800000"/>
                  <a:headEnd/>
                  <a:tailEnd/>
                </a:ln>
              </p:spPr>
              <p:txBody>
                <a:bodyPr wrap="none" anchor="ctr"/>
                <a:lstStyle/>
                <a:p>
                  <a:pPr algn="ctr" eaLnBrk="1" hangingPunct="1"/>
                  <a:endParaRPr lang="en-AU">
                    <a:latin typeface="Tahoma" pitchFamily="34" charset="0"/>
                  </a:endParaRPr>
                </a:p>
              </p:txBody>
            </p:sp>
            <p:sp>
              <p:nvSpPr>
                <p:cNvPr id="15" name="Text Box 1041"/>
                <p:cNvSpPr txBox="1">
                  <a:spLocks noChangeArrowheads="1"/>
                </p:cNvSpPr>
                <p:nvPr/>
              </p:nvSpPr>
              <p:spPr bwMode="auto">
                <a:xfrm>
                  <a:off x="864" y="1536"/>
                  <a:ext cx="2688" cy="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dirty="0" smtClean="0">
                      <a:latin typeface="Tahoma" pitchFamily="34" charset="0"/>
                    </a:rPr>
                    <a:t>Application</a:t>
                  </a:r>
                </a:p>
                <a:p>
                  <a:pPr algn="ctr" eaLnBrk="1" hangingPunct="1">
                    <a:spcBef>
                      <a:spcPct val="50000"/>
                    </a:spcBef>
                  </a:pPr>
                  <a:r>
                    <a:rPr lang="en-US" dirty="0" smtClean="0">
                      <a:latin typeface="Tahoma" pitchFamily="34" charset="0"/>
                    </a:rPr>
                    <a:t>Presentation</a:t>
                  </a:r>
                  <a:endParaRPr lang="en-US" dirty="0">
                    <a:latin typeface="Tahoma" pitchFamily="34" charset="0"/>
                  </a:endParaRPr>
                </a:p>
                <a:p>
                  <a:pPr algn="ctr" eaLnBrk="1" hangingPunct="1">
                    <a:spcBef>
                      <a:spcPct val="50000"/>
                    </a:spcBef>
                  </a:pPr>
                  <a:r>
                    <a:rPr lang="en-US" dirty="0">
                      <a:latin typeface="Tahoma" pitchFamily="34" charset="0"/>
                    </a:rPr>
                    <a:t>Session</a:t>
                  </a:r>
                </a:p>
                <a:p>
                  <a:pPr algn="ctr" eaLnBrk="1" hangingPunct="1">
                    <a:spcBef>
                      <a:spcPct val="50000"/>
                    </a:spcBef>
                  </a:pPr>
                  <a:r>
                    <a:rPr lang="en-US" dirty="0">
                      <a:latin typeface="Tahoma" pitchFamily="34" charset="0"/>
                    </a:rPr>
                    <a:t>Transport</a:t>
                  </a:r>
                </a:p>
                <a:p>
                  <a:pPr algn="ctr" eaLnBrk="1" hangingPunct="1">
                    <a:spcBef>
                      <a:spcPct val="50000"/>
                    </a:spcBef>
                  </a:pPr>
                  <a:r>
                    <a:rPr lang="en-US" dirty="0">
                      <a:latin typeface="Tahoma" pitchFamily="34" charset="0"/>
                    </a:rPr>
                    <a:t>Network</a:t>
                  </a:r>
                </a:p>
                <a:p>
                  <a:pPr algn="ctr" eaLnBrk="1" hangingPunct="1">
                    <a:spcBef>
                      <a:spcPct val="50000"/>
                    </a:spcBef>
                  </a:pPr>
                  <a:r>
                    <a:rPr lang="en-US" dirty="0">
                      <a:latin typeface="Tahoma" pitchFamily="34" charset="0"/>
                    </a:rPr>
                    <a:t>Data Link</a:t>
                  </a:r>
                </a:p>
                <a:p>
                  <a:pPr algn="ctr" eaLnBrk="1" hangingPunct="1">
                    <a:spcBef>
                      <a:spcPct val="50000"/>
                    </a:spcBef>
                  </a:pPr>
                  <a:r>
                    <a:rPr lang="en-US" dirty="0">
                      <a:latin typeface="Tahoma" pitchFamily="34" charset="0"/>
                    </a:rPr>
                    <a:t>Physical</a:t>
                  </a:r>
                </a:p>
              </p:txBody>
            </p:sp>
          </p:grpSp>
          <p:grpSp>
            <p:nvGrpSpPr>
              <p:cNvPr id="7" name="Group 1042"/>
              <p:cNvGrpSpPr>
                <a:grpSpLocks/>
              </p:cNvGrpSpPr>
              <p:nvPr/>
            </p:nvGrpSpPr>
            <p:grpSpPr bwMode="auto">
              <a:xfrm>
                <a:off x="960" y="1872"/>
                <a:ext cx="2592" cy="1680"/>
                <a:chOff x="960" y="1872"/>
                <a:chExt cx="2592" cy="1680"/>
              </a:xfrm>
            </p:grpSpPr>
            <p:sp>
              <p:nvSpPr>
                <p:cNvPr id="8" name="Line 1043"/>
                <p:cNvSpPr>
                  <a:spLocks noChangeShapeType="1"/>
                </p:cNvSpPr>
                <p:nvPr/>
              </p:nvSpPr>
              <p:spPr bwMode="auto">
                <a:xfrm>
                  <a:off x="960" y="187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9" name="Line 1044"/>
                <p:cNvSpPr>
                  <a:spLocks noChangeShapeType="1"/>
                </p:cNvSpPr>
                <p:nvPr/>
              </p:nvSpPr>
              <p:spPr bwMode="auto">
                <a:xfrm>
                  <a:off x="960" y="220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10" name="Line 1045"/>
                <p:cNvSpPr>
                  <a:spLocks noChangeShapeType="1"/>
                </p:cNvSpPr>
                <p:nvPr/>
              </p:nvSpPr>
              <p:spPr bwMode="auto">
                <a:xfrm>
                  <a:off x="960" y="2544"/>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11" name="Line 1046"/>
                <p:cNvSpPr>
                  <a:spLocks noChangeShapeType="1"/>
                </p:cNvSpPr>
                <p:nvPr/>
              </p:nvSpPr>
              <p:spPr bwMode="auto">
                <a:xfrm>
                  <a:off x="960" y="2880"/>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12" name="Line 1047"/>
                <p:cNvSpPr>
                  <a:spLocks noChangeShapeType="1"/>
                </p:cNvSpPr>
                <p:nvPr/>
              </p:nvSpPr>
              <p:spPr bwMode="auto">
                <a:xfrm>
                  <a:off x="960" y="316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13" name="Line 1048"/>
                <p:cNvSpPr>
                  <a:spLocks noChangeShapeType="1"/>
                </p:cNvSpPr>
                <p:nvPr/>
              </p:nvSpPr>
              <p:spPr bwMode="auto">
                <a:xfrm>
                  <a:off x="960" y="355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grpSp>
        </p:grpSp>
        <p:sp>
          <p:nvSpPr>
            <p:cNvPr id="5" name="Text Box 1049"/>
            <p:cNvSpPr txBox="1">
              <a:spLocks noChangeArrowheads="1"/>
            </p:cNvSpPr>
            <p:nvPr/>
          </p:nvSpPr>
          <p:spPr bwMode="auto">
            <a:xfrm>
              <a:off x="240" y="1728"/>
              <a:ext cx="384" cy="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dirty="0">
                  <a:latin typeface="Tahoma" pitchFamily="34" charset="0"/>
                </a:rPr>
                <a:t>7</a:t>
              </a:r>
            </a:p>
            <a:p>
              <a:pPr algn="ctr" eaLnBrk="1" hangingPunct="1">
                <a:spcBef>
                  <a:spcPct val="50000"/>
                </a:spcBef>
              </a:pPr>
              <a:r>
                <a:rPr lang="en-US" b="1" dirty="0">
                  <a:latin typeface="Tahoma" pitchFamily="34" charset="0"/>
                </a:rPr>
                <a:t>6</a:t>
              </a:r>
            </a:p>
            <a:p>
              <a:pPr algn="ctr" eaLnBrk="1" hangingPunct="1">
                <a:spcBef>
                  <a:spcPct val="50000"/>
                </a:spcBef>
              </a:pPr>
              <a:r>
                <a:rPr lang="en-US" b="1" dirty="0">
                  <a:latin typeface="Tahoma" pitchFamily="34" charset="0"/>
                </a:rPr>
                <a:t>5</a:t>
              </a:r>
            </a:p>
            <a:p>
              <a:pPr algn="ctr" eaLnBrk="1" hangingPunct="1">
                <a:spcBef>
                  <a:spcPct val="50000"/>
                </a:spcBef>
              </a:pPr>
              <a:r>
                <a:rPr lang="en-US" b="1" dirty="0">
                  <a:latin typeface="Tahoma" pitchFamily="34" charset="0"/>
                </a:rPr>
                <a:t>4</a:t>
              </a:r>
            </a:p>
            <a:p>
              <a:pPr algn="ctr" eaLnBrk="1" hangingPunct="1">
                <a:spcBef>
                  <a:spcPct val="50000"/>
                </a:spcBef>
              </a:pPr>
              <a:r>
                <a:rPr lang="en-US" b="1" dirty="0">
                  <a:latin typeface="Tahoma" pitchFamily="34" charset="0"/>
                </a:rPr>
                <a:t>3</a:t>
              </a:r>
            </a:p>
            <a:p>
              <a:pPr algn="ctr" eaLnBrk="1" hangingPunct="1">
                <a:spcBef>
                  <a:spcPct val="50000"/>
                </a:spcBef>
              </a:pPr>
              <a:r>
                <a:rPr lang="en-US" b="1" dirty="0">
                  <a:latin typeface="Tahoma" pitchFamily="34" charset="0"/>
                </a:rPr>
                <a:t>2</a:t>
              </a:r>
            </a:p>
            <a:p>
              <a:pPr algn="ctr" eaLnBrk="1" hangingPunct="1">
                <a:spcBef>
                  <a:spcPct val="50000"/>
                </a:spcBef>
              </a:pPr>
              <a:r>
                <a:rPr lang="en-US" b="1" dirty="0">
                  <a:latin typeface="Tahoma" pitchFamily="34" charset="0"/>
                </a:rPr>
                <a:t>1</a:t>
              </a:r>
            </a:p>
          </p:txBody>
        </p:sp>
      </p:grpSp>
      <p:sp>
        <p:nvSpPr>
          <p:cNvPr id="16" name="TextBox 15"/>
          <p:cNvSpPr txBox="1"/>
          <p:nvPr/>
        </p:nvSpPr>
        <p:spPr>
          <a:xfrm>
            <a:off x="2743200" y="0"/>
            <a:ext cx="6400800" cy="6863417"/>
          </a:xfrm>
          <a:prstGeom prst="rect">
            <a:avLst/>
          </a:prstGeom>
          <a:noFill/>
        </p:spPr>
        <p:txBody>
          <a:bodyPr wrap="square" rtlCol="0">
            <a:spAutoFit/>
          </a:bodyPr>
          <a:lstStyle/>
          <a:p>
            <a:r>
              <a:rPr lang="en-AU" sz="2000" b="1" dirty="0"/>
              <a:t>Application </a:t>
            </a:r>
            <a:r>
              <a:rPr lang="en-AU" sz="2000" b="1" dirty="0" smtClean="0"/>
              <a:t>Layer Attacks:</a:t>
            </a:r>
            <a:endParaRPr lang="en-AU" sz="2000" dirty="0" smtClean="0"/>
          </a:p>
          <a:p>
            <a:pPr lvl="0"/>
            <a:endParaRPr lang="en-AU" sz="2000" dirty="0" smtClean="0"/>
          </a:p>
          <a:p>
            <a:pPr lvl="0"/>
            <a:r>
              <a:rPr lang="en-AU" dirty="0" smtClean="0"/>
              <a:t>The </a:t>
            </a:r>
            <a:r>
              <a:rPr lang="en-AU" dirty="0"/>
              <a:t>lack of trusted third party (TTP) or a certification authority (CA) in ad hoc wireless networks pose serious challenges to identity and trust management (</a:t>
            </a:r>
            <a:r>
              <a:rPr lang="en-AU" dirty="0" err="1">
                <a:hlinkClick r:id="rId2" action="ppaction://hlinkfile" tooltip="Srivatsa,  #192"/>
              </a:rPr>
              <a:t>Srivatsa</a:t>
            </a:r>
            <a:r>
              <a:rPr lang="en-AU" dirty="0"/>
              <a:t>). </a:t>
            </a:r>
          </a:p>
          <a:p>
            <a:pPr lvl="0"/>
            <a:endParaRPr lang="en-AU" dirty="0" smtClean="0"/>
          </a:p>
          <a:p>
            <a:pPr lvl="0"/>
            <a:r>
              <a:rPr lang="en-AU" dirty="0" smtClean="0"/>
              <a:t>Viruses </a:t>
            </a:r>
            <a:r>
              <a:rPr lang="en-AU" dirty="0"/>
              <a:t>or other malicious code may compromise a wireless device and subsequently be introduced to a wired network connection</a:t>
            </a:r>
            <a:r>
              <a:rPr lang="en-AU" dirty="0" smtClean="0"/>
              <a:t>.</a:t>
            </a:r>
          </a:p>
          <a:p>
            <a:pPr lvl="0"/>
            <a:endParaRPr lang="en-AU" dirty="0"/>
          </a:p>
          <a:p>
            <a:pPr lvl="0"/>
            <a:r>
              <a:rPr lang="en-AU" dirty="0"/>
              <a:t>Traffic analysis software allows an attacker, in a more subtle way, to gain intelligence by monitoring the transmissions for patterns of communication. Traffic analysis attack does not attempt to inspect the payload in a packet (payload may be encrypted), instead it attempts to infer the intentions and actions of the enemy by observing communication patterns. Example patterns include: (i) Frequent communications can denote planning, (ii) Rapid, short, communications can denote negotiations, (iii) lack of communication can indicate a lack of activity, or completion of a finalized plan, (iv) Frequent communication to specific stations from a central station can highlight the chain of command, etc</a:t>
            </a:r>
            <a:r>
              <a:rPr lang="en-AU" dirty="0" smtClean="0"/>
              <a:t>.</a:t>
            </a:r>
            <a:endParaRPr lang="en-AU" dirty="0"/>
          </a:p>
        </p:txBody>
      </p:sp>
    </p:spTree>
    <p:extLst>
      <p:ext uri="{BB962C8B-B14F-4D97-AF65-F5344CB8AC3E}">
        <p14:creationId xmlns:p14="http://schemas.microsoft.com/office/powerpoint/2010/main" val="3022911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037"/>
          <p:cNvGrpSpPr>
            <a:grpSpLocks/>
          </p:cNvGrpSpPr>
          <p:nvPr/>
        </p:nvGrpSpPr>
        <p:grpSpPr bwMode="auto">
          <a:xfrm>
            <a:off x="160780" y="457200"/>
            <a:ext cx="2430020" cy="3743325"/>
            <a:chOff x="240" y="1728"/>
            <a:chExt cx="2976" cy="2358"/>
          </a:xfrm>
        </p:grpSpPr>
        <p:grpSp>
          <p:nvGrpSpPr>
            <p:cNvPr id="17" name="Group 1038"/>
            <p:cNvGrpSpPr>
              <a:grpSpLocks/>
            </p:cNvGrpSpPr>
            <p:nvPr/>
          </p:nvGrpSpPr>
          <p:grpSpPr bwMode="auto">
            <a:xfrm>
              <a:off x="528" y="1728"/>
              <a:ext cx="2688" cy="2352"/>
              <a:chOff x="864" y="1488"/>
              <a:chExt cx="2688" cy="2352"/>
            </a:xfrm>
          </p:grpSpPr>
          <p:grpSp>
            <p:nvGrpSpPr>
              <p:cNvPr id="19" name="Group 1039"/>
              <p:cNvGrpSpPr>
                <a:grpSpLocks/>
              </p:cNvGrpSpPr>
              <p:nvPr/>
            </p:nvGrpSpPr>
            <p:grpSpPr bwMode="auto">
              <a:xfrm>
                <a:off x="864" y="1488"/>
                <a:ext cx="2688" cy="2352"/>
                <a:chOff x="864" y="1488"/>
                <a:chExt cx="2688" cy="2352"/>
              </a:xfrm>
            </p:grpSpPr>
            <p:sp>
              <p:nvSpPr>
                <p:cNvPr id="27" name="Rectangle 1040"/>
                <p:cNvSpPr>
                  <a:spLocks noChangeArrowheads="1"/>
                </p:cNvSpPr>
                <p:nvPr/>
              </p:nvSpPr>
              <p:spPr bwMode="auto">
                <a:xfrm>
                  <a:off x="960" y="1488"/>
                  <a:ext cx="2592" cy="2352"/>
                </a:xfrm>
                <a:prstGeom prst="rect">
                  <a:avLst/>
                </a:prstGeom>
                <a:solidFill>
                  <a:srgbClr val="6699FF"/>
                </a:solidFill>
                <a:ln w="9525">
                  <a:solidFill>
                    <a:schemeClr val="tx1"/>
                  </a:solidFill>
                  <a:miter lim="800000"/>
                  <a:headEnd/>
                  <a:tailEnd/>
                </a:ln>
              </p:spPr>
              <p:txBody>
                <a:bodyPr wrap="none" anchor="ctr"/>
                <a:lstStyle/>
                <a:p>
                  <a:pPr algn="ctr" eaLnBrk="1" hangingPunct="1"/>
                  <a:endParaRPr lang="en-AU">
                    <a:latin typeface="Tahoma" pitchFamily="34" charset="0"/>
                  </a:endParaRPr>
                </a:p>
              </p:txBody>
            </p:sp>
            <p:sp>
              <p:nvSpPr>
                <p:cNvPr id="28" name="Text Box 1041"/>
                <p:cNvSpPr txBox="1">
                  <a:spLocks noChangeArrowheads="1"/>
                </p:cNvSpPr>
                <p:nvPr/>
              </p:nvSpPr>
              <p:spPr bwMode="auto">
                <a:xfrm>
                  <a:off x="864" y="1536"/>
                  <a:ext cx="2688" cy="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dirty="0" smtClean="0">
                      <a:latin typeface="Tahoma" pitchFamily="34" charset="0"/>
                    </a:rPr>
                    <a:t>Application</a:t>
                  </a:r>
                </a:p>
                <a:p>
                  <a:pPr algn="ctr" eaLnBrk="1" hangingPunct="1">
                    <a:spcBef>
                      <a:spcPct val="50000"/>
                    </a:spcBef>
                  </a:pPr>
                  <a:r>
                    <a:rPr lang="en-US" dirty="0" smtClean="0">
                      <a:latin typeface="Tahoma" pitchFamily="34" charset="0"/>
                    </a:rPr>
                    <a:t>Presentation</a:t>
                  </a:r>
                  <a:endParaRPr lang="en-US" dirty="0">
                    <a:latin typeface="Tahoma" pitchFamily="34" charset="0"/>
                  </a:endParaRPr>
                </a:p>
                <a:p>
                  <a:pPr algn="ctr" eaLnBrk="1" hangingPunct="1">
                    <a:spcBef>
                      <a:spcPct val="50000"/>
                    </a:spcBef>
                  </a:pPr>
                  <a:r>
                    <a:rPr lang="en-US" dirty="0">
                      <a:latin typeface="Tahoma" pitchFamily="34" charset="0"/>
                    </a:rPr>
                    <a:t>Session</a:t>
                  </a:r>
                </a:p>
                <a:p>
                  <a:pPr algn="ctr" eaLnBrk="1" hangingPunct="1">
                    <a:spcBef>
                      <a:spcPct val="50000"/>
                    </a:spcBef>
                  </a:pPr>
                  <a:r>
                    <a:rPr lang="en-US" dirty="0">
                      <a:latin typeface="Tahoma" pitchFamily="34" charset="0"/>
                    </a:rPr>
                    <a:t>Transport</a:t>
                  </a:r>
                </a:p>
                <a:p>
                  <a:pPr algn="ctr" eaLnBrk="1" hangingPunct="1">
                    <a:spcBef>
                      <a:spcPct val="50000"/>
                    </a:spcBef>
                  </a:pPr>
                  <a:r>
                    <a:rPr lang="en-US" dirty="0">
                      <a:latin typeface="Tahoma" pitchFamily="34" charset="0"/>
                    </a:rPr>
                    <a:t>Network</a:t>
                  </a:r>
                </a:p>
                <a:p>
                  <a:pPr algn="ctr" eaLnBrk="1" hangingPunct="1">
                    <a:spcBef>
                      <a:spcPct val="50000"/>
                    </a:spcBef>
                  </a:pPr>
                  <a:r>
                    <a:rPr lang="en-US" dirty="0">
                      <a:latin typeface="Tahoma" pitchFamily="34" charset="0"/>
                    </a:rPr>
                    <a:t>Data Link</a:t>
                  </a:r>
                </a:p>
                <a:p>
                  <a:pPr algn="ctr" eaLnBrk="1" hangingPunct="1">
                    <a:spcBef>
                      <a:spcPct val="50000"/>
                    </a:spcBef>
                  </a:pPr>
                  <a:r>
                    <a:rPr lang="en-US" dirty="0">
                      <a:latin typeface="Tahoma" pitchFamily="34" charset="0"/>
                    </a:rPr>
                    <a:t>Physical</a:t>
                  </a:r>
                </a:p>
              </p:txBody>
            </p:sp>
          </p:grpSp>
          <p:grpSp>
            <p:nvGrpSpPr>
              <p:cNvPr id="20" name="Group 1042"/>
              <p:cNvGrpSpPr>
                <a:grpSpLocks/>
              </p:cNvGrpSpPr>
              <p:nvPr/>
            </p:nvGrpSpPr>
            <p:grpSpPr bwMode="auto">
              <a:xfrm>
                <a:off x="960" y="1872"/>
                <a:ext cx="2592" cy="1680"/>
                <a:chOff x="960" y="1872"/>
                <a:chExt cx="2592" cy="1680"/>
              </a:xfrm>
            </p:grpSpPr>
            <p:sp>
              <p:nvSpPr>
                <p:cNvPr id="21" name="Line 1043"/>
                <p:cNvSpPr>
                  <a:spLocks noChangeShapeType="1"/>
                </p:cNvSpPr>
                <p:nvPr/>
              </p:nvSpPr>
              <p:spPr bwMode="auto">
                <a:xfrm>
                  <a:off x="960" y="187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2" name="Line 1044"/>
                <p:cNvSpPr>
                  <a:spLocks noChangeShapeType="1"/>
                </p:cNvSpPr>
                <p:nvPr/>
              </p:nvSpPr>
              <p:spPr bwMode="auto">
                <a:xfrm>
                  <a:off x="960" y="220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3" name="Line 1045"/>
                <p:cNvSpPr>
                  <a:spLocks noChangeShapeType="1"/>
                </p:cNvSpPr>
                <p:nvPr/>
              </p:nvSpPr>
              <p:spPr bwMode="auto">
                <a:xfrm>
                  <a:off x="960" y="2544"/>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4" name="Line 1046"/>
                <p:cNvSpPr>
                  <a:spLocks noChangeShapeType="1"/>
                </p:cNvSpPr>
                <p:nvPr/>
              </p:nvSpPr>
              <p:spPr bwMode="auto">
                <a:xfrm>
                  <a:off x="960" y="2880"/>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5" name="Line 1047"/>
                <p:cNvSpPr>
                  <a:spLocks noChangeShapeType="1"/>
                </p:cNvSpPr>
                <p:nvPr/>
              </p:nvSpPr>
              <p:spPr bwMode="auto">
                <a:xfrm>
                  <a:off x="960" y="316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6" name="Line 1048"/>
                <p:cNvSpPr>
                  <a:spLocks noChangeShapeType="1"/>
                </p:cNvSpPr>
                <p:nvPr/>
              </p:nvSpPr>
              <p:spPr bwMode="auto">
                <a:xfrm>
                  <a:off x="960" y="355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grpSp>
        </p:grpSp>
        <p:sp>
          <p:nvSpPr>
            <p:cNvPr id="18" name="Text Box 1049"/>
            <p:cNvSpPr txBox="1">
              <a:spLocks noChangeArrowheads="1"/>
            </p:cNvSpPr>
            <p:nvPr/>
          </p:nvSpPr>
          <p:spPr bwMode="auto">
            <a:xfrm>
              <a:off x="240" y="1728"/>
              <a:ext cx="384" cy="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dirty="0">
                  <a:latin typeface="Tahoma" pitchFamily="34" charset="0"/>
                </a:rPr>
                <a:t>7</a:t>
              </a:r>
            </a:p>
            <a:p>
              <a:pPr algn="ctr" eaLnBrk="1" hangingPunct="1">
                <a:spcBef>
                  <a:spcPct val="50000"/>
                </a:spcBef>
              </a:pPr>
              <a:r>
                <a:rPr lang="en-US" b="1" dirty="0">
                  <a:latin typeface="Tahoma" pitchFamily="34" charset="0"/>
                </a:rPr>
                <a:t>6</a:t>
              </a:r>
            </a:p>
            <a:p>
              <a:pPr algn="ctr" eaLnBrk="1" hangingPunct="1">
                <a:spcBef>
                  <a:spcPct val="50000"/>
                </a:spcBef>
              </a:pPr>
              <a:r>
                <a:rPr lang="en-US" b="1" dirty="0">
                  <a:latin typeface="Tahoma" pitchFamily="34" charset="0"/>
                </a:rPr>
                <a:t>5</a:t>
              </a:r>
            </a:p>
            <a:p>
              <a:pPr algn="ctr" eaLnBrk="1" hangingPunct="1">
                <a:spcBef>
                  <a:spcPct val="50000"/>
                </a:spcBef>
              </a:pPr>
              <a:r>
                <a:rPr lang="en-US" b="1" dirty="0">
                  <a:latin typeface="Tahoma" pitchFamily="34" charset="0"/>
                </a:rPr>
                <a:t>4</a:t>
              </a:r>
            </a:p>
            <a:p>
              <a:pPr algn="ctr" eaLnBrk="1" hangingPunct="1">
                <a:spcBef>
                  <a:spcPct val="50000"/>
                </a:spcBef>
              </a:pPr>
              <a:r>
                <a:rPr lang="en-US" b="1" dirty="0">
                  <a:latin typeface="Tahoma" pitchFamily="34" charset="0"/>
                </a:rPr>
                <a:t>3</a:t>
              </a:r>
            </a:p>
            <a:p>
              <a:pPr algn="ctr" eaLnBrk="1" hangingPunct="1">
                <a:spcBef>
                  <a:spcPct val="50000"/>
                </a:spcBef>
              </a:pPr>
              <a:r>
                <a:rPr lang="en-US" b="1" dirty="0">
                  <a:latin typeface="Tahoma" pitchFamily="34" charset="0"/>
                </a:rPr>
                <a:t>2</a:t>
              </a:r>
            </a:p>
            <a:p>
              <a:pPr algn="ctr" eaLnBrk="1" hangingPunct="1">
                <a:spcBef>
                  <a:spcPct val="50000"/>
                </a:spcBef>
              </a:pPr>
              <a:r>
                <a:rPr lang="en-US" b="1" dirty="0">
                  <a:latin typeface="Tahoma" pitchFamily="34" charset="0"/>
                </a:rPr>
                <a:t>1</a:t>
              </a:r>
            </a:p>
          </p:txBody>
        </p:sp>
      </p:grpSp>
      <p:sp>
        <p:nvSpPr>
          <p:cNvPr id="2" name="TextBox 1"/>
          <p:cNvSpPr txBox="1"/>
          <p:nvPr/>
        </p:nvSpPr>
        <p:spPr>
          <a:xfrm>
            <a:off x="2971800" y="178980"/>
            <a:ext cx="6019800" cy="6586418"/>
          </a:xfrm>
          <a:prstGeom prst="rect">
            <a:avLst/>
          </a:prstGeom>
          <a:noFill/>
        </p:spPr>
        <p:txBody>
          <a:bodyPr wrap="square" rtlCol="0">
            <a:spAutoFit/>
          </a:bodyPr>
          <a:lstStyle/>
          <a:p>
            <a:r>
              <a:rPr lang="en-AU" sz="2400" b="1" dirty="0"/>
              <a:t>Network Layer </a:t>
            </a:r>
            <a:r>
              <a:rPr lang="en-AU" sz="2400" b="1" dirty="0" smtClean="0"/>
              <a:t>Attacks</a:t>
            </a:r>
            <a:r>
              <a:rPr lang="en-AU" sz="2400" b="1" dirty="0"/>
              <a:t>:</a:t>
            </a:r>
            <a:endParaRPr lang="en-AU" sz="2400" dirty="0"/>
          </a:p>
          <a:p>
            <a:pPr lvl="0"/>
            <a:endParaRPr lang="en-AU" sz="2400" dirty="0" smtClean="0"/>
          </a:p>
          <a:p>
            <a:pPr lvl="0"/>
            <a:r>
              <a:rPr lang="en-AU" sz="2200" dirty="0" err="1" smtClean="0"/>
              <a:t>DoS</a:t>
            </a:r>
            <a:r>
              <a:rPr lang="en-AU" sz="2200" dirty="0" smtClean="0"/>
              <a:t> </a:t>
            </a:r>
            <a:r>
              <a:rPr lang="en-AU" sz="2200" dirty="0"/>
              <a:t>attacks may be directed at routers. </a:t>
            </a:r>
            <a:r>
              <a:rPr lang="en-AU" sz="2200" dirty="0" smtClean="0"/>
              <a:t>Malicious </a:t>
            </a:r>
            <a:r>
              <a:rPr lang="en-AU" sz="2200" dirty="0"/>
              <a:t>entities may deploy unauthorized equipment (e.g., mobile devices and access points) to surreptitiously gain access to sensitive information. Malicious entities may, through wireless connections, connect to other agencies or organizations for the purposes of launching attacks and concealing their activities. </a:t>
            </a:r>
            <a:endParaRPr lang="en-AU" sz="2200" dirty="0" smtClean="0"/>
          </a:p>
          <a:p>
            <a:pPr lvl="0"/>
            <a:endParaRPr lang="en-AU" sz="2200" dirty="0"/>
          </a:p>
          <a:p>
            <a:pPr lvl="0"/>
            <a:r>
              <a:rPr lang="en-AU" sz="2200" dirty="0" smtClean="0"/>
              <a:t>Further</a:t>
            </a:r>
            <a:r>
              <a:rPr lang="en-AU" sz="2200" dirty="0"/>
              <a:t>, in a multi-hop wireless network, a malicious entity may falsely route packets, drop packets, advertise incorrect routes (e.g.: routing loops, routing black holes), incorrectly code and aggregate packets, etc. (</a:t>
            </a:r>
            <a:r>
              <a:rPr lang="en-AU" sz="2200" dirty="0" err="1">
                <a:hlinkClick r:id="rId2" action="ppaction://hlinkfile" tooltip="Srivatsa,  #192"/>
              </a:rPr>
              <a:t>Srivatsa</a:t>
            </a:r>
            <a:r>
              <a:rPr lang="en-AU" sz="2200" dirty="0" smtClean="0"/>
              <a:t>).</a:t>
            </a:r>
            <a:endParaRPr lang="en-AU" sz="2200" dirty="0"/>
          </a:p>
        </p:txBody>
      </p:sp>
    </p:spTree>
    <p:extLst>
      <p:ext uri="{BB962C8B-B14F-4D97-AF65-F5344CB8AC3E}">
        <p14:creationId xmlns:p14="http://schemas.microsoft.com/office/powerpoint/2010/main" val="2528715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037"/>
          <p:cNvGrpSpPr>
            <a:grpSpLocks/>
          </p:cNvGrpSpPr>
          <p:nvPr/>
        </p:nvGrpSpPr>
        <p:grpSpPr bwMode="auto">
          <a:xfrm>
            <a:off x="160780" y="457200"/>
            <a:ext cx="2430020" cy="3743325"/>
            <a:chOff x="240" y="1728"/>
            <a:chExt cx="2976" cy="2358"/>
          </a:xfrm>
        </p:grpSpPr>
        <p:grpSp>
          <p:nvGrpSpPr>
            <p:cNvPr id="17" name="Group 1038"/>
            <p:cNvGrpSpPr>
              <a:grpSpLocks/>
            </p:cNvGrpSpPr>
            <p:nvPr/>
          </p:nvGrpSpPr>
          <p:grpSpPr bwMode="auto">
            <a:xfrm>
              <a:off x="528" y="1728"/>
              <a:ext cx="2688" cy="2352"/>
              <a:chOff x="864" y="1488"/>
              <a:chExt cx="2688" cy="2352"/>
            </a:xfrm>
          </p:grpSpPr>
          <p:grpSp>
            <p:nvGrpSpPr>
              <p:cNvPr id="19" name="Group 1039"/>
              <p:cNvGrpSpPr>
                <a:grpSpLocks/>
              </p:cNvGrpSpPr>
              <p:nvPr/>
            </p:nvGrpSpPr>
            <p:grpSpPr bwMode="auto">
              <a:xfrm>
                <a:off x="864" y="1488"/>
                <a:ext cx="2688" cy="2352"/>
                <a:chOff x="864" y="1488"/>
                <a:chExt cx="2688" cy="2352"/>
              </a:xfrm>
            </p:grpSpPr>
            <p:sp>
              <p:nvSpPr>
                <p:cNvPr id="27" name="Rectangle 1040"/>
                <p:cNvSpPr>
                  <a:spLocks noChangeArrowheads="1"/>
                </p:cNvSpPr>
                <p:nvPr/>
              </p:nvSpPr>
              <p:spPr bwMode="auto">
                <a:xfrm>
                  <a:off x="960" y="1488"/>
                  <a:ext cx="2592" cy="2352"/>
                </a:xfrm>
                <a:prstGeom prst="rect">
                  <a:avLst/>
                </a:prstGeom>
                <a:solidFill>
                  <a:srgbClr val="6699FF"/>
                </a:solidFill>
                <a:ln w="9525">
                  <a:solidFill>
                    <a:schemeClr val="tx1"/>
                  </a:solidFill>
                  <a:miter lim="800000"/>
                  <a:headEnd/>
                  <a:tailEnd/>
                </a:ln>
              </p:spPr>
              <p:txBody>
                <a:bodyPr wrap="none" anchor="ctr"/>
                <a:lstStyle/>
                <a:p>
                  <a:pPr algn="ctr" eaLnBrk="1" hangingPunct="1"/>
                  <a:endParaRPr lang="en-AU">
                    <a:latin typeface="Tahoma" pitchFamily="34" charset="0"/>
                  </a:endParaRPr>
                </a:p>
              </p:txBody>
            </p:sp>
            <p:sp>
              <p:nvSpPr>
                <p:cNvPr id="28" name="Text Box 1041"/>
                <p:cNvSpPr txBox="1">
                  <a:spLocks noChangeArrowheads="1"/>
                </p:cNvSpPr>
                <p:nvPr/>
              </p:nvSpPr>
              <p:spPr bwMode="auto">
                <a:xfrm>
                  <a:off x="864" y="1536"/>
                  <a:ext cx="2688" cy="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dirty="0" smtClean="0">
                      <a:latin typeface="Tahoma" pitchFamily="34" charset="0"/>
                    </a:rPr>
                    <a:t>Application</a:t>
                  </a:r>
                </a:p>
                <a:p>
                  <a:pPr algn="ctr" eaLnBrk="1" hangingPunct="1">
                    <a:spcBef>
                      <a:spcPct val="50000"/>
                    </a:spcBef>
                  </a:pPr>
                  <a:r>
                    <a:rPr lang="en-US" dirty="0" smtClean="0">
                      <a:latin typeface="Tahoma" pitchFamily="34" charset="0"/>
                    </a:rPr>
                    <a:t>Presentation</a:t>
                  </a:r>
                  <a:endParaRPr lang="en-US" dirty="0">
                    <a:latin typeface="Tahoma" pitchFamily="34" charset="0"/>
                  </a:endParaRPr>
                </a:p>
                <a:p>
                  <a:pPr algn="ctr" eaLnBrk="1" hangingPunct="1">
                    <a:spcBef>
                      <a:spcPct val="50000"/>
                    </a:spcBef>
                  </a:pPr>
                  <a:r>
                    <a:rPr lang="en-US" dirty="0">
                      <a:latin typeface="Tahoma" pitchFamily="34" charset="0"/>
                    </a:rPr>
                    <a:t>Session</a:t>
                  </a:r>
                </a:p>
                <a:p>
                  <a:pPr algn="ctr" eaLnBrk="1" hangingPunct="1">
                    <a:spcBef>
                      <a:spcPct val="50000"/>
                    </a:spcBef>
                  </a:pPr>
                  <a:r>
                    <a:rPr lang="en-US" dirty="0">
                      <a:latin typeface="Tahoma" pitchFamily="34" charset="0"/>
                    </a:rPr>
                    <a:t>Transport</a:t>
                  </a:r>
                </a:p>
                <a:p>
                  <a:pPr algn="ctr" eaLnBrk="1" hangingPunct="1">
                    <a:spcBef>
                      <a:spcPct val="50000"/>
                    </a:spcBef>
                  </a:pPr>
                  <a:r>
                    <a:rPr lang="en-US" dirty="0">
                      <a:latin typeface="Tahoma" pitchFamily="34" charset="0"/>
                    </a:rPr>
                    <a:t>Network</a:t>
                  </a:r>
                </a:p>
                <a:p>
                  <a:pPr algn="ctr" eaLnBrk="1" hangingPunct="1">
                    <a:spcBef>
                      <a:spcPct val="50000"/>
                    </a:spcBef>
                  </a:pPr>
                  <a:r>
                    <a:rPr lang="en-US" dirty="0">
                      <a:latin typeface="Tahoma" pitchFamily="34" charset="0"/>
                    </a:rPr>
                    <a:t>Data Link</a:t>
                  </a:r>
                </a:p>
                <a:p>
                  <a:pPr algn="ctr" eaLnBrk="1" hangingPunct="1">
                    <a:spcBef>
                      <a:spcPct val="50000"/>
                    </a:spcBef>
                  </a:pPr>
                  <a:r>
                    <a:rPr lang="en-US" dirty="0">
                      <a:latin typeface="Tahoma" pitchFamily="34" charset="0"/>
                    </a:rPr>
                    <a:t>Physical</a:t>
                  </a:r>
                </a:p>
              </p:txBody>
            </p:sp>
          </p:grpSp>
          <p:grpSp>
            <p:nvGrpSpPr>
              <p:cNvPr id="20" name="Group 1042"/>
              <p:cNvGrpSpPr>
                <a:grpSpLocks/>
              </p:cNvGrpSpPr>
              <p:nvPr/>
            </p:nvGrpSpPr>
            <p:grpSpPr bwMode="auto">
              <a:xfrm>
                <a:off x="960" y="1872"/>
                <a:ext cx="2592" cy="1680"/>
                <a:chOff x="960" y="1872"/>
                <a:chExt cx="2592" cy="1680"/>
              </a:xfrm>
            </p:grpSpPr>
            <p:sp>
              <p:nvSpPr>
                <p:cNvPr id="21" name="Line 1043"/>
                <p:cNvSpPr>
                  <a:spLocks noChangeShapeType="1"/>
                </p:cNvSpPr>
                <p:nvPr/>
              </p:nvSpPr>
              <p:spPr bwMode="auto">
                <a:xfrm>
                  <a:off x="960" y="187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2" name="Line 1044"/>
                <p:cNvSpPr>
                  <a:spLocks noChangeShapeType="1"/>
                </p:cNvSpPr>
                <p:nvPr/>
              </p:nvSpPr>
              <p:spPr bwMode="auto">
                <a:xfrm>
                  <a:off x="960" y="220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3" name="Line 1045"/>
                <p:cNvSpPr>
                  <a:spLocks noChangeShapeType="1"/>
                </p:cNvSpPr>
                <p:nvPr/>
              </p:nvSpPr>
              <p:spPr bwMode="auto">
                <a:xfrm>
                  <a:off x="960" y="2544"/>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4" name="Line 1046"/>
                <p:cNvSpPr>
                  <a:spLocks noChangeShapeType="1"/>
                </p:cNvSpPr>
                <p:nvPr/>
              </p:nvSpPr>
              <p:spPr bwMode="auto">
                <a:xfrm>
                  <a:off x="960" y="2880"/>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5" name="Line 1047"/>
                <p:cNvSpPr>
                  <a:spLocks noChangeShapeType="1"/>
                </p:cNvSpPr>
                <p:nvPr/>
              </p:nvSpPr>
              <p:spPr bwMode="auto">
                <a:xfrm>
                  <a:off x="960" y="316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6" name="Line 1048"/>
                <p:cNvSpPr>
                  <a:spLocks noChangeShapeType="1"/>
                </p:cNvSpPr>
                <p:nvPr/>
              </p:nvSpPr>
              <p:spPr bwMode="auto">
                <a:xfrm>
                  <a:off x="960" y="355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grpSp>
        </p:grpSp>
        <p:sp>
          <p:nvSpPr>
            <p:cNvPr id="18" name="Text Box 1049"/>
            <p:cNvSpPr txBox="1">
              <a:spLocks noChangeArrowheads="1"/>
            </p:cNvSpPr>
            <p:nvPr/>
          </p:nvSpPr>
          <p:spPr bwMode="auto">
            <a:xfrm>
              <a:off x="240" y="1728"/>
              <a:ext cx="384" cy="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dirty="0">
                  <a:latin typeface="Tahoma" pitchFamily="34" charset="0"/>
                </a:rPr>
                <a:t>7</a:t>
              </a:r>
            </a:p>
            <a:p>
              <a:pPr algn="ctr" eaLnBrk="1" hangingPunct="1">
                <a:spcBef>
                  <a:spcPct val="50000"/>
                </a:spcBef>
              </a:pPr>
              <a:r>
                <a:rPr lang="en-US" b="1" dirty="0">
                  <a:latin typeface="Tahoma" pitchFamily="34" charset="0"/>
                </a:rPr>
                <a:t>6</a:t>
              </a:r>
            </a:p>
            <a:p>
              <a:pPr algn="ctr" eaLnBrk="1" hangingPunct="1">
                <a:spcBef>
                  <a:spcPct val="50000"/>
                </a:spcBef>
              </a:pPr>
              <a:r>
                <a:rPr lang="en-US" b="1" dirty="0">
                  <a:latin typeface="Tahoma" pitchFamily="34" charset="0"/>
                </a:rPr>
                <a:t>5</a:t>
              </a:r>
            </a:p>
            <a:p>
              <a:pPr algn="ctr" eaLnBrk="1" hangingPunct="1">
                <a:spcBef>
                  <a:spcPct val="50000"/>
                </a:spcBef>
              </a:pPr>
              <a:r>
                <a:rPr lang="en-US" b="1" dirty="0">
                  <a:latin typeface="Tahoma" pitchFamily="34" charset="0"/>
                </a:rPr>
                <a:t>4</a:t>
              </a:r>
            </a:p>
            <a:p>
              <a:pPr algn="ctr" eaLnBrk="1" hangingPunct="1">
                <a:spcBef>
                  <a:spcPct val="50000"/>
                </a:spcBef>
              </a:pPr>
              <a:r>
                <a:rPr lang="en-US" b="1" dirty="0">
                  <a:latin typeface="Tahoma" pitchFamily="34" charset="0"/>
                </a:rPr>
                <a:t>3</a:t>
              </a:r>
            </a:p>
            <a:p>
              <a:pPr algn="ctr" eaLnBrk="1" hangingPunct="1">
                <a:spcBef>
                  <a:spcPct val="50000"/>
                </a:spcBef>
              </a:pPr>
              <a:r>
                <a:rPr lang="en-US" b="1" dirty="0">
                  <a:latin typeface="Tahoma" pitchFamily="34" charset="0"/>
                </a:rPr>
                <a:t>2</a:t>
              </a:r>
            </a:p>
            <a:p>
              <a:pPr algn="ctr" eaLnBrk="1" hangingPunct="1">
                <a:spcBef>
                  <a:spcPct val="50000"/>
                </a:spcBef>
              </a:pPr>
              <a:r>
                <a:rPr lang="en-US" b="1" dirty="0">
                  <a:latin typeface="Tahoma" pitchFamily="34" charset="0"/>
                </a:rPr>
                <a:t>1</a:t>
              </a:r>
            </a:p>
          </p:txBody>
        </p:sp>
      </p:grpSp>
      <p:sp>
        <p:nvSpPr>
          <p:cNvPr id="2" name="TextBox 1"/>
          <p:cNvSpPr txBox="1"/>
          <p:nvPr/>
        </p:nvSpPr>
        <p:spPr>
          <a:xfrm>
            <a:off x="2819400" y="457200"/>
            <a:ext cx="6172200" cy="4431983"/>
          </a:xfrm>
          <a:prstGeom prst="rect">
            <a:avLst/>
          </a:prstGeom>
          <a:noFill/>
        </p:spPr>
        <p:txBody>
          <a:bodyPr wrap="square" rtlCol="0">
            <a:spAutoFit/>
          </a:bodyPr>
          <a:lstStyle/>
          <a:p>
            <a:r>
              <a:rPr lang="en-AU" sz="2400" b="1" dirty="0"/>
              <a:t>Data Link </a:t>
            </a:r>
            <a:r>
              <a:rPr lang="en-AU" sz="2400" b="1" dirty="0" smtClean="0"/>
              <a:t>Layer </a:t>
            </a:r>
            <a:r>
              <a:rPr lang="en-AU" sz="2400" b="1" dirty="0"/>
              <a:t>Attacks:</a:t>
            </a:r>
            <a:endParaRPr lang="en-AU" sz="2400" dirty="0"/>
          </a:p>
          <a:p>
            <a:r>
              <a:rPr lang="en-AU" sz="2400" b="1" dirty="0"/>
              <a:t> </a:t>
            </a:r>
            <a:endParaRPr lang="en-AU" sz="2400" dirty="0"/>
          </a:p>
          <a:p>
            <a:r>
              <a:rPr lang="en-AU" sz="2400" b="1" dirty="0"/>
              <a:t>Identity Attacks</a:t>
            </a:r>
            <a:r>
              <a:rPr lang="en-AU" sz="2400" dirty="0"/>
              <a:t>: Malicious entities may steal the identity (MAC address) of legitimate entities and masquerade as them on internal wireless networks. </a:t>
            </a:r>
            <a:endParaRPr lang="en-AU" sz="2400" dirty="0" smtClean="0"/>
          </a:p>
          <a:p>
            <a:endParaRPr lang="en-AU" sz="2400" dirty="0"/>
          </a:p>
          <a:p>
            <a:r>
              <a:rPr lang="en-AU" sz="2400" dirty="0" smtClean="0"/>
              <a:t>The </a:t>
            </a:r>
            <a:r>
              <a:rPr lang="en-AU" sz="2400" dirty="0"/>
              <a:t>absence of a certification authority in ad hoc wireless networks allows a malicious node to masquerade any identity and assume any number of identities (</a:t>
            </a:r>
            <a:r>
              <a:rPr lang="en-AU" sz="2400" dirty="0" err="1">
                <a:hlinkClick r:id="rId2" action="ppaction://hlinkfile" tooltip="Srivatsa,  #192"/>
              </a:rPr>
              <a:t>Srivatsa</a:t>
            </a:r>
            <a:r>
              <a:rPr lang="en-AU" sz="2400" dirty="0"/>
              <a:t>).</a:t>
            </a:r>
          </a:p>
          <a:p>
            <a:endParaRPr lang="en-AU" dirty="0"/>
          </a:p>
        </p:txBody>
      </p:sp>
    </p:spTree>
    <p:extLst>
      <p:ext uri="{BB962C8B-B14F-4D97-AF65-F5344CB8AC3E}">
        <p14:creationId xmlns:p14="http://schemas.microsoft.com/office/powerpoint/2010/main" val="2528715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037"/>
          <p:cNvGrpSpPr>
            <a:grpSpLocks/>
          </p:cNvGrpSpPr>
          <p:nvPr/>
        </p:nvGrpSpPr>
        <p:grpSpPr bwMode="auto">
          <a:xfrm>
            <a:off x="160780" y="457200"/>
            <a:ext cx="2430020" cy="3743325"/>
            <a:chOff x="240" y="1728"/>
            <a:chExt cx="2976" cy="2358"/>
          </a:xfrm>
        </p:grpSpPr>
        <p:grpSp>
          <p:nvGrpSpPr>
            <p:cNvPr id="17" name="Group 1038"/>
            <p:cNvGrpSpPr>
              <a:grpSpLocks/>
            </p:cNvGrpSpPr>
            <p:nvPr/>
          </p:nvGrpSpPr>
          <p:grpSpPr bwMode="auto">
            <a:xfrm>
              <a:off x="528" y="1728"/>
              <a:ext cx="2688" cy="2352"/>
              <a:chOff x="864" y="1488"/>
              <a:chExt cx="2688" cy="2352"/>
            </a:xfrm>
          </p:grpSpPr>
          <p:grpSp>
            <p:nvGrpSpPr>
              <p:cNvPr id="19" name="Group 1039"/>
              <p:cNvGrpSpPr>
                <a:grpSpLocks/>
              </p:cNvGrpSpPr>
              <p:nvPr/>
            </p:nvGrpSpPr>
            <p:grpSpPr bwMode="auto">
              <a:xfrm>
                <a:off x="864" y="1488"/>
                <a:ext cx="2688" cy="2352"/>
                <a:chOff x="864" y="1488"/>
                <a:chExt cx="2688" cy="2352"/>
              </a:xfrm>
            </p:grpSpPr>
            <p:sp>
              <p:nvSpPr>
                <p:cNvPr id="27" name="Rectangle 1040"/>
                <p:cNvSpPr>
                  <a:spLocks noChangeArrowheads="1"/>
                </p:cNvSpPr>
                <p:nvPr/>
              </p:nvSpPr>
              <p:spPr bwMode="auto">
                <a:xfrm>
                  <a:off x="960" y="1488"/>
                  <a:ext cx="2592" cy="2352"/>
                </a:xfrm>
                <a:prstGeom prst="rect">
                  <a:avLst/>
                </a:prstGeom>
                <a:solidFill>
                  <a:srgbClr val="6699FF"/>
                </a:solidFill>
                <a:ln w="9525">
                  <a:solidFill>
                    <a:schemeClr val="tx1"/>
                  </a:solidFill>
                  <a:miter lim="800000"/>
                  <a:headEnd/>
                  <a:tailEnd/>
                </a:ln>
              </p:spPr>
              <p:txBody>
                <a:bodyPr wrap="none" anchor="ctr"/>
                <a:lstStyle/>
                <a:p>
                  <a:pPr algn="ctr" eaLnBrk="1" hangingPunct="1"/>
                  <a:endParaRPr lang="en-AU">
                    <a:latin typeface="Tahoma" pitchFamily="34" charset="0"/>
                  </a:endParaRPr>
                </a:p>
              </p:txBody>
            </p:sp>
            <p:sp>
              <p:nvSpPr>
                <p:cNvPr id="28" name="Text Box 1041"/>
                <p:cNvSpPr txBox="1">
                  <a:spLocks noChangeArrowheads="1"/>
                </p:cNvSpPr>
                <p:nvPr/>
              </p:nvSpPr>
              <p:spPr bwMode="auto">
                <a:xfrm>
                  <a:off x="864" y="1536"/>
                  <a:ext cx="2688" cy="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dirty="0" smtClean="0">
                      <a:latin typeface="Tahoma" pitchFamily="34" charset="0"/>
                    </a:rPr>
                    <a:t>Application</a:t>
                  </a:r>
                </a:p>
                <a:p>
                  <a:pPr algn="ctr" eaLnBrk="1" hangingPunct="1">
                    <a:spcBef>
                      <a:spcPct val="50000"/>
                    </a:spcBef>
                  </a:pPr>
                  <a:r>
                    <a:rPr lang="en-US" dirty="0" smtClean="0">
                      <a:latin typeface="Tahoma" pitchFamily="34" charset="0"/>
                    </a:rPr>
                    <a:t>Presentation</a:t>
                  </a:r>
                  <a:endParaRPr lang="en-US" dirty="0">
                    <a:latin typeface="Tahoma" pitchFamily="34" charset="0"/>
                  </a:endParaRPr>
                </a:p>
                <a:p>
                  <a:pPr algn="ctr" eaLnBrk="1" hangingPunct="1">
                    <a:spcBef>
                      <a:spcPct val="50000"/>
                    </a:spcBef>
                  </a:pPr>
                  <a:r>
                    <a:rPr lang="en-US" dirty="0">
                      <a:latin typeface="Tahoma" pitchFamily="34" charset="0"/>
                    </a:rPr>
                    <a:t>Session</a:t>
                  </a:r>
                </a:p>
                <a:p>
                  <a:pPr algn="ctr" eaLnBrk="1" hangingPunct="1">
                    <a:spcBef>
                      <a:spcPct val="50000"/>
                    </a:spcBef>
                  </a:pPr>
                  <a:r>
                    <a:rPr lang="en-US" dirty="0">
                      <a:latin typeface="Tahoma" pitchFamily="34" charset="0"/>
                    </a:rPr>
                    <a:t>Transport</a:t>
                  </a:r>
                </a:p>
                <a:p>
                  <a:pPr algn="ctr" eaLnBrk="1" hangingPunct="1">
                    <a:spcBef>
                      <a:spcPct val="50000"/>
                    </a:spcBef>
                  </a:pPr>
                  <a:r>
                    <a:rPr lang="en-US" dirty="0">
                      <a:latin typeface="Tahoma" pitchFamily="34" charset="0"/>
                    </a:rPr>
                    <a:t>Network</a:t>
                  </a:r>
                </a:p>
                <a:p>
                  <a:pPr algn="ctr" eaLnBrk="1" hangingPunct="1">
                    <a:spcBef>
                      <a:spcPct val="50000"/>
                    </a:spcBef>
                  </a:pPr>
                  <a:r>
                    <a:rPr lang="en-US" dirty="0">
                      <a:latin typeface="Tahoma" pitchFamily="34" charset="0"/>
                    </a:rPr>
                    <a:t>Data Link</a:t>
                  </a:r>
                </a:p>
                <a:p>
                  <a:pPr algn="ctr" eaLnBrk="1" hangingPunct="1">
                    <a:spcBef>
                      <a:spcPct val="50000"/>
                    </a:spcBef>
                  </a:pPr>
                  <a:r>
                    <a:rPr lang="en-US" dirty="0">
                      <a:latin typeface="Tahoma" pitchFamily="34" charset="0"/>
                    </a:rPr>
                    <a:t>Physical</a:t>
                  </a:r>
                </a:p>
              </p:txBody>
            </p:sp>
          </p:grpSp>
          <p:grpSp>
            <p:nvGrpSpPr>
              <p:cNvPr id="20" name="Group 1042"/>
              <p:cNvGrpSpPr>
                <a:grpSpLocks/>
              </p:cNvGrpSpPr>
              <p:nvPr/>
            </p:nvGrpSpPr>
            <p:grpSpPr bwMode="auto">
              <a:xfrm>
                <a:off x="960" y="1872"/>
                <a:ext cx="2592" cy="1680"/>
                <a:chOff x="960" y="1872"/>
                <a:chExt cx="2592" cy="1680"/>
              </a:xfrm>
            </p:grpSpPr>
            <p:sp>
              <p:nvSpPr>
                <p:cNvPr id="21" name="Line 1043"/>
                <p:cNvSpPr>
                  <a:spLocks noChangeShapeType="1"/>
                </p:cNvSpPr>
                <p:nvPr/>
              </p:nvSpPr>
              <p:spPr bwMode="auto">
                <a:xfrm>
                  <a:off x="960" y="187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2" name="Line 1044"/>
                <p:cNvSpPr>
                  <a:spLocks noChangeShapeType="1"/>
                </p:cNvSpPr>
                <p:nvPr/>
              </p:nvSpPr>
              <p:spPr bwMode="auto">
                <a:xfrm>
                  <a:off x="960" y="220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3" name="Line 1045"/>
                <p:cNvSpPr>
                  <a:spLocks noChangeShapeType="1"/>
                </p:cNvSpPr>
                <p:nvPr/>
              </p:nvSpPr>
              <p:spPr bwMode="auto">
                <a:xfrm>
                  <a:off x="960" y="2544"/>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4" name="Line 1046"/>
                <p:cNvSpPr>
                  <a:spLocks noChangeShapeType="1"/>
                </p:cNvSpPr>
                <p:nvPr/>
              </p:nvSpPr>
              <p:spPr bwMode="auto">
                <a:xfrm>
                  <a:off x="960" y="2880"/>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5" name="Line 1047"/>
                <p:cNvSpPr>
                  <a:spLocks noChangeShapeType="1"/>
                </p:cNvSpPr>
                <p:nvPr/>
              </p:nvSpPr>
              <p:spPr bwMode="auto">
                <a:xfrm>
                  <a:off x="960" y="316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6" name="Line 1048"/>
                <p:cNvSpPr>
                  <a:spLocks noChangeShapeType="1"/>
                </p:cNvSpPr>
                <p:nvPr/>
              </p:nvSpPr>
              <p:spPr bwMode="auto">
                <a:xfrm>
                  <a:off x="960" y="355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grpSp>
        </p:grpSp>
        <p:sp>
          <p:nvSpPr>
            <p:cNvPr id="18" name="Text Box 1049"/>
            <p:cNvSpPr txBox="1">
              <a:spLocks noChangeArrowheads="1"/>
            </p:cNvSpPr>
            <p:nvPr/>
          </p:nvSpPr>
          <p:spPr bwMode="auto">
            <a:xfrm>
              <a:off x="240" y="1728"/>
              <a:ext cx="384" cy="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dirty="0">
                  <a:latin typeface="Tahoma" pitchFamily="34" charset="0"/>
                </a:rPr>
                <a:t>7</a:t>
              </a:r>
            </a:p>
            <a:p>
              <a:pPr algn="ctr" eaLnBrk="1" hangingPunct="1">
                <a:spcBef>
                  <a:spcPct val="50000"/>
                </a:spcBef>
              </a:pPr>
              <a:r>
                <a:rPr lang="en-US" b="1" dirty="0">
                  <a:latin typeface="Tahoma" pitchFamily="34" charset="0"/>
                </a:rPr>
                <a:t>6</a:t>
              </a:r>
            </a:p>
            <a:p>
              <a:pPr algn="ctr" eaLnBrk="1" hangingPunct="1">
                <a:spcBef>
                  <a:spcPct val="50000"/>
                </a:spcBef>
              </a:pPr>
              <a:r>
                <a:rPr lang="en-US" b="1" dirty="0">
                  <a:latin typeface="Tahoma" pitchFamily="34" charset="0"/>
                </a:rPr>
                <a:t>5</a:t>
              </a:r>
            </a:p>
            <a:p>
              <a:pPr algn="ctr" eaLnBrk="1" hangingPunct="1">
                <a:spcBef>
                  <a:spcPct val="50000"/>
                </a:spcBef>
              </a:pPr>
              <a:r>
                <a:rPr lang="en-US" b="1" dirty="0">
                  <a:latin typeface="Tahoma" pitchFamily="34" charset="0"/>
                </a:rPr>
                <a:t>4</a:t>
              </a:r>
            </a:p>
            <a:p>
              <a:pPr algn="ctr" eaLnBrk="1" hangingPunct="1">
                <a:spcBef>
                  <a:spcPct val="50000"/>
                </a:spcBef>
              </a:pPr>
              <a:r>
                <a:rPr lang="en-US" b="1" dirty="0">
                  <a:latin typeface="Tahoma" pitchFamily="34" charset="0"/>
                </a:rPr>
                <a:t>3</a:t>
              </a:r>
            </a:p>
            <a:p>
              <a:pPr algn="ctr" eaLnBrk="1" hangingPunct="1">
                <a:spcBef>
                  <a:spcPct val="50000"/>
                </a:spcBef>
              </a:pPr>
              <a:r>
                <a:rPr lang="en-US" b="1" dirty="0">
                  <a:latin typeface="Tahoma" pitchFamily="34" charset="0"/>
                </a:rPr>
                <a:t>2</a:t>
              </a:r>
            </a:p>
            <a:p>
              <a:pPr algn="ctr" eaLnBrk="1" hangingPunct="1">
                <a:spcBef>
                  <a:spcPct val="50000"/>
                </a:spcBef>
              </a:pPr>
              <a:r>
                <a:rPr lang="en-US" b="1" dirty="0">
                  <a:latin typeface="Tahoma" pitchFamily="34" charset="0"/>
                </a:rPr>
                <a:t>1</a:t>
              </a:r>
            </a:p>
          </p:txBody>
        </p:sp>
      </p:grpSp>
      <p:sp>
        <p:nvSpPr>
          <p:cNvPr id="2" name="TextBox 1"/>
          <p:cNvSpPr txBox="1"/>
          <p:nvPr/>
        </p:nvSpPr>
        <p:spPr>
          <a:xfrm>
            <a:off x="2819400" y="55418"/>
            <a:ext cx="6019800" cy="6863417"/>
          </a:xfrm>
          <a:prstGeom prst="rect">
            <a:avLst/>
          </a:prstGeom>
          <a:noFill/>
        </p:spPr>
        <p:txBody>
          <a:bodyPr wrap="square" rtlCol="0">
            <a:spAutoFit/>
          </a:bodyPr>
          <a:lstStyle/>
          <a:p>
            <a:r>
              <a:rPr lang="en-AU" sz="2400" b="1" dirty="0"/>
              <a:t>Physical Layer Attacks:</a:t>
            </a:r>
            <a:r>
              <a:rPr lang="en-AU" sz="2400" dirty="0"/>
              <a:t> </a:t>
            </a:r>
          </a:p>
          <a:p>
            <a:r>
              <a:rPr lang="en-AU" sz="2400" dirty="0"/>
              <a:t> </a:t>
            </a:r>
            <a:r>
              <a:rPr lang="en-AU" sz="2400" dirty="0" smtClean="0"/>
              <a:t/>
            </a:r>
            <a:br>
              <a:rPr lang="en-AU" sz="2400" dirty="0" smtClean="0"/>
            </a:br>
            <a:r>
              <a:rPr lang="en-AU" sz="2200" dirty="0" smtClean="0"/>
              <a:t>The </a:t>
            </a:r>
            <a:r>
              <a:rPr lang="en-AU" sz="2200" dirty="0"/>
              <a:t>most significant source of risks in wireless networks is that the technology’s underlying communications medium, the airwave, is open to intruders for  jamming (interference) and eavesdropping attacks.</a:t>
            </a:r>
          </a:p>
          <a:p>
            <a:pPr lvl="0"/>
            <a:r>
              <a:rPr lang="en-AU" sz="2200" dirty="0" err="1"/>
              <a:t>DoS</a:t>
            </a:r>
            <a:r>
              <a:rPr lang="en-AU" sz="2200" dirty="0"/>
              <a:t> attacks may be directed at wireless connections or devices. Wireless Access Points are susceptible to radio frequency jamming </a:t>
            </a:r>
            <a:r>
              <a:rPr lang="en-AU" sz="2200" dirty="0" smtClean="0"/>
              <a:t>(</a:t>
            </a:r>
            <a:r>
              <a:rPr lang="en-AU" sz="2200" dirty="0" err="1">
                <a:hlinkClick r:id="rId2" action="ppaction://hlinkfile" tooltip="Srivatsa,  #192"/>
              </a:rPr>
              <a:t>Srivatsa</a:t>
            </a:r>
            <a:r>
              <a:rPr lang="en-AU" sz="2200" dirty="0"/>
              <a:t>).</a:t>
            </a:r>
          </a:p>
          <a:p>
            <a:pPr lvl="0"/>
            <a:endParaRPr lang="en-AU" sz="2200" dirty="0" smtClean="0"/>
          </a:p>
          <a:p>
            <a:pPr lvl="0"/>
            <a:r>
              <a:rPr lang="en-AU" sz="2200" dirty="0" smtClean="0"/>
              <a:t>Mobile </a:t>
            </a:r>
            <a:r>
              <a:rPr lang="en-AU" sz="2200" dirty="0"/>
              <a:t>and handheld wireless devices are resource constrained (e.g.: battery life); hence such devices have limited transmission power and may use weaker cryptographic mechanisms for saving power, thereby making them easy targets (</a:t>
            </a:r>
            <a:r>
              <a:rPr lang="en-AU" sz="2200" dirty="0" err="1">
                <a:hlinkClick r:id="rId2" action="ppaction://hlinkfile" tooltip="Srivatsa,  #192"/>
              </a:rPr>
              <a:t>Srivatsa</a:t>
            </a:r>
            <a:r>
              <a:rPr lang="en-AU" sz="2200" dirty="0"/>
              <a:t>).</a:t>
            </a:r>
          </a:p>
          <a:p>
            <a:endParaRPr lang="en-AU" dirty="0"/>
          </a:p>
        </p:txBody>
      </p:sp>
    </p:spTree>
    <p:extLst>
      <p:ext uri="{BB962C8B-B14F-4D97-AF65-F5344CB8AC3E}">
        <p14:creationId xmlns:p14="http://schemas.microsoft.com/office/powerpoint/2010/main" val="2528715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037"/>
          <p:cNvGrpSpPr>
            <a:grpSpLocks/>
          </p:cNvGrpSpPr>
          <p:nvPr/>
        </p:nvGrpSpPr>
        <p:grpSpPr bwMode="auto">
          <a:xfrm>
            <a:off x="160780" y="457200"/>
            <a:ext cx="2430020" cy="3743325"/>
            <a:chOff x="240" y="1728"/>
            <a:chExt cx="2976" cy="2358"/>
          </a:xfrm>
        </p:grpSpPr>
        <p:grpSp>
          <p:nvGrpSpPr>
            <p:cNvPr id="17" name="Group 1038"/>
            <p:cNvGrpSpPr>
              <a:grpSpLocks/>
            </p:cNvGrpSpPr>
            <p:nvPr/>
          </p:nvGrpSpPr>
          <p:grpSpPr bwMode="auto">
            <a:xfrm>
              <a:off x="528" y="1728"/>
              <a:ext cx="2688" cy="2352"/>
              <a:chOff x="864" y="1488"/>
              <a:chExt cx="2688" cy="2352"/>
            </a:xfrm>
          </p:grpSpPr>
          <p:grpSp>
            <p:nvGrpSpPr>
              <p:cNvPr id="19" name="Group 1039"/>
              <p:cNvGrpSpPr>
                <a:grpSpLocks/>
              </p:cNvGrpSpPr>
              <p:nvPr/>
            </p:nvGrpSpPr>
            <p:grpSpPr bwMode="auto">
              <a:xfrm>
                <a:off x="864" y="1488"/>
                <a:ext cx="2688" cy="2352"/>
                <a:chOff x="864" y="1488"/>
                <a:chExt cx="2688" cy="2352"/>
              </a:xfrm>
            </p:grpSpPr>
            <p:sp>
              <p:nvSpPr>
                <p:cNvPr id="27" name="Rectangle 1040"/>
                <p:cNvSpPr>
                  <a:spLocks noChangeArrowheads="1"/>
                </p:cNvSpPr>
                <p:nvPr/>
              </p:nvSpPr>
              <p:spPr bwMode="auto">
                <a:xfrm>
                  <a:off x="960" y="1488"/>
                  <a:ext cx="2592" cy="2352"/>
                </a:xfrm>
                <a:prstGeom prst="rect">
                  <a:avLst/>
                </a:prstGeom>
                <a:solidFill>
                  <a:srgbClr val="6699FF"/>
                </a:solidFill>
                <a:ln w="9525">
                  <a:solidFill>
                    <a:schemeClr val="tx1"/>
                  </a:solidFill>
                  <a:miter lim="800000"/>
                  <a:headEnd/>
                  <a:tailEnd/>
                </a:ln>
              </p:spPr>
              <p:txBody>
                <a:bodyPr wrap="none" anchor="ctr"/>
                <a:lstStyle/>
                <a:p>
                  <a:pPr algn="ctr" eaLnBrk="1" hangingPunct="1"/>
                  <a:endParaRPr lang="en-AU">
                    <a:latin typeface="Tahoma" pitchFamily="34" charset="0"/>
                  </a:endParaRPr>
                </a:p>
              </p:txBody>
            </p:sp>
            <p:sp>
              <p:nvSpPr>
                <p:cNvPr id="28" name="Text Box 1041"/>
                <p:cNvSpPr txBox="1">
                  <a:spLocks noChangeArrowheads="1"/>
                </p:cNvSpPr>
                <p:nvPr/>
              </p:nvSpPr>
              <p:spPr bwMode="auto">
                <a:xfrm>
                  <a:off x="864" y="1536"/>
                  <a:ext cx="2688" cy="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dirty="0" smtClean="0">
                      <a:latin typeface="Tahoma" pitchFamily="34" charset="0"/>
                    </a:rPr>
                    <a:t>Application</a:t>
                  </a:r>
                </a:p>
                <a:p>
                  <a:pPr algn="ctr" eaLnBrk="1" hangingPunct="1">
                    <a:spcBef>
                      <a:spcPct val="50000"/>
                    </a:spcBef>
                  </a:pPr>
                  <a:r>
                    <a:rPr lang="en-US" dirty="0" smtClean="0">
                      <a:latin typeface="Tahoma" pitchFamily="34" charset="0"/>
                    </a:rPr>
                    <a:t>Presentation</a:t>
                  </a:r>
                  <a:endParaRPr lang="en-US" dirty="0">
                    <a:latin typeface="Tahoma" pitchFamily="34" charset="0"/>
                  </a:endParaRPr>
                </a:p>
                <a:p>
                  <a:pPr algn="ctr" eaLnBrk="1" hangingPunct="1">
                    <a:spcBef>
                      <a:spcPct val="50000"/>
                    </a:spcBef>
                  </a:pPr>
                  <a:r>
                    <a:rPr lang="en-US" dirty="0">
                      <a:latin typeface="Tahoma" pitchFamily="34" charset="0"/>
                    </a:rPr>
                    <a:t>Session</a:t>
                  </a:r>
                </a:p>
                <a:p>
                  <a:pPr algn="ctr" eaLnBrk="1" hangingPunct="1">
                    <a:spcBef>
                      <a:spcPct val="50000"/>
                    </a:spcBef>
                  </a:pPr>
                  <a:r>
                    <a:rPr lang="en-US" dirty="0">
                      <a:latin typeface="Tahoma" pitchFamily="34" charset="0"/>
                    </a:rPr>
                    <a:t>Transport</a:t>
                  </a:r>
                </a:p>
                <a:p>
                  <a:pPr algn="ctr" eaLnBrk="1" hangingPunct="1">
                    <a:spcBef>
                      <a:spcPct val="50000"/>
                    </a:spcBef>
                  </a:pPr>
                  <a:r>
                    <a:rPr lang="en-US" dirty="0">
                      <a:latin typeface="Tahoma" pitchFamily="34" charset="0"/>
                    </a:rPr>
                    <a:t>Network</a:t>
                  </a:r>
                </a:p>
                <a:p>
                  <a:pPr algn="ctr" eaLnBrk="1" hangingPunct="1">
                    <a:spcBef>
                      <a:spcPct val="50000"/>
                    </a:spcBef>
                  </a:pPr>
                  <a:r>
                    <a:rPr lang="en-US" dirty="0">
                      <a:latin typeface="Tahoma" pitchFamily="34" charset="0"/>
                    </a:rPr>
                    <a:t>Data Link</a:t>
                  </a:r>
                </a:p>
                <a:p>
                  <a:pPr algn="ctr" eaLnBrk="1" hangingPunct="1">
                    <a:spcBef>
                      <a:spcPct val="50000"/>
                    </a:spcBef>
                  </a:pPr>
                  <a:r>
                    <a:rPr lang="en-US" dirty="0">
                      <a:latin typeface="Tahoma" pitchFamily="34" charset="0"/>
                    </a:rPr>
                    <a:t>Physical</a:t>
                  </a:r>
                </a:p>
              </p:txBody>
            </p:sp>
          </p:grpSp>
          <p:grpSp>
            <p:nvGrpSpPr>
              <p:cNvPr id="20" name="Group 1042"/>
              <p:cNvGrpSpPr>
                <a:grpSpLocks/>
              </p:cNvGrpSpPr>
              <p:nvPr/>
            </p:nvGrpSpPr>
            <p:grpSpPr bwMode="auto">
              <a:xfrm>
                <a:off x="960" y="1872"/>
                <a:ext cx="2592" cy="1680"/>
                <a:chOff x="960" y="1872"/>
                <a:chExt cx="2592" cy="1680"/>
              </a:xfrm>
            </p:grpSpPr>
            <p:sp>
              <p:nvSpPr>
                <p:cNvPr id="21" name="Line 1043"/>
                <p:cNvSpPr>
                  <a:spLocks noChangeShapeType="1"/>
                </p:cNvSpPr>
                <p:nvPr/>
              </p:nvSpPr>
              <p:spPr bwMode="auto">
                <a:xfrm>
                  <a:off x="960" y="187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2" name="Line 1044"/>
                <p:cNvSpPr>
                  <a:spLocks noChangeShapeType="1"/>
                </p:cNvSpPr>
                <p:nvPr/>
              </p:nvSpPr>
              <p:spPr bwMode="auto">
                <a:xfrm>
                  <a:off x="960" y="220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3" name="Line 1045"/>
                <p:cNvSpPr>
                  <a:spLocks noChangeShapeType="1"/>
                </p:cNvSpPr>
                <p:nvPr/>
              </p:nvSpPr>
              <p:spPr bwMode="auto">
                <a:xfrm>
                  <a:off x="960" y="2544"/>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4" name="Line 1046"/>
                <p:cNvSpPr>
                  <a:spLocks noChangeShapeType="1"/>
                </p:cNvSpPr>
                <p:nvPr/>
              </p:nvSpPr>
              <p:spPr bwMode="auto">
                <a:xfrm>
                  <a:off x="960" y="2880"/>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5" name="Line 1047"/>
                <p:cNvSpPr>
                  <a:spLocks noChangeShapeType="1"/>
                </p:cNvSpPr>
                <p:nvPr/>
              </p:nvSpPr>
              <p:spPr bwMode="auto">
                <a:xfrm>
                  <a:off x="960" y="316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6" name="Line 1048"/>
                <p:cNvSpPr>
                  <a:spLocks noChangeShapeType="1"/>
                </p:cNvSpPr>
                <p:nvPr/>
              </p:nvSpPr>
              <p:spPr bwMode="auto">
                <a:xfrm>
                  <a:off x="960" y="355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grpSp>
        </p:grpSp>
        <p:sp>
          <p:nvSpPr>
            <p:cNvPr id="18" name="Text Box 1049"/>
            <p:cNvSpPr txBox="1">
              <a:spLocks noChangeArrowheads="1"/>
            </p:cNvSpPr>
            <p:nvPr/>
          </p:nvSpPr>
          <p:spPr bwMode="auto">
            <a:xfrm>
              <a:off x="240" y="1728"/>
              <a:ext cx="384" cy="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dirty="0">
                  <a:latin typeface="Tahoma" pitchFamily="34" charset="0"/>
                </a:rPr>
                <a:t>7</a:t>
              </a:r>
            </a:p>
            <a:p>
              <a:pPr algn="ctr" eaLnBrk="1" hangingPunct="1">
                <a:spcBef>
                  <a:spcPct val="50000"/>
                </a:spcBef>
              </a:pPr>
              <a:r>
                <a:rPr lang="en-US" b="1" dirty="0">
                  <a:latin typeface="Tahoma" pitchFamily="34" charset="0"/>
                </a:rPr>
                <a:t>6</a:t>
              </a:r>
            </a:p>
            <a:p>
              <a:pPr algn="ctr" eaLnBrk="1" hangingPunct="1">
                <a:spcBef>
                  <a:spcPct val="50000"/>
                </a:spcBef>
              </a:pPr>
              <a:r>
                <a:rPr lang="en-US" b="1" dirty="0">
                  <a:latin typeface="Tahoma" pitchFamily="34" charset="0"/>
                </a:rPr>
                <a:t>5</a:t>
              </a:r>
            </a:p>
            <a:p>
              <a:pPr algn="ctr" eaLnBrk="1" hangingPunct="1">
                <a:spcBef>
                  <a:spcPct val="50000"/>
                </a:spcBef>
              </a:pPr>
              <a:r>
                <a:rPr lang="en-US" b="1" dirty="0">
                  <a:latin typeface="Tahoma" pitchFamily="34" charset="0"/>
                </a:rPr>
                <a:t>4</a:t>
              </a:r>
            </a:p>
            <a:p>
              <a:pPr algn="ctr" eaLnBrk="1" hangingPunct="1">
                <a:spcBef>
                  <a:spcPct val="50000"/>
                </a:spcBef>
              </a:pPr>
              <a:r>
                <a:rPr lang="en-US" b="1" dirty="0">
                  <a:latin typeface="Tahoma" pitchFamily="34" charset="0"/>
                </a:rPr>
                <a:t>3</a:t>
              </a:r>
            </a:p>
            <a:p>
              <a:pPr algn="ctr" eaLnBrk="1" hangingPunct="1">
                <a:spcBef>
                  <a:spcPct val="50000"/>
                </a:spcBef>
              </a:pPr>
              <a:r>
                <a:rPr lang="en-US" b="1" dirty="0">
                  <a:latin typeface="Tahoma" pitchFamily="34" charset="0"/>
                </a:rPr>
                <a:t>2</a:t>
              </a:r>
            </a:p>
            <a:p>
              <a:pPr algn="ctr" eaLnBrk="1" hangingPunct="1">
                <a:spcBef>
                  <a:spcPct val="50000"/>
                </a:spcBef>
              </a:pPr>
              <a:r>
                <a:rPr lang="en-US" b="1" dirty="0">
                  <a:latin typeface="Tahoma" pitchFamily="34" charset="0"/>
                </a:rPr>
                <a:t>1</a:t>
              </a:r>
            </a:p>
          </p:txBody>
        </p:sp>
      </p:grpSp>
      <p:sp>
        <p:nvSpPr>
          <p:cNvPr id="2" name="TextBox 1"/>
          <p:cNvSpPr txBox="1"/>
          <p:nvPr/>
        </p:nvSpPr>
        <p:spPr>
          <a:xfrm>
            <a:off x="2819400" y="457200"/>
            <a:ext cx="5943600" cy="4801314"/>
          </a:xfrm>
          <a:prstGeom prst="rect">
            <a:avLst/>
          </a:prstGeom>
          <a:noFill/>
        </p:spPr>
        <p:txBody>
          <a:bodyPr wrap="square" rtlCol="0">
            <a:spAutoFit/>
          </a:bodyPr>
          <a:lstStyle/>
          <a:p>
            <a:r>
              <a:rPr lang="en-AU" sz="2400" b="1" dirty="0"/>
              <a:t>Physical Layer </a:t>
            </a:r>
            <a:r>
              <a:rPr lang="en-AU" sz="2400" b="1"/>
              <a:t>and </a:t>
            </a:r>
            <a:r>
              <a:rPr lang="en-AU" sz="2400" b="1" smtClean="0"/>
              <a:t>Presentation Layer</a:t>
            </a:r>
            <a:r>
              <a:rPr lang="en-AU" sz="2400" b="1" dirty="0"/>
              <a:t>:</a:t>
            </a:r>
            <a:endParaRPr lang="en-AU" sz="2400" dirty="0"/>
          </a:p>
          <a:p>
            <a:r>
              <a:rPr lang="en-AU" sz="2400" b="1" dirty="0"/>
              <a:t> </a:t>
            </a:r>
            <a:endParaRPr lang="en-AU" sz="2400" dirty="0"/>
          </a:p>
          <a:p>
            <a:r>
              <a:rPr lang="en-AU" sz="2400" b="1" dirty="0"/>
              <a:t>Mobile Device Attacks</a:t>
            </a:r>
            <a:r>
              <a:rPr lang="en-AU" sz="2400" dirty="0"/>
              <a:t>: Sensitive information that is not encrypted (or that is encrypted with poor cryptographic techniques) and transmitted between two wireless devices may be intercepted and disclosed (</a:t>
            </a:r>
            <a:r>
              <a:rPr lang="en-AU" sz="2400" dirty="0" err="1">
                <a:hlinkClick r:id="rId2" action="ppaction://hlinkfile" tooltip="Srivatsa,  #192"/>
              </a:rPr>
              <a:t>Srivatsa</a:t>
            </a:r>
            <a:r>
              <a:rPr lang="en-AU" sz="2400" dirty="0"/>
              <a:t>). Encryption operates at the Session Layer but the interception is done at the Physical Layer.</a:t>
            </a:r>
          </a:p>
          <a:p>
            <a:endParaRPr lang="en-AU" dirty="0"/>
          </a:p>
        </p:txBody>
      </p:sp>
    </p:spTree>
    <p:extLst>
      <p:ext uri="{BB962C8B-B14F-4D97-AF65-F5344CB8AC3E}">
        <p14:creationId xmlns:p14="http://schemas.microsoft.com/office/powerpoint/2010/main" val="2528715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037"/>
          <p:cNvGrpSpPr>
            <a:grpSpLocks/>
          </p:cNvGrpSpPr>
          <p:nvPr/>
        </p:nvGrpSpPr>
        <p:grpSpPr bwMode="auto">
          <a:xfrm>
            <a:off x="160780" y="457200"/>
            <a:ext cx="2430020" cy="3743325"/>
            <a:chOff x="240" y="1728"/>
            <a:chExt cx="2976" cy="2358"/>
          </a:xfrm>
        </p:grpSpPr>
        <p:grpSp>
          <p:nvGrpSpPr>
            <p:cNvPr id="17" name="Group 1038"/>
            <p:cNvGrpSpPr>
              <a:grpSpLocks/>
            </p:cNvGrpSpPr>
            <p:nvPr/>
          </p:nvGrpSpPr>
          <p:grpSpPr bwMode="auto">
            <a:xfrm>
              <a:off x="528" y="1728"/>
              <a:ext cx="2688" cy="2352"/>
              <a:chOff x="864" y="1488"/>
              <a:chExt cx="2688" cy="2352"/>
            </a:xfrm>
          </p:grpSpPr>
          <p:grpSp>
            <p:nvGrpSpPr>
              <p:cNvPr id="19" name="Group 1039"/>
              <p:cNvGrpSpPr>
                <a:grpSpLocks/>
              </p:cNvGrpSpPr>
              <p:nvPr/>
            </p:nvGrpSpPr>
            <p:grpSpPr bwMode="auto">
              <a:xfrm>
                <a:off x="864" y="1488"/>
                <a:ext cx="2688" cy="2352"/>
                <a:chOff x="864" y="1488"/>
                <a:chExt cx="2688" cy="2352"/>
              </a:xfrm>
            </p:grpSpPr>
            <p:sp>
              <p:nvSpPr>
                <p:cNvPr id="27" name="Rectangle 1040"/>
                <p:cNvSpPr>
                  <a:spLocks noChangeArrowheads="1"/>
                </p:cNvSpPr>
                <p:nvPr/>
              </p:nvSpPr>
              <p:spPr bwMode="auto">
                <a:xfrm>
                  <a:off x="960" y="1488"/>
                  <a:ext cx="2592" cy="2352"/>
                </a:xfrm>
                <a:prstGeom prst="rect">
                  <a:avLst/>
                </a:prstGeom>
                <a:solidFill>
                  <a:srgbClr val="6699FF"/>
                </a:solidFill>
                <a:ln w="9525">
                  <a:solidFill>
                    <a:schemeClr val="tx1"/>
                  </a:solidFill>
                  <a:miter lim="800000"/>
                  <a:headEnd/>
                  <a:tailEnd/>
                </a:ln>
              </p:spPr>
              <p:txBody>
                <a:bodyPr wrap="none" anchor="ctr"/>
                <a:lstStyle/>
                <a:p>
                  <a:pPr algn="ctr" eaLnBrk="1" hangingPunct="1"/>
                  <a:endParaRPr lang="en-AU">
                    <a:latin typeface="Tahoma" pitchFamily="34" charset="0"/>
                  </a:endParaRPr>
                </a:p>
              </p:txBody>
            </p:sp>
            <p:sp>
              <p:nvSpPr>
                <p:cNvPr id="28" name="Text Box 1041"/>
                <p:cNvSpPr txBox="1">
                  <a:spLocks noChangeArrowheads="1"/>
                </p:cNvSpPr>
                <p:nvPr/>
              </p:nvSpPr>
              <p:spPr bwMode="auto">
                <a:xfrm>
                  <a:off x="864" y="1536"/>
                  <a:ext cx="2688" cy="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dirty="0" smtClean="0">
                      <a:latin typeface="Tahoma" pitchFamily="34" charset="0"/>
                    </a:rPr>
                    <a:t>Application</a:t>
                  </a:r>
                </a:p>
                <a:p>
                  <a:pPr algn="ctr" eaLnBrk="1" hangingPunct="1">
                    <a:spcBef>
                      <a:spcPct val="50000"/>
                    </a:spcBef>
                  </a:pPr>
                  <a:r>
                    <a:rPr lang="en-US" dirty="0" smtClean="0">
                      <a:latin typeface="Tahoma" pitchFamily="34" charset="0"/>
                    </a:rPr>
                    <a:t>Presentation</a:t>
                  </a:r>
                  <a:endParaRPr lang="en-US" dirty="0">
                    <a:latin typeface="Tahoma" pitchFamily="34" charset="0"/>
                  </a:endParaRPr>
                </a:p>
                <a:p>
                  <a:pPr algn="ctr" eaLnBrk="1" hangingPunct="1">
                    <a:spcBef>
                      <a:spcPct val="50000"/>
                    </a:spcBef>
                  </a:pPr>
                  <a:r>
                    <a:rPr lang="en-US" dirty="0">
                      <a:latin typeface="Tahoma" pitchFamily="34" charset="0"/>
                    </a:rPr>
                    <a:t>Session</a:t>
                  </a:r>
                </a:p>
                <a:p>
                  <a:pPr algn="ctr" eaLnBrk="1" hangingPunct="1">
                    <a:spcBef>
                      <a:spcPct val="50000"/>
                    </a:spcBef>
                  </a:pPr>
                  <a:r>
                    <a:rPr lang="en-US" dirty="0">
                      <a:latin typeface="Tahoma" pitchFamily="34" charset="0"/>
                    </a:rPr>
                    <a:t>Transport</a:t>
                  </a:r>
                </a:p>
                <a:p>
                  <a:pPr algn="ctr" eaLnBrk="1" hangingPunct="1">
                    <a:spcBef>
                      <a:spcPct val="50000"/>
                    </a:spcBef>
                  </a:pPr>
                  <a:r>
                    <a:rPr lang="en-US" dirty="0">
                      <a:latin typeface="Tahoma" pitchFamily="34" charset="0"/>
                    </a:rPr>
                    <a:t>Network</a:t>
                  </a:r>
                </a:p>
                <a:p>
                  <a:pPr algn="ctr" eaLnBrk="1" hangingPunct="1">
                    <a:spcBef>
                      <a:spcPct val="50000"/>
                    </a:spcBef>
                  </a:pPr>
                  <a:r>
                    <a:rPr lang="en-US" dirty="0">
                      <a:latin typeface="Tahoma" pitchFamily="34" charset="0"/>
                    </a:rPr>
                    <a:t>Data Link</a:t>
                  </a:r>
                </a:p>
                <a:p>
                  <a:pPr algn="ctr" eaLnBrk="1" hangingPunct="1">
                    <a:spcBef>
                      <a:spcPct val="50000"/>
                    </a:spcBef>
                  </a:pPr>
                  <a:r>
                    <a:rPr lang="en-US" dirty="0">
                      <a:latin typeface="Tahoma" pitchFamily="34" charset="0"/>
                    </a:rPr>
                    <a:t>Physical</a:t>
                  </a:r>
                </a:p>
              </p:txBody>
            </p:sp>
          </p:grpSp>
          <p:grpSp>
            <p:nvGrpSpPr>
              <p:cNvPr id="20" name="Group 1042"/>
              <p:cNvGrpSpPr>
                <a:grpSpLocks/>
              </p:cNvGrpSpPr>
              <p:nvPr/>
            </p:nvGrpSpPr>
            <p:grpSpPr bwMode="auto">
              <a:xfrm>
                <a:off x="960" y="1872"/>
                <a:ext cx="2592" cy="1680"/>
                <a:chOff x="960" y="1872"/>
                <a:chExt cx="2592" cy="1680"/>
              </a:xfrm>
            </p:grpSpPr>
            <p:sp>
              <p:nvSpPr>
                <p:cNvPr id="21" name="Line 1043"/>
                <p:cNvSpPr>
                  <a:spLocks noChangeShapeType="1"/>
                </p:cNvSpPr>
                <p:nvPr/>
              </p:nvSpPr>
              <p:spPr bwMode="auto">
                <a:xfrm>
                  <a:off x="960" y="187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2" name="Line 1044"/>
                <p:cNvSpPr>
                  <a:spLocks noChangeShapeType="1"/>
                </p:cNvSpPr>
                <p:nvPr/>
              </p:nvSpPr>
              <p:spPr bwMode="auto">
                <a:xfrm>
                  <a:off x="960" y="220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3" name="Line 1045"/>
                <p:cNvSpPr>
                  <a:spLocks noChangeShapeType="1"/>
                </p:cNvSpPr>
                <p:nvPr/>
              </p:nvSpPr>
              <p:spPr bwMode="auto">
                <a:xfrm>
                  <a:off x="960" y="2544"/>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4" name="Line 1046"/>
                <p:cNvSpPr>
                  <a:spLocks noChangeShapeType="1"/>
                </p:cNvSpPr>
                <p:nvPr/>
              </p:nvSpPr>
              <p:spPr bwMode="auto">
                <a:xfrm>
                  <a:off x="960" y="2880"/>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5" name="Line 1047"/>
                <p:cNvSpPr>
                  <a:spLocks noChangeShapeType="1"/>
                </p:cNvSpPr>
                <p:nvPr/>
              </p:nvSpPr>
              <p:spPr bwMode="auto">
                <a:xfrm>
                  <a:off x="960" y="3168"/>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sp>
              <p:nvSpPr>
                <p:cNvPr id="26" name="Line 1048"/>
                <p:cNvSpPr>
                  <a:spLocks noChangeShapeType="1"/>
                </p:cNvSpPr>
                <p:nvPr/>
              </p:nvSpPr>
              <p:spPr bwMode="auto">
                <a:xfrm>
                  <a:off x="960" y="3552"/>
                  <a:ext cx="2592"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AU"/>
                </a:p>
              </p:txBody>
            </p:sp>
          </p:grpSp>
        </p:grpSp>
        <p:sp>
          <p:nvSpPr>
            <p:cNvPr id="18" name="Text Box 1049"/>
            <p:cNvSpPr txBox="1">
              <a:spLocks noChangeArrowheads="1"/>
            </p:cNvSpPr>
            <p:nvPr/>
          </p:nvSpPr>
          <p:spPr bwMode="auto">
            <a:xfrm>
              <a:off x="240" y="1728"/>
              <a:ext cx="384" cy="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dirty="0">
                  <a:latin typeface="Tahoma" pitchFamily="34" charset="0"/>
                </a:rPr>
                <a:t>7</a:t>
              </a:r>
            </a:p>
            <a:p>
              <a:pPr algn="ctr" eaLnBrk="1" hangingPunct="1">
                <a:spcBef>
                  <a:spcPct val="50000"/>
                </a:spcBef>
              </a:pPr>
              <a:r>
                <a:rPr lang="en-US" b="1" dirty="0">
                  <a:latin typeface="Tahoma" pitchFamily="34" charset="0"/>
                </a:rPr>
                <a:t>6</a:t>
              </a:r>
            </a:p>
            <a:p>
              <a:pPr algn="ctr" eaLnBrk="1" hangingPunct="1">
                <a:spcBef>
                  <a:spcPct val="50000"/>
                </a:spcBef>
              </a:pPr>
              <a:r>
                <a:rPr lang="en-US" b="1" dirty="0">
                  <a:latin typeface="Tahoma" pitchFamily="34" charset="0"/>
                </a:rPr>
                <a:t>5</a:t>
              </a:r>
            </a:p>
            <a:p>
              <a:pPr algn="ctr" eaLnBrk="1" hangingPunct="1">
                <a:spcBef>
                  <a:spcPct val="50000"/>
                </a:spcBef>
              </a:pPr>
              <a:r>
                <a:rPr lang="en-US" b="1" dirty="0">
                  <a:latin typeface="Tahoma" pitchFamily="34" charset="0"/>
                </a:rPr>
                <a:t>4</a:t>
              </a:r>
            </a:p>
            <a:p>
              <a:pPr algn="ctr" eaLnBrk="1" hangingPunct="1">
                <a:spcBef>
                  <a:spcPct val="50000"/>
                </a:spcBef>
              </a:pPr>
              <a:r>
                <a:rPr lang="en-US" b="1" dirty="0">
                  <a:latin typeface="Tahoma" pitchFamily="34" charset="0"/>
                </a:rPr>
                <a:t>3</a:t>
              </a:r>
            </a:p>
            <a:p>
              <a:pPr algn="ctr" eaLnBrk="1" hangingPunct="1">
                <a:spcBef>
                  <a:spcPct val="50000"/>
                </a:spcBef>
              </a:pPr>
              <a:r>
                <a:rPr lang="en-US" b="1" dirty="0">
                  <a:latin typeface="Tahoma" pitchFamily="34" charset="0"/>
                </a:rPr>
                <a:t>2</a:t>
              </a:r>
            </a:p>
            <a:p>
              <a:pPr algn="ctr" eaLnBrk="1" hangingPunct="1">
                <a:spcBef>
                  <a:spcPct val="50000"/>
                </a:spcBef>
              </a:pPr>
              <a:r>
                <a:rPr lang="en-US" b="1" dirty="0">
                  <a:latin typeface="Tahoma" pitchFamily="34" charset="0"/>
                </a:rPr>
                <a:t>1</a:t>
              </a:r>
            </a:p>
          </p:txBody>
        </p:sp>
      </p:grpSp>
      <p:sp>
        <p:nvSpPr>
          <p:cNvPr id="2" name="TextBox 1"/>
          <p:cNvSpPr txBox="1"/>
          <p:nvPr/>
        </p:nvSpPr>
        <p:spPr>
          <a:xfrm>
            <a:off x="2819400" y="533400"/>
            <a:ext cx="5943600" cy="5262979"/>
          </a:xfrm>
          <a:prstGeom prst="rect">
            <a:avLst/>
          </a:prstGeom>
          <a:noFill/>
        </p:spPr>
        <p:txBody>
          <a:bodyPr wrap="square" rtlCol="0">
            <a:spAutoFit/>
          </a:bodyPr>
          <a:lstStyle/>
          <a:p>
            <a:r>
              <a:rPr lang="en-AU" sz="2400" b="1" dirty="0"/>
              <a:t>Physical Layer Security</a:t>
            </a:r>
            <a:endParaRPr lang="en-AU" sz="2400" dirty="0"/>
          </a:p>
          <a:p>
            <a:r>
              <a:rPr lang="en-AU" sz="2400" b="1" dirty="0"/>
              <a:t> </a:t>
            </a:r>
            <a:endParaRPr lang="en-AU" sz="2400" dirty="0"/>
          </a:p>
          <a:p>
            <a:pPr lvl="0"/>
            <a:r>
              <a:rPr lang="en-AU" sz="2400" dirty="0"/>
              <a:t>Currently, chief among the methods of information security is cryptography.</a:t>
            </a:r>
          </a:p>
          <a:p>
            <a:pPr lvl="0"/>
            <a:r>
              <a:rPr lang="en-AU" sz="2400" dirty="0"/>
              <a:t>Eaves dropping at the physical layer refers to hiding the very existence of a node or the fact that communication was even taking place from an adversary. </a:t>
            </a:r>
            <a:endParaRPr lang="en-AU" sz="2400" dirty="0" smtClean="0"/>
          </a:p>
          <a:p>
            <a:pPr lvl="0"/>
            <a:r>
              <a:rPr lang="en-AU" sz="2400" dirty="0" smtClean="0"/>
              <a:t>A </a:t>
            </a:r>
            <a:r>
              <a:rPr lang="en-AU" sz="2400" dirty="0"/>
              <a:t>common solution to achieve physical layer security is to use spread spectrum codes. Many Wireless Access Points use several </a:t>
            </a:r>
            <a:r>
              <a:rPr lang="en-AU" sz="2400" dirty="0" smtClean="0"/>
              <a:t>frequencies and anti-jamming protection.</a:t>
            </a:r>
            <a:endParaRPr lang="en-AU" dirty="0"/>
          </a:p>
        </p:txBody>
      </p:sp>
      <p:sp>
        <p:nvSpPr>
          <p:cNvPr id="29" name="TextBox 28"/>
          <p:cNvSpPr txBox="1"/>
          <p:nvPr/>
        </p:nvSpPr>
        <p:spPr>
          <a:xfrm>
            <a:off x="160780" y="5913888"/>
            <a:ext cx="8288669" cy="923330"/>
          </a:xfrm>
          <a:prstGeom prst="rect">
            <a:avLst/>
          </a:prstGeom>
          <a:noFill/>
        </p:spPr>
        <p:txBody>
          <a:bodyPr wrap="square" rtlCol="0">
            <a:spAutoFit/>
          </a:bodyPr>
          <a:lstStyle/>
          <a:p>
            <a:r>
              <a:rPr lang="en-US" dirty="0" smtClean="0"/>
              <a:t>Source: </a:t>
            </a:r>
            <a:r>
              <a:rPr lang="en-US" dirty="0" err="1" smtClean="0"/>
              <a:t>Debbah</a:t>
            </a:r>
            <a:r>
              <a:rPr lang="en-US" dirty="0"/>
              <a:t>, M. e., El-</a:t>
            </a:r>
            <a:r>
              <a:rPr lang="en-US" dirty="0" err="1"/>
              <a:t>Gamal</a:t>
            </a:r>
            <a:r>
              <a:rPr lang="en-US" dirty="0"/>
              <a:t>, H., Poor, H. V., &amp; (</a:t>
            </a:r>
            <a:r>
              <a:rPr lang="en-US" dirty="0" err="1"/>
              <a:t>Shitz</a:t>
            </a:r>
            <a:r>
              <a:rPr lang="en-US" dirty="0"/>
              <a:t>), S. S. ( 2009). Wireless Physical Layer Security. </a:t>
            </a:r>
            <a:r>
              <a:rPr lang="en-US" i="1" dirty="0"/>
              <a:t>EURASIP Journal on Wireless Communications and Networking</a:t>
            </a:r>
            <a:r>
              <a:rPr lang="en-US" dirty="0"/>
              <a:t>.</a:t>
            </a:r>
            <a:endParaRPr lang="en-AU" dirty="0"/>
          </a:p>
          <a:p>
            <a:endParaRPr lang="en-AU" dirty="0"/>
          </a:p>
        </p:txBody>
      </p:sp>
    </p:spTree>
    <p:extLst>
      <p:ext uri="{BB962C8B-B14F-4D97-AF65-F5344CB8AC3E}">
        <p14:creationId xmlns:p14="http://schemas.microsoft.com/office/powerpoint/2010/main" val="25287150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TotalTime>
  <Words>626</Words>
  <Application>Microsoft Office PowerPoint</Application>
  <PresentationFormat>On-screen Show (4:3)</PresentationFormat>
  <Paragraphs>148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Bellavance</dc:creator>
  <cp:lastModifiedBy>jbe</cp:lastModifiedBy>
  <cp:revision>6</cp:revision>
  <dcterms:created xsi:type="dcterms:W3CDTF">2006-08-16T00:00:00Z</dcterms:created>
  <dcterms:modified xsi:type="dcterms:W3CDTF">2011-02-23T23:10:39Z</dcterms:modified>
</cp:coreProperties>
</file>