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6"/>
  </p:notesMasterIdLst>
  <p:handoutMasterIdLst>
    <p:handoutMasterId r:id="rId27"/>
  </p:handoutMasterIdLst>
  <p:sldIdLst>
    <p:sldId id="256" r:id="rId3"/>
    <p:sldId id="286" r:id="rId4"/>
    <p:sldId id="293" r:id="rId5"/>
    <p:sldId id="276" r:id="rId6"/>
    <p:sldId id="289" r:id="rId7"/>
    <p:sldId id="290" r:id="rId8"/>
    <p:sldId id="291" r:id="rId9"/>
    <p:sldId id="292" r:id="rId10"/>
    <p:sldId id="288" r:id="rId11"/>
    <p:sldId id="306" r:id="rId12"/>
    <p:sldId id="294" r:id="rId13"/>
    <p:sldId id="295" r:id="rId14"/>
    <p:sldId id="296" r:id="rId15"/>
    <p:sldId id="298" r:id="rId16"/>
    <p:sldId id="299" r:id="rId17"/>
    <p:sldId id="300" r:id="rId18"/>
    <p:sldId id="303" r:id="rId19"/>
    <p:sldId id="297" r:id="rId20"/>
    <p:sldId id="301" r:id="rId21"/>
    <p:sldId id="302" r:id="rId22"/>
    <p:sldId id="304" r:id="rId23"/>
    <p:sldId id="305" r:id="rId24"/>
    <p:sldId id="28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1" autoAdjust="0"/>
    <p:restoredTop sz="94660"/>
  </p:normalViewPr>
  <p:slideViewPr>
    <p:cSldViewPr>
      <p:cViewPr varScale="1">
        <p:scale>
          <a:sx n="82" d="100"/>
          <a:sy n="82" d="100"/>
        </p:scale>
        <p:origin x="778" y="67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B241AC-0C01-413D-B506-E1BCD8C6432D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3DBD8563-B3BF-4FEF-916D-AC1BE6BBB9FF}">
      <dgm:prSet phldrT="[Text]"/>
      <dgm:spPr/>
      <dgm:t>
        <a:bodyPr/>
        <a:lstStyle/>
        <a:p>
          <a:r>
            <a:rPr lang="en-US" dirty="0"/>
            <a:t>SAY BLOCK</a:t>
          </a:r>
        </a:p>
      </dgm:t>
    </dgm:pt>
    <dgm:pt modelId="{A1C137FD-323A-4DD7-A0A1-0557EF0F86B8}" type="parTrans" cxnId="{7447D227-65B5-4D42-B0E3-D2ED33855F88}">
      <dgm:prSet/>
      <dgm:spPr/>
      <dgm:t>
        <a:bodyPr/>
        <a:lstStyle/>
        <a:p>
          <a:endParaRPr lang="en-US"/>
        </a:p>
      </dgm:t>
    </dgm:pt>
    <dgm:pt modelId="{11F2B057-2E31-4D5C-86FC-B603F750415A}" type="sibTrans" cxnId="{7447D227-65B5-4D42-B0E3-D2ED33855F88}">
      <dgm:prSet/>
      <dgm:spPr/>
      <dgm:t>
        <a:bodyPr/>
        <a:lstStyle/>
        <a:p>
          <a:endParaRPr lang="en-US"/>
        </a:p>
      </dgm:t>
    </dgm:pt>
    <dgm:pt modelId="{6E742207-8A74-45BF-AD4C-5350E456BA1C}">
      <dgm:prSet phldrT="[Text]"/>
      <dgm:spPr/>
      <dgm:t>
        <a:bodyPr/>
        <a:lstStyle/>
        <a:p>
          <a:r>
            <a:rPr lang="en-US" dirty="0"/>
            <a:t>U.S. Sensor</a:t>
          </a:r>
        </a:p>
      </dgm:t>
    </dgm:pt>
    <dgm:pt modelId="{E57C305D-8156-4BCC-BA2D-B34527884F4B}" type="parTrans" cxnId="{25FBD8CB-2FC3-4C89-91E3-488B47BEB2A5}">
      <dgm:prSet/>
      <dgm:spPr/>
      <dgm:t>
        <a:bodyPr/>
        <a:lstStyle/>
        <a:p>
          <a:endParaRPr lang="en-US"/>
        </a:p>
      </dgm:t>
    </dgm:pt>
    <dgm:pt modelId="{436CE731-8C17-4E6A-8B06-E4D6DD333408}" type="sibTrans" cxnId="{25FBD8CB-2FC3-4C89-91E3-488B47BEB2A5}">
      <dgm:prSet/>
      <dgm:spPr/>
      <dgm:t>
        <a:bodyPr/>
        <a:lstStyle/>
        <a:p>
          <a:endParaRPr lang="en-US"/>
        </a:p>
      </dgm:t>
    </dgm:pt>
    <dgm:pt modelId="{D68A5B16-1135-4747-97B0-6204ED0317B1}">
      <dgm:prSet phldrT="[Text]"/>
      <dgm:spPr/>
      <dgm:t>
        <a:bodyPr/>
        <a:lstStyle/>
        <a:p>
          <a:r>
            <a:rPr lang="en-US" dirty="0"/>
            <a:t>Distance</a:t>
          </a:r>
        </a:p>
        <a:p>
          <a:r>
            <a:rPr lang="en-US" dirty="0"/>
            <a:t>(cm)</a:t>
          </a:r>
        </a:p>
      </dgm:t>
    </dgm:pt>
    <dgm:pt modelId="{1A78FD75-32DB-4833-ADB8-1FB1CF19F5F9}" type="parTrans" cxnId="{DC706B92-2869-4C78-B33E-AF852D3C6EEB}">
      <dgm:prSet/>
      <dgm:spPr/>
      <dgm:t>
        <a:bodyPr/>
        <a:lstStyle/>
        <a:p>
          <a:endParaRPr lang="en-US"/>
        </a:p>
      </dgm:t>
    </dgm:pt>
    <dgm:pt modelId="{770E11A9-75FB-4A9A-8D1C-0D08287AB1A6}" type="sibTrans" cxnId="{DC706B92-2869-4C78-B33E-AF852D3C6EEB}">
      <dgm:prSet/>
      <dgm:spPr/>
      <dgm:t>
        <a:bodyPr/>
        <a:lstStyle/>
        <a:p>
          <a:endParaRPr lang="en-US"/>
        </a:p>
      </dgm:t>
    </dgm:pt>
    <dgm:pt modelId="{8233A06F-B09C-4CE7-B7A7-7A7ABB97896B}" type="pres">
      <dgm:prSet presAssocID="{7DB241AC-0C01-413D-B506-E1BCD8C6432D}" presName="Name0" presStyleCnt="0">
        <dgm:presLayoutVars>
          <dgm:dir/>
          <dgm:resizeHandles val="exact"/>
        </dgm:presLayoutVars>
      </dgm:prSet>
      <dgm:spPr/>
    </dgm:pt>
    <dgm:pt modelId="{B25C3D9C-F96E-45A3-B6DE-8263081B7F31}" type="pres">
      <dgm:prSet presAssocID="{7DB241AC-0C01-413D-B506-E1BCD8C6432D}" presName="vNodes" presStyleCnt="0"/>
      <dgm:spPr/>
    </dgm:pt>
    <dgm:pt modelId="{BC460BA0-F2FB-418F-B0C6-92C0CBF30058}" type="pres">
      <dgm:prSet presAssocID="{3DBD8563-B3BF-4FEF-916D-AC1BE6BBB9FF}" presName="node" presStyleLbl="node1" presStyleIdx="0" presStyleCnt="3">
        <dgm:presLayoutVars>
          <dgm:bulletEnabled val="1"/>
        </dgm:presLayoutVars>
      </dgm:prSet>
      <dgm:spPr/>
    </dgm:pt>
    <dgm:pt modelId="{D79B3837-0D5A-4856-AF4E-DA30ACB1B35E}" type="pres">
      <dgm:prSet presAssocID="{11F2B057-2E31-4D5C-86FC-B603F750415A}" presName="spacerT" presStyleCnt="0"/>
      <dgm:spPr/>
    </dgm:pt>
    <dgm:pt modelId="{891F2752-886B-4A90-BA48-FA17F523CD29}" type="pres">
      <dgm:prSet presAssocID="{11F2B057-2E31-4D5C-86FC-B603F750415A}" presName="sibTrans" presStyleLbl="sibTrans2D1" presStyleIdx="0" presStyleCnt="2"/>
      <dgm:spPr/>
    </dgm:pt>
    <dgm:pt modelId="{25ABE912-4807-4332-B0DB-07CD7C1FB2F1}" type="pres">
      <dgm:prSet presAssocID="{11F2B057-2E31-4D5C-86FC-B603F750415A}" presName="spacerB" presStyleCnt="0"/>
      <dgm:spPr/>
    </dgm:pt>
    <dgm:pt modelId="{91BCCBC0-230E-4C5D-A74B-4BAEEB0C44C8}" type="pres">
      <dgm:prSet presAssocID="{6E742207-8A74-45BF-AD4C-5350E456BA1C}" presName="node" presStyleLbl="node1" presStyleIdx="1" presStyleCnt="3">
        <dgm:presLayoutVars>
          <dgm:bulletEnabled val="1"/>
        </dgm:presLayoutVars>
      </dgm:prSet>
      <dgm:spPr/>
    </dgm:pt>
    <dgm:pt modelId="{914BC509-F117-4197-A09D-4CBA3F6D5351}" type="pres">
      <dgm:prSet presAssocID="{7DB241AC-0C01-413D-B506-E1BCD8C6432D}" presName="sibTransLast" presStyleLbl="sibTrans2D1" presStyleIdx="1" presStyleCnt="2"/>
      <dgm:spPr/>
    </dgm:pt>
    <dgm:pt modelId="{23FAE500-E862-4F71-8AC9-BBBD9A812011}" type="pres">
      <dgm:prSet presAssocID="{7DB241AC-0C01-413D-B506-E1BCD8C6432D}" presName="connectorText" presStyleLbl="sibTrans2D1" presStyleIdx="1" presStyleCnt="2"/>
      <dgm:spPr/>
    </dgm:pt>
    <dgm:pt modelId="{B54B3F46-6BE7-4EDF-B38C-F00DA7D4D6A4}" type="pres">
      <dgm:prSet presAssocID="{7DB241AC-0C01-413D-B506-E1BCD8C6432D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916E9C23-DB59-47C6-97A6-88CD9B711253}" type="presOf" srcId="{436CE731-8C17-4E6A-8B06-E4D6DD333408}" destId="{23FAE500-E862-4F71-8AC9-BBBD9A812011}" srcOrd="1" destOrd="0" presId="urn:microsoft.com/office/officeart/2005/8/layout/equation2"/>
    <dgm:cxn modelId="{C0F705FD-338C-4006-8218-09507AA1BC4B}" type="presOf" srcId="{7DB241AC-0C01-413D-B506-E1BCD8C6432D}" destId="{8233A06F-B09C-4CE7-B7A7-7A7ABB97896B}" srcOrd="0" destOrd="0" presId="urn:microsoft.com/office/officeart/2005/8/layout/equation2"/>
    <dgm:cxn modelId="{C0D338C1-CD68-4884-A4A6-2727FD7CD78E}" type="presOf" srcId="{11F2B057-2E31-4D5C-86FC-B603F750415A}" destId="{891F2752-886B-4A90-BA48-FA17F523CD29}" srcOrd="0" destOrd="0" presId="urn:microsoft.com/office/officeart/2005/8/layout/equation2"/>
    <dgm:cxn modelId="{8F283374-425A-4488-AB69-DCEC3FAFE340}" type="presOf" srcId="{D68A5B16-1135-4747-97B0-6204ED0317B1}" destId="{B54B3F46-6BE7-4EDF-B38C-F00DA7D4D6A4}" srcOrd="0" destOrd="0" presId="urn:microsoft.com/office/officeart/2005/8/layout/equation2"/>
    <dgm:cxn modelId="{7447D227-65B5-4D42-B0E3-D2ED33855F88}" srcId="{7DB241AC-0C01-413D-B506-E1BCD8C6432D}" destId="{3DBD8563-B3BF-4FEF-916D-AC1BE6BBB9FF}" srcOrd="0" destOrd="0" parTransId="{A1C137FD-323A-4DD7-A0A1-0557EF0F86B8}" sibTransId="{11F2B057-2E31-4D5C-86FC-B603F750415A}"/>
    <dgm:cxn modelId="{F6937685-D58A-4125-AF62-F9501BFDAAF9}" type="presOf" srcId="{3DBD8563-B3BF-4FEF-916D-AC1BE6BBB9FF}" destId="{BC460BA0-F2FB-418F-B0C6-92C0CBF30058}" srcOrd="0" destOrd="0" presId="urn:microsoft.com/office/officeart/2005/8/layout/equation2"/>
    <dgm:cxn modelId="{25FBD8CB-2FC3-4C89-91E3-488B47BEB2A5}" srcId="{7DB241AC-0C01-413D-B506-E1BCD8C6432D}" destId="{6E742207-8A74-45BF-AD4C-5350E456BA1C}" srcOrd="1" destOrd="0" parTransId="{E57C305D-8156-4BCC-BA2D-B34527884F4B}" sibTransId="{436CE731-8C17-4E6A-8B06-E4D6DD333408}"/>
    <dgm:cxn modelId="{0A746B41-000A-42D8-9A44-4A654D7BADDE}" type="presOf" srcId="{6E742207-8A74-45BF-AD4C-5350E456BA1C}" destId="{91BCCBC0-230E-4C5D-A74B-4BAEEB0C44C8}" srcOrd="0" destOrd="0" presId="urn:microsoft.com/office/officeart/2005/8/layout/equation2"/>
    <dgm:cxn modelId="{DC706B92-2869-4C78-B33E-AF852D3C6EEB}" srcId="{7DB241AC-0C01-413D-B506-E1BCD8C6432D}" destId="{D68A5B16-1135-4747-97B0-6204ED0317B1}" srcOrd="2" destOrd="0" parTransId="{1A78FD75-32DB-4833-ADB8-1FB1CF19F5F9}" sibTransId="{770E11A9-75FB-4A9A-8D1C-0D08287AB1A6}"/>
    <dgm:cxn modelId="{6E76CDDE-0CA2-44A3-8E1A-EB69BFE7C81B}" type="presOf" srcId="{436CE731-8C17-4E6A-8B06-E4D6DD333408}" destId="{914BC509-F117-4197-A09D-4CBA3F6D5351}" srcOrd="0" destOrd="0" presId="urn:microsoft.com/office/officeart/2005/8/layout/equation2"/>
    <dgm:cxn modelId="{F9DF6A82-4E9B-4E0D-A6B7-EA6B1F9FB944}" type="presParOf" srcId="{8233A06F-B09C-4CE7-B7A7-7A7ABB97896B}" destId="{B25C3D9C-F96E-45A3-B6DE-8263081B7F31}" srcOrd="0" destOrd="0" presId="urn:microsoft.com/office/officeart/2005/8/layout/equation2"/>
    <dgm:cxn modelId="{539DEB97-7DBC-41EE-87A8-06C15CC6C15A}" type="presParOf" srcId="{B25C3D9C-F96E-45A3-B6DE-8263081B7F31}" destId="{BC460BA0-F2FB-418F-B0C6-92C0CBF30058}" srcOrd="0" destOrd="0" presId="urn:microsoft.com/office/officeart/2005/8/layout/equation2"/>
    <dgm:cxn modelId="{B396B97B-C76D-4038-BC15-CDA348CAC355}" type="presParOf" srcId="{B25C3D9C-F96E-45A3-B6DE-8263081B7F31}" destId="{D79B3837-0D5A-4856-AF4E-DA30ACB1B35E}" srcOrd="1" destOrd="0" presId="urn:microsoft.com/office/officeart/2005/8/layout/equation2"/>
    <dgm:cxn modelId="{98911B70-D2CA-4D46-9473-603773F9218B}" type="presParOf" srcId="{B25C3D9C-F96E-45A3-B6DE-8263081B7F31}" destId="{891F2752-886B-4A90-BA48-FA17F523CD29}" srcOrd="2" destOrd="0" presId="urn:microsoft.com/office/officeart/2005/8/layout/equation2"/>
    <dgm:cxn modelId="{B1AF757E-4232-4121-AB04-3FD128AECF21}" type="presParOf" srcId="{B25C3D9C-F96E-45A3-B6DE-8263081B7F31}" destId="{25ABE912-4807-4332-B0DB-07CD7C1FB2F1}" srcOrd="3" destOrd="0" presId="urn:microsoft.com/office/officeart/2005/8/layout/equation2"/>
    <dgm:cxn modelId="{BA8B2A2B-F0E7-49E6-B4BD-CC96F6488468}" type="presParOf" srcId="{B25C3D9C-F96E-45A3-B6DE-8263081B7F31}" destId="{91BCCBC0-230E-4C5D-A74B-4BAEEB0C44C8}" srcOrd="4" destOrd="0" presId="urn:microsoft.com/office/officeart/2005/8/layout/equation2"/>
    <dgm:cxn modelId="{F9A4739A-22F6-450A-A032-5B2C9FDE0EA6}" type="presParOf" srcId="{8233A06F-B09C-4CE7-B7A7-7A7ABB97896B}" destId="{914BC509-F117-4197-A09D-4CBA3F6D5351}" srcOrd="1" destOrd="0" presId="urn:microsoft.com/office/officeart/2005/8/layout/equation2"/>
    <dgm:cxn modelId="{0CB9D1DA-B07C-4FA3-81B5-A3F706163FC6}" type="presParOf" srcId="{914BC509-F117-4197-A09D-4CBA3F6D5351}" destId="{23FAE500-E862-4F71-8AC9-BBBD9A812011}" srcOrd="0" destOrd="0" presId="urn:microsoft.com/office/officeart/2005/8/layout/equation2"/>
    <dgm:cxn modelId="{358D3AF0-AECE-4A97-9F75-44317D7A04A0}" type="presParOf" srcId="{8233A06F-B09C-4CE7-B7A7-7A7ABB97896B}" destId="{B54B3F46-6BE7-4EDF-B38C-F00DA7D4D6A4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460BA0-F2FB-418F-B0C6-92C0CBF30058}">
      <dsp:nvSpPr>
        <dsp:cNvPr id="0" name=""/>
        <dsp:cNvSpPr/>
      </dsp:nvSpPr>
      <dsp:spPr>
        <a:xfrm>
          <a:off x="1771203" y="15"/>
          <a:ext cx="1555998" cy="15559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SAY BLOCK</a:t>
          </a:r>
        </a:p>
      </dsp:txBody>
      <dsp:txXfrm>
        <a:off x="1999074" y="227886"/>
        <a:ext cx="1100256" cy="1100256"/>
      </dsp:txXfrm>
    </dsp:sp>
    <dsp:sp modelId="{891F2752-886B-4A90-BA48-FA17F523CD29}">
      <dsp:nvSpPr>
        <dsp:cNvPr id="0" name=""/>
        <dsp:cNvSpPr/>
      </dsp:nvSpPr>
      <dsp:spPr>
        <a:xfrm>
          <a:off x="2097963" y="1682360"/>
          <a:ext cx="902478" cy="902478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2217586" y="2027468"/>
        <a:ext cx="663232" cy="212262"/>
      </dsp:txXfrm>
    </dsp:sp>
    <dsp:sp modelId="{91BCCBC0-230E-4C5D-A74B-4BAEEB0C44C8}">
      <dsp:nvSpPr>
        <dsp:cNvPr id="0" name=""/>
        <dsp:cNvSpPr/>
      </dsp:nvSpPr>
      <dsp:spPr>
        <a:xfrm>
          <a:off x="1771203" y="2711186"/>
          <a:ext cx="1555998" cy="15559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U.S. Sensor</a:t>
          </a:r>
        </a:p>
      </dsp:txBody>
      <dsp:txXfrm>
        <a:off x="1999074" y="2939057"/>
        <a:ext cx="1100256" cy="1100256"/>
      </dsp:txXfrm>
    </dsp:sp>
    <dsp:sp modelId="{914BC509-F117-4197-A09D-4CBA3F6D5351}">
      <dsp:nvSpPr>
        <dsp:cNvPr id="0" name=""/>
        <dsp:cNvSpPr/>
      </dsp:nvSpPr>
      <dsp:spPr>
        <a:xfrm>
          <a:off x="3560601" y="1844184"/>
          <a:ext cx="494807" cy="5788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3560601" y="1959950"/>
        <a:ext cx="346365" cy="347299"/>
      </dsp:txXfrm>
    </dsp:sp>
    <dsp:sp modelId="{B54B3F46-6BE7-4EDF-B38C-F00DA7D4D6A4}">
      <dsp:nvSpPr>
        <dsp:cNvPr id="0" name=""/>
        <dsp:cNvSpPr/>
      </dsp:nvSpPr>
      <dsp:spPr>
        <a:xfrm>
          <a:off x="4260800" y="577601"/>
          <a:ext cx="3111996" cy="31119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Distance</a:t>
          </a:r>
        </a:p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(cm)</a:t>
          </a:r>
        </a:p>
      </dsp:txBody>
      <dsp:txXfrm>
        <a:off x="4716541" y="1033342"/>
        <a:ext cx="2200514" cy="2200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en-US"/>
              <a:t>11/14/2016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en-US"/>
              <a:t>11/14/2016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1995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What is </a:t>
            </a:r>
            <a:r>
              <a:rPr lang="en-AU" dirty="0" err="1"/>
              <a:t>mBot</a:t>
            </a:r>
            <a:r>
              <a:rPr lang="en-AU" dirty="0"/>
              <a:t> Video:</a:t>
            </a:r>
            <a:r>
              <a:rPr lang="en-AU" baseline="0" dirty="0"/>
              <a:t> https://www.youtube.com/watch?v=pmsSipper3Y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2553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2196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Emphasis</a:t>
            </a:r>
            <a:r>
              <a:rPr lang="en-AU" baseline="0" dirty="0"/>
              <a:t> on TRUE/FALSE possibilities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4098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9939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8403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2293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37CC0096-1860-4642-9CD2-0079EA5E7CD1}" type="datetimeFigureOut">
              <a:rPr lang="en-US"/>
              <a:pPr/>
              <a:t>11/14/2016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err="1"/>
              <a:t>mBot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Ultrasonic Sensor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3088119"/>
            <a:ext cx="252028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Happened?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83432" y="1572207"/>
            <a:ext cx="9144000" cy="1946020"/>
            <a:chOff x="983432" y="1572207"/>
            <a:chExt cx="9144000" cy="19460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5560" y="2807116"/>
              <a:ext cx="7415873" cy="711111"/>
            </a:xfrm>
            <a:prstGeom prst="rect">
              <a:avLst/>
            </a:prstGeom>
          </p:spPr>
        </p:pic>
        <p:sp>
          <p:nvSpPr>
            <p:cNvPr id="5" name="Title 1"/>
            <p:cNvSpPr txBox="1">
              <a:spLocks/>
            </p:cNvSpPr>
            <p:nvPr/>
          </p:nvSpPr>
          <p:spPr>
            <a:xfrm>
              <a:off x="983432" y="1572207"/>
              <a:ext cx="9144000" cy="114300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4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AU" sz="3600" dirty="0">
                  <a:solidFill>
                    <a:schemeClr val="tx1"/>
                  </a:solidFill>
                </a:rPr>
                <a:t>Collected Data</a:t>
              </a:r>
              <a:endParaRPr lang="en-A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81268" y="3356992"/>
            <a:ext cx="9144000" cy="2408390"/>
            <a:chOff x="981268" y="3356992"/>
            <a:chExt cx="9144000" cy="240839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9616" y="4653136"/>
              <a:ext cx="4608512" cy="1112246"/>
            </a:xfrm>
            <a:prstGeom prst="rect">
              <a:avLst/>
            </a:prstGeom>
          </p:spPr>
        </p:pic>
        <p:sp>
          <p:nvSpPr>
            <p:cNvPr id="6" name="Title 1"/>
            <p:cNvSpPr txBox="1">
              <a:spLocks/>
            </p:cNvSpPr>
            <p:nvPr/>
          </p:nvSpPr>
          <p:spPr>
            <a:xfrm>
              <a:off x="981268" y="3356992"/>
              <a:ext cx="9144000" cy="114300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4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AU" sz="3600" dirty="0">
                  <a:solidFill>
                    <a:schemeClr val="tx1"/>
                  </a:solidFill>
                </a:rPr>
                <a:t>Presented Data</a:t>
              </a:r>
              <a:endParaRPr lang="en-AU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295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TIME TO ASK QUESTIONS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 power of the “If” statement.</a:t>
            </a:r>
          </a:p>
        </p:txBody>
      </p:sp>
      <p:pic>
        <p:nvPicPr>
          <p:cNvPr id="5" name="Picture 4" descr="... we are asking you for your science questions, which we'll then pose to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1792" y1="76301" x2="37572" y2="73699"/>
                        <a14:foregroundMark x1="54335" y1="85838" x2="61272" y2="88439"/>
                        <a14:backgroundMark x1="61850" y1="84682" x2="62717" y2="81214"/>
                        <a14:backgroundMark x1="64162" y1="89306" x2="64451" y2="90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482" y="205178"/>
            <a:ext cx="3727878" cy="372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08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‘If’ Statement - Question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dirty="0"/>
              <a:t>Asks a question</a:t>
            </a:r>
          </a:p>
          <a:p>
            <a:r>
              <a:rPr lang="en-AU" dirty="0"/>
              <a:t>If the answer is </a:t>
            </a:r>
            <a:r>
              <a:rPr lang="en-AU" b="1" dirty="0"/>
              <a:t>TRUE</a:t>
            </a:r>
            <a:r>
              <a:rPr lang="en-AU" dirty="0"/>
              <a:t> then it does action inside</a:t>
            </a:r>
          </a:p>
          <a:p>
            <a:r>
              <a:rPr lang="en-AU" dirty="0"/>
              <a:t>If </a:t>
            </a:r>
            <a:r>
              <a:rPr lang="en-AU" b="1" dirty="0"/>
              <a:t>FALSE,</a:t>
            </a:r>
            <a:r>
              <a:rPr lang="en-AU" dirty="0"/>
              <a:t> then it continues without actioning.</a:t>
            </a:r>
          </a:p>
          <a:p>
            <a:endParaRPr lang="en-AU" dirty="0"/>
          </a:p>
          <a:p>
            <a:r>
              <a:rPr lang="en-AU" dirty="0"/>
              <a:t>For example;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833356"/>
            <a:ext cx="4343400" cy="2254913"/>
          </a:xfrm>
        </p:spPr>
      </p:pic>
      <p:sp>
        <p:nvSpPr>
          <p:cNvPr id="11" name="TextBox 10"/>
          <p:cNvSpPr txBox="1"/>
          <p:nvPr/>
        </p:nvSpPr>
        <p:spPr>
          <a:xfrm>
            <a:off x="7536160" y="2924944"/>
            <a:ext cx="204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</a:rPr>
              <a:t>bell rings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48128" y="3699202"/>
            <a:ext cx="204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/>
              <a:t>Go to Class</a:t>
            </a:r>
          </a:p>
        </p:txBody>
      </p:sp>
    </p:spTree>
    <p:extLst>
      <p:ext uri="{BB962C8B-B14F-4D97-AF65-F5344CB8AC3E}">
        <p14:creationId xmlns:p14="http://schemas.microsoft.com/office/powerpoint/2010/main" val="140534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More examples</a:t>
            </a:r>
          </a:p>
        </p:txBody>
      </p:sp>
      <p:pic>
        <p:nvPicPr>
          <p:cNvPr id="8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384" y="3548344"/>
            <a:ext cx="4343400" cy="2254913"/>
          </a:xfrm>
        </p:spPr>
      </p:pic>
      <p:sp>
        <p:nvSpPr>
          <p:cNvPr id="9" name="TextBox 8"/>
          <p:cNvSpPr txBox="1"/>
          <p:nvPr/>
        </p:nvSpPr>
        <p:spPr>
          <a:xfrm>
            <a:off x="7536160" y="3699051"/>
            <a:ext cx="204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Close to wall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9912" y="4414190"/>
            <a:ext cx="4034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/>
              <a:t>Stop Moving towards it</a:t>
            </a:r>
          </a:p>
        </p:txBody>
      </p:sp>
      <p:pic>
        <p:nvPicPr>
          <p:cNvPr id="11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2420888"/>
            <a:ext cx="4343400" cy="2254913"/>
          </a:xfrm>
        </p:spPr>
      </p:pic>
      <p:sp>
        <p:nvSpPr>
          <p:cNvPr id="12" name="TextBox 11"/>
          <p:cNvSpPr txBox="1"/>
          <p:nvPr/>
        </p:nvSpPr>
        <p:spPr>
          <a:xfrm>
            <a:off x="2218257" y="2534965"/>
            <a:ext cx="204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</a:rPr>
              <a:t>Shoe untied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22984" y="3286734"/>
            <a:ext cx="2676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/>
              <a:t>Tie shoelaces</a:t>
            </a:r>
          </a:p>
        </p:txBody>
      </p:sp>
    </p:spTree>
    <p:extLst>
      <p:ext uri="{BB962C8B-B14F-4D97-AF65-F5344CB8AC3E}">
        <p14:creationId xmlns:p14="http://schemas.microsoft.com/office/powerpoint/2010/main" val="204695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Does this question make sense?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dirty="0"/>
              <a:t>Distance What?</a:t>
            </a:r>
          </a:p>
          <a:p>
            <a:r>
              <a:rPr lang="en-AU" sz="2800" dirty="0"/>
              <a:t>Is greater than?</a:t>
            </a:r>
          </a:p>
          <a:p>
            <a:r>
              <a:rPr lang="en-AU" sz="2800" dirty="0"/>
              <a:t>Is equal to?</a:t>
            </a:r>
          </a:p>
          <a:p>
            <a:r>
              <a:rPr lang="en-AU" sz="2800" dirty="0"/>
              <a:t>Is less than?</a:t>
            </a:r>
          </a:p>
        </p:txBody>
      </p:sp>
      <p:pic>
        <p:nvPicPr>
          <p:cNvPr id="7" name="Content Placeholder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974" y="2708920"/>
            <a:ext cx="4343400" cy="22549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18750" y="2859627"/>
            <a:ext cx="1389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Distance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42886" y="2859627"/>
            <a:ext cx="1389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&gt; 20</a:t>
            </a:r>
          </a:p>
        </p:txBody>
      </p:sp>
    </p:spTree>
    <p:extLst>
      <p:ext uri="{BB962C8B-B14F-4D97-AF65-F5344CB8AC3E}">
        <p14:creationId xmlns:p14="http://schemas.microsoft.com/office/powerpoint/2010/main" val="186508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Ask a question that makes sense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6660232" cy="1022321"/>
          </a:xfrm>
        </p:spPr>
        <p:txBody>
          <a:bodyPr/>
          <a:lstStyle/>
          <a:p>
            <a:r>
              <a:rPr lang="en-AU" dirty="0"/>
              <a:t>Using Math operators we can ask a proper question</a:t>
            </a:r>
          </a:p>
          <a:p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45"/>
          <a:stretch/>
        </p:blipFill>
        <p:spPr>
          <a:xfrm>
            <a:off x="9835344" y="1600200"/>
            <a:ext cx="1663492" cy="720080"/>
          </a:xfrm>
        </p:spPr>
      </p:pic>
      <p:sp>
        <p:nvSpPr>
          <p:cNvPr id="7" name="TextBox 6"/>
          <p:cNvSpPr txBox="1"/>
          <p:nvPr/>
        </p:nvSpPr>
        <p:spPr>
          <a:xfrm>
            <a:off x="9837163" y="861536"/>
            <a:ext cx="16616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400" b="1" dirty="0"/>
              <a:t>OPERATOR</a:t>
            </a:r>
            <a:br>
              <a:rPr lang="en-AU" dirty="0"/>
            </a:br>
            <a:r>
              <a:rPr lang="en-AU" dirty="0"/>
              <a:t>Less Than</a:t>
            </a:r>
          </a:p>
        </p:txBody>
      </p:sp>
      <p:sp>
        <p:nvSpPr>
          <p:cNvPr id="8" name="Rectangle 7"/>
          <p:cNvSpPr/>
          <p:nvPr/>
        </p:nvSpPr>
        <p:spPr>
          <a:xfrm>
            <a:off x="2135560" y="2898982"/>
            <a:ext cx="648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dirty="0">
                <a:solidFill>
                  <a:schemeClr val="accent2"/>
                </a:solidFill>
              </a:rPr>
              <a:t>IF</a:t>
            </a:r>
            <a:endParaRPr lang="en-AU" sz="3200" dirty="0"/>
          </a:p>
        </p:txBody>
      </p:sp>
      <p:sp>
        <p:nvSpPr>
          <p:cNvPr id="9" name="Rectangle 8"/>
          <p:cNvSpPr/>
          <p:nvPr/>
        </p:nvSpPr>
        <p:spPr>
          <a:xfrm>
            <a:off x="3048000" y="2898982"/>
            <a:ext cx="1967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dirty="0">
                <a:solidFill>
                  <a:schemeClr val="accent1"/>
                </a:solidFill>
              </a:rPr>
              <a:t>DISTANCE</a:t>
            </a:r>
            <a:endParaRPr lang="en-AU" sz="3200" dirty="0"/>
          </a:p>
        </p:txBody>
      </p:sp>
      <p:sp>
        <p:nvSpPr>
          <p:cNvPr id="10" name="Rectangle 9"/>
          <p:cNvSpPr/>
          <p:nvPr/>
        </p:nvSpPr>
        <p:spPr>
          <a:xfrm>
            <a:off x="6309771" y="2896350"/>
            <a:ext cx="13433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dirty="0">
                <a:solidFill>
                  <a:schemeClr val="accent2"/>
                </a:solidFill>
              </a:rPr>
              <a:t>THEN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76014" y="2894508"/>
            <a:ext cx="10759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dirty="0"/>
              <a:t>&lt;</a:t>
            </a:r>
            <a:r>
              <a:rPr lang="en-AU" sz="3200" dirty="0">
                <a:solidFill>
                  <a:schemeClr val="accent1"/>
                </a:solidFill>
              </a:rPr>
              <a:t>   20</a:t>
            </a:r>
            <a:endParaRPr lang="en-AU" sz="3200" dirty="0"/>
          </a:p>
        </p:txBody>
      </p:sp>
      <p:sp>
        <p:nvSpPr>
          <p:cNvPr id="13" name="Rectangle 12"/>
          <p:cNvSpPr/>
          <p:nvPr/>
        </p:nvSpPr>
        <p:spPr>
          <a:xfrm>
            <a:off x="3048000" y="3591480"/>
            <a:ext cx="2831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dirty="0">
                <a:solidFill>
                  <a:schemeClr val="accent5">
                    <a:lumMod val="75000"/>
                  </a:schemeClr>
                </a:solidFill>
              </a:rPr>
              <a:t>STOP MOVING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732" y="2894640"/>
            <a:ext cx="3073016" cy="584127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207568" y="2852936"/>
            <a:ext cx="5121122" cy="1822011"/>
            <a:chOff x="2226421" y="2839664"/>
            <a:chExt cx="5121122" cy="182201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764"/>
            <a:stretch/>
          </p:blipFill>
          <p:spPr>
            <a:xfrm>
              <a:off x="2226422" y="2839664"/>
              <a:ext cx="5121121" cy="94937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966"/>
            <a:stretch/>
          </p:blipFill>
          <p:spPr>
            <a:xfrm>
              <a:off x="2226421" y="4005219"/>
              <a:ext cx="5121121" cy="65645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478" r="90246" b="37904"/>
            <a:stretch/>
          </p:blipFill>
          <p:spPr>
            <a:xfrm>
              <a:off x="2226421" y="3781139"/>
              <a:ext cx="499509" cy="233326"/>
            </a:xfrm>
            <a:prstGeom prst="rect">
              <a:avLst/>
            </a:prstGeom>
          </p:spPr>
        </p:pic>
      </p:grpSp>
      <p:sp>
        <p:nvSpPr>
          <p:cNvPr id="20" name="Content Placeholder 2"/>
          <p:cNvSpPr txBox="1">
            <a:spLocks/>
          </p:cNvSpPr>
          <p:nvPr/>
        </p:nvSpPr>
        <p:spPr>
          <a:xfrm>
            <a:off x="1524000" y="5517232"/>
            <a:ext cx="7236296" cy="1022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317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60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Don’t forget that the distance is actually the Ultrasonic sensor</a:t>
            </a:r>
          </a:p>
          <a:p>
            <a:endParaRPr lang="en-AU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5858029"/>
            <a:ext cx="9244444" cy="15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4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TASK 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83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4000" dirty="0"/>
              <a:t>IF Statement Task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423553" cy="2160240"/>
          </a:xfrm>
        </p:spPr>
        <p:txBody>
          <a:bodyPr>
            <a:noAutofit/>
          </a:bodyPr>
          <a:lstStyle/>
          <a:p>
            <a:r>
              <a:rPr lang="en-AU" sz="2400" dirty="0"/>
              <a:t>Get your lights to turn red when the mBot gets close to the wall.</a:t>
            </a:r>
          </a:p>
          <a:p>
            <a:endParaRPr lang="en-AU" sz="2400" dirty="0"/>
          </a:p>
          <a:p>
            <a:endParaRPr lang="en-AU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48" y="5877272"/>
            <a:ext cx="5051057" cy="4843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30" y="3123323"/>
            <a:ext cx="2853847" cy="16237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250" y="4105659"/>
            <a:ext cx="2967818" cy="1540768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45"/>
          <a:stretch/>
        </p:blipFill>
        <p:spPr>
          <a:xfrm>
            <a:off x="4843488" y="3068960"/>
            <a:ext cx="1663492" cy="7200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25" y="2065915"/>
            <a:ext cx="7644444" cy="82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62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IF Statement Solution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2204864"/>
            <a:ext cx="9904762" cy="28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50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MORE CONTROL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IF Statement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25173"/>
            <a:ext cx="4343400" cy="2254913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AU" dirty="0"/>
              <a:t>If-Else Statement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587" y="2514600"/>
            <a:ext cx="4177776" cy="3581400"/>
          </a:xfrm>
        </p:spPr>
      </p:pic>
    </p:spTree>
    <p:extLst>
      <p:ext uri="{BB962C8B-B14F-4D97-AF65-F5344CB8AC3E}">
        <p14:creationId xmlns:p14="http://schemas.microsoft.com/office/powerpoint/2010/main" val="1664546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IF-ELSE Statements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Just like before, we can ask a question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418583" y="3188455"/>
            <a:ext cx="9249417" cy="2878275"/>
            <a:chOff x="1468805" y="3284984"/>
            <a:chExt cx="9249417" cy="287827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239" r="95173" b="26692"/>
            <a:stretch/>
          </p:blipFill>
          <p:spPr>
            <a:xfrm>
              <a:off x="1468805" y="5213320"/>
              <a:ext cx="446181" cy="38118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239" r="95173" b="26692"/>
            <a:stretch/>
          </p:blipFill>
          <p:spPr>
            <a:xfrm>
              <a:off x="1473354" y="4271950"/>
              <a:ext cx="446181" cy="38118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374"/>
            <a:stretch/>
          </p:blipFill>
          <p:spPr>
            <a:xfrm>
              <a:off x="1473778" y="3284984"/>
              <a:ext cx="9244444" cy="100811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078" b="25210"/>
            <a:stretch/>
          </p:blipFill>
          <p:spPr>
            <a:xfrm>
              <a:off x="1468805" y="4557278"/>
              <a:ext cx="9244444" cy="72278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239"/>
            <a:stretch/>
          </p:blipFill>
          <p:spPr>
            <a:xfrm>
              <a:off x="1468805" y="5527763"/>
              <a:ext cx="9244444" cy="635496"/>
            </a:xfrm>
            <a:prstGeom prst="rect">
              <a:avLst/>
            </a:prstGeom>
          </p:spPr>
        </p:pic>
      </p:grpSp>
      <p:sp>
        <p:nvSpPr>
          <p:cNvPr id="20" name="Rectangle 19"/>
          <p:cNvSpPr/>
          <p:nvPr/>
        </p:nvSpPr>
        <p:spPr>
          <a:xfrm>
            <a:off x="2423592" y="3996353"/>
            <a:ext cx="3672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dirty="0">
                <a:solidFill>
                  <a:schemeClr val="accent5">
                    <a:lumMod val="75000"/>
                  </a:schemeClr>
                </a:solidFill>
              </a:rPr>
              <a:t>TURN LIGHTS RED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23592" y="5013176"/>
            <a:ext cx="4464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dirty="0">
                <a:solidFill>
                  <a:schemeClr val="accent5">
                    <a:lumMod val="75000"/>
                  </a:schemeClr>
                </a:solidFill>
              </a:rPr>
              <a:t>TURN LIGHTS GREEN</a:t>
            </a:r>
          </a:p>
        </p:txBody>
      </p:sp>
    </p:spTree>
    <p:extLst>
      <p:ext uri="{BB962C8B-B14F-4D97-AF65-F5344CB8AC3E}">
        <p14:creationId xmlns:p14="http://schemas.microsoft.com/office/powerpoint/2010/main" val="124337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TASK 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83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4000" dirty="0"/>
              <a:t>Starter Task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2160240"/>
          </a:xfrm>
        </p:spPr>
        <p:txBody>
          <a:bodyPr>
            <a:noAutofit/>
          </a:bodyPr>
          <a:lstStyle/>
          <a:p>
            <a:r>
              <a:rPr lang="en-AU" sz="2400" dirty="0"/>
              <a:t>Get your Panda to have a conversation.</a:t>
            </a:r>
          </a:p>
          <a:p>
            <a:endParaRPr lang="en-A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Must Say 10 things</a:t>
            </a:r>
          </a:p>
          <a:p>
            <a:endParaRPr lang="en-AU" sz="2400" dirty="0"/>
          </a:p>
          <a:p>
            <a:r>
              <a:rPr lang="en-AU" sz="2400" u="sng" dirty="0"/>
              <a:t>Hint</a:t>
            </a:r>
            <a:r>
              <a:rPr lang="en-AU" sz="2400" dirty="0"/>
              <a:t>: No mBot Needed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2130472"/>
            <a:ext cx="6465168" cy="15603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221088"/>
            <a:ext cx="5976664" cy="16668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126" y="147216"/>
            <a:ext cx="2476190" cy="290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48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TASK 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83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4000" dirty="0"/>
              <a:t>IF-ELSE Statement Task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423553" cy="2736304"/>
          </a:xfrm>
        </p:spPr>
        <p:txBody>
          <a:bodyPr>
            <a:noAutofit/>
          </a:bodyPr>
          <a:lstStyle/>
          <a:p>
            <a:pPr algn="ctr"/>
            <a:r>
              <a:rPr lang="en-AU" sz="2400" dirty="0"/>
              <a:t>Turn LEDs Red when close to the wall</a:t>
            </a:r>
          </a:p>
          <a:p>
            <a:pPr algn="ctr"/>
            <a:endParaRPr lang="en-AU" sz="2400" dirty="0"/>
          </a:p>
          <a:p>
            <a:pPr algn="ctr"/>
            <a:r>
              <a:rPr lang="en-AU" sz="2400" dirty="0"/>
              <a:t>AND </a:t>
            </a:r>
          </a:p>
          <a:p>
            <a:pPr algn="ctr"/>
            <a:endParaRPr lang="en-AU" sz="2400" dirty="0"/>
          </a:p>
          <a:p>
            <a:pPr algn="ctr"/>
            <a:r>
              <a:rPr lang="en-AU" sz="2400" dirty="0"/>
              <a:t>Turn LEDs Green when not close to the wall</a:t>
            </a:r>
          </a:p>
          <a:p>
            <a:pPr algn="ctr"/>
            <a:endParaRPr lang="en-AU" sz="2400" dirty="0"/>
          </a:p>
          <a:p>
            <a:pPr algn="ctr"/>
            <a:endParaRPr lang="en-AU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48" y="5877272"/>
            <a:ext cx="5051057" cy="4843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30" y="3123323"/>
            <a:ext cx="2853847" cy="16237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250" y="4105659"/>
            <a:ext cx="2967818" cy="1540768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45"/>
          <a:stretch/>
        </p:blipFill>
        <p:spPr>
          <a:xfrm>
            <a:off x="4843488" y="3068960"/>
            <a:ext cx="1663492" cy="7200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796225"/>
            <a:ext cx="7644444" cy="82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8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IF-ELSE Statement Solution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19" y="2132856"/>
            <a:ext cx="9904762" cy="38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67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TASK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83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4000" dirty="0"/>
              <a:t>Final Task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423553" cy="2736304"/>
          </a:xfrm>
        </p:spPr>
        <p:txBody>
          <a:bodyPr>
            <a:noAutofit/>
          </a:bodyPr>
          <a:lstStyle/>
          <a:p>
            <a:pPr algn="ctr"/>
            <a:r>
              <a:rPr lang="en-AU" sz="2400" dirty="0"/>
              <a:t>Using Task 4, get your mBot to stop when it gets close to the wall.</a:t>
            </a:r>
          </a:p>
          <a:p>
            <a:pPr algn="ctr"/>
            <a:endParaRPr lang="en-AU" sz="2400" dirty="0"/>
          </a:p>
          <a:p>
            <a:pPr algn="ctr"/>
            <a:r>
              <a:rPr lang="en-AU" sz="2400" dirty="0"/>
              <a:t>AND</a:t>
            </a:r>
          </a:p>
          <a:p>
            <a:pPr algn="ctr"/>
            <a:endParaRPr lang="en-AU" sz="2400" dirty="0"/>
          </a:p>
          <a:p>
            <a:pPr algn="ctr"/>
            <a:r>
              <a:rPr lang="en-AU" sz="2400" dirty="0"/>
              <a:t>To Drive Forward when not close to the wall.</a:t>
            </a:r>
          </a:p>
          <a:p>
            <a:pPr algn="ctr"/>
            <a:endParaRPr lang="en-AU" sz="2400" dirty="0"/>
          </a:p>
          <a:p>
            <a:pPr algn="ctr"/>
            <a:endParaRPr lang="en-AU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62" y="1600200"/>
            <a:ext cx="6572250" cy="48196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8962" y="6428647"/>
            <a:ext cx="6559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*Picture Unrelated</a:t>
            </a:r>
          </a:p>
        </p:txBody>
      </p:sp>
    </p:spTree>
    <p:extLst>
      <p:ext uri="{BB962C8B-B14F-4D97-AF65-F5344CB8AC3E}">
        <p14:creationId xmlns:p14="http://schemas.microsoft.com/office/powerpoint/2010/main" val="2911209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Any Questions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97299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-171400"/>
            <a:ext cx="8290293" cy="688114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AU" dirty="0"/>
              <a:t>Say Block Solution.</a:t>
            </a:r>
          </a:p>
        </p:txBody>
      </p:sp>
    </p:spTree>
    <p:extLst>
      <p:ext uri="{BB962C8B-B14F-4D97-AF65-F5344CB8AC3E}">
        <p14:creationId xmlns:p14="http://schemas.microsoft.com/office/powerpoint/2010/main" val="189200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Ultrasonic Sensor?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1828800"/>
            <a:ext cx="4716016" cy="952128"/>
          </a:xfrm>
        </p:spPr>
        <p:txBody>
          <a:bodyPr/>
          <a:lstStyle/>
          <a:p>
            <a:r>
              <a:rPr lang="en-AU" sz="2800" dirty="0"/>
              <a:t>Can determine the distance to an object</a:t>
            </a: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3080" name="Picture 8" descr="http://cdn.shopify.com/s/files/1/0735/0383/products/mBot_blue_1000__71362.1430293866.1280.1280_1024x1024.jpeg?v=145540814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7"/>
          <a:stretch/>
        </p:blipFill>
        <p:spPr bwMode="auto">
          <a:xfrm>
            <a:off x="6888088" y="0"/>
            <a:ext cx="53069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5755" y="243802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Location?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525755" y="3809628"/>
            <a:ext cx="4716016" cy="2355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317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60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800" dirty="0"/>
              <a:t>Right Here</a:t>
            </a:r>
            <a:endParaRPr lang="en-AU" dirty="0"/>
          </a:p>
          <a:p>
            <a:pPr marL="0" indent="0">
              <a:buFont typeface="Arial" pitchFamily="34" charset="0"/>
              <a:buNone/>
            </a:pPr>
            <a:endParaRPr lang="en-AU" dirty="0"/>
          </a:p>
        </p:txBody>
      </p:sp>
      <p:grpSp>
        <p:nvGrpSpPr>
          <p:cNvPr id="8" name="Group 7"/>
          <p:cNvGrpSpPr/>
          <p:nvPr/>
        </p:nvGrpSpPr>
        <p:grpSpPr>
          <a:xfrm>
            <a:off x="3681202" y="2304864"/>
            <a:ext cx="6208981" cy="1844216"/>
            <a:chOff x="3681202" y="2304864"/>
            <a:chExt cx="6208981" cy="1844216"/>
          </a:xfrm>
        </p:grpSpPr>
        <p:sp>
          <p:nvSpPr>
            <p:cNvPr id="3" name="Right Arrow 2"/>
            <p:cNvSpPr/>
            <p:nvPr/>
          </p:nvSpPr>
          <p:spPr>
            <a:xfrm rot="21055799">
              <a:off x="3681202" y="3367182"/>
              <a:ext cx="3724226" cy="720080"/>
            </a:xfrm>
            <a:prstGeom prst="rightArrow">
              <a:avLst>
                <a:gd name="adj1" fmla="val 50000"/>
                <a:gd name="adj2" fmla="val 159611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" name="Oval 3"/>
            <p:cNvSpPr/>
            <p:nvPr/>
          </p:nvSpPr>
          <p:spPr>
            <a:xfrm>
              <a:off x="7369903" y="2304864"/>
              <a:ext cx="2520280" cy="1844216"/>
            </a:xfrm>
            <a:prstGeom prst="ellipse">
              <a:avLst/>
            </a:prstGeom>
            <a:noFill/>
            <a:ln w="1524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perspectiveFront"/>
              <a:lightRig rig="threePt" dir="t"/>
            </a:scene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114738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does it work?</a:t>
            </a:r>
          </a:p>
        </p:txBody>
      </p:sp>
      <p:pic>
        <p:nvPicPr>
          <p:cNvPr id="1028" name="Picture 4" descr="https://arduino-info.wikispaces.com/file/view/Dimensions-of-parallax-ping.jpg/330781310/Dimensions-of-parallax-p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4" t="41087" r="10655" b="26044"/>
          <a:stretch/>
        </p:blipFill>
        <p:spPr bwMode="auto">
          <a:xfrm rot="5400000">
            <a:off x="1770120" y="3530352"/>
            <a:ext cx="2016224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n 4"/>
          <p:cNvSpPr/>
          <p:nvPr/>
        </p:nvSpPr>
        <p:spPr>
          <a:xfrm>
            <a:off x="7646727" y="2395505"/>
            <a:ext cx="2664296" cy="295232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dirty="0">
                <a:solidFill>
                  <a:sysClr val="windowText" lastClr="000000"/>
                </a:solidFill>
              </a:rPr>
              <a:t>OBJECT</a:t>
            </a:r>
            <a:endParaRPr lang="en-AU" dirty="0">
              <a:solidFill>
                <a:sysClr val="windowText" lastClr="000000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101760" y="1808820"/>
            <a:ext cx="4405323" cy="3492389"/>
            <a:chOff x="3101760" y="1808820"/>
            <a:chExt cx="4405323" cy="3492389"/>
          </a:xfrm>
        </p:grpSpPr>
        <p:sp>
          <p:nvSpPr>
            <p:cNvPr id="7" name="Block Arc 6"/>
            <p:cNvSpPr/>
            <p:nvPr/>
          </p:nvSpPr>
          <p:spPr>
            <a:xfrm rot="5400000">
              <a:off x="2993748" y="3248980"/>
              <a:ext cx="576064" cy="360040"/>
            </a:xfrm>
            <a:prstGeom prst="blockArc">
              <a:avLst>
                <a:gd name="adj1" fmla="val 10800000"/>
                <a:gd name="adj2" fmla="val 21531561"/>
                <a:gd name="adj3" fmla="val 4783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11" name="Block Arc 10"/>
            <p:cNvSpPr/>
            <p:nvPr/>
          </p:nvSpPr>
          <p:spPr>
            <a:xfrm rot="5400000">
              <a:off x="3317784" y="3140968"/>
              <a:ext cx="864096" cy="576064"/>
            </a:xfrm>
            <a:prstGeom prst="blockArc">
              <a:avLst>
                <a:gd name="adj1" fmla="val 10800000"/>
                <a:gd name="adj2" fmla="val 21531561"/>
                <a:gd name="adj3" fmla="val 4783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12" name="Block Arc 11"/>
            <p:cNvSpPr/>
            <p:nvPr/>
          </p:nvSpPr>
          <p:spPr>
            <a:xfrm rot="5400000">
              <a:off x="3656130" y="3119274"/>
              <a:ext cx="1224136" cy="691460"/>
            </a:xfrm>
            <a:prstGeom prst="blockArc">
              <a:avLst>
                <a:gd name="adj1" fmla="val 10800000"/>
                <a:gd name="adj2" fmla="val 21531561"/>
                <a:gd name="adj3" fmla="val 4783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14" name="Block Arc 13"/>
            <p:cNvSpPr/>
            <p:nvPr/>
          </p:nvSpPr>
          <p:spPr>
            <a:xfrm rot="5400000">
              <a:off x="3997914" y="3108910"/>
              <a:ext cx="1872208" cy="784196"/>
            </a:xfrm>
            <a:prstGeom prst="blockArc">
              <a:avLst>
                <a:gd name="adj1" fmla="val 10800000"/>
                <a:gd name="adj2" fmla="val 21531561"/>
                <a:gd name="adj3" fmla="val 4783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15" name="Block Arc 14"/>
            <p:cNvSpPr/>
            <p:nvPr/>
          </p:nvSpPr>
          <p:spPr>
            <a:xfrm rot="5400000">
              <a:off x="4387056" y="3058112"/>
              <a:ext cx="2664296" cy="957799"/>
            </a:xfrm>
            <a:prstGeom prst="blockArc">
              <a:avLst>
                <a:gd name="adj1" fmla="val 10800000"/>
                <a:gd name="adj2" fmla="val 21531561"/>
                <a:gd name="adj3" fmla="val 4783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16" name="Block Arc 15"/>
            <p:cNvSpPr/>
            <p:nvPr/>
          </p:nvSpPr>
          <p:spPr>
            <a:xfrm rot="5400000">
              <a:off x="5019597" y="2813723"/>
              <a:ext cx="3492389" cy="1482583"/>
            </a:xfrm>
            <a:prstGeom prst="blockArc">
              <a:avLst>
                <a:gd name="adj1" fmla="val 10800000"/>
                <a:gd name="adj2" fmla="val 21531561"/>
                <a:gd name="adj3" fmla="val 4783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 flipH="1">
            <a:off x="3243430" y="2690917"/>
            <a:ext cx="4405323" cy="3492389"/>
            <a:chOff x="1999928" y="1961220"/>
            <a:chExt cx="4405323" cy="3492389"/>
          </a:xfrm>
        </p:grpSpPr>
        <p:sp>
          <p:nvSpPr>
            <p:cNvPr id="17" name="Block Arc 16"/>
            <p:cNvSpPr/>
            <p:nvPr/>
          </p:nvSpPr>
          <p:spPr>
            <a:xfrm rot="5400000">
              <a:off x="1891916" y="3401380"/>
              <a:ext cx="576064" cy="360040"/>
            </a:xfrm>
            <a:prstGeom prst="blockArc">
              <a:avLst>
                <a:gd name="adj1" fmla="val 10800000"/>
                <a:gd name="adj2" fmla="val 21531561"/>
                <a:gd name="adj3" fmla="val 4783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18" name="Block Arc 17"/>
            <p:cNvSpPr/>
            <p:nvPr/>
          </p:nvSpPr>
          <p:spPr>
            <a:xfrm rot="5400000">
              <a:off x="2215952" y="3293368"/>
              <a:ext cx="864096" cy="576064"/>
            </a:xfrm>
            <a:prstGeom prst="blockArc">
              <a:avLst>
                <a:gd name="adj1" fmla="val 10800000"/>
                <a:gd name="adj2" fmla="val 21531561"/>
                <a:gd name="adj3" fmla="val 4783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19" name="Block Arc 18"/>
            <p:cNvSpPr/>
            <p:nvPr/>
          </p:nvSpPr>
          <p:spPr>
            <a:xfrm rot="5400000">
              <a:off x="2554298" y="3271674"/>
              <a:ext cx="1224136" cy="691460"/>
            </a:xfrm>
            <a:prstGeom prst="blockArc">
              <a:avLst>
                <a:gd name="adj1" fmla="val 10800000"/>
                <a:gd name="adj2" fmla="val 21531561"/>
                <a:gd name="adj3" fmla="val 4783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0" name="Block Arc 19"/>
            <p:cNvSpPr/>
            <p:nvPr/>
          </p:nvSpPr>
          <p:spPr>
            <a:xfrm rot="5400000">
              <a:off x="2896082" y="3261310"/>
              <a:ext cx="1872208" cy="784196"/>
            </a:xfrm>
            <a:prstGeom prst="blockArc">
              <a:avLst>
                <a:gd name="adj1" fmla="val 10800000"/>
                <a:gd name="adj2" fmla="val 21531561"/>
                <a:gd name="adj3" fmla="val 4783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1" name="Block Arc 20"/>
            <p:cNvSpPr/>
            <p:nvPr/>
          </p:nvSpPr>
          <p:spPr>
            <a:xfrm rot="5400000">
              <a:off x="3285224" y="3210512"/>
              <a:ext cx="2664296" cy="957799"/>
            </a:xfrm>
            <a:prstGeom prst="blockArc">
              <a:avLst>
                <a:gd name="adj1" fmla="val 10800000"/>
                <a:gd name="adj2" fmla="val 21531561"/>
                <a:gd name="adj3" fmla="val 4783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2" name="Block Arc 21"/>
            <p:cNvSpPr/>
            <p:nvPr/>
          </p:nvSpPr>
          <p:spPr>
            <a:xfrm rot="5400000">
              <a:off x="3917765" y="2966123"/>
              <a:ext cx="3492389" cy="1482583"/>
            </a:xfrm>
            <a:prstGeom prst="blockArc">
              <a:avLst>
                <a:gd name="adj1" fmla="val 10800000"/>
                <a:gd name="adj2" fmla="val 21531561"/>
                <a:gd name="adj3" fmla="val 4783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78020" y="3624214"/>
            <a:ext cx="189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Ultrasonic Sensor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11645" y="2288559"/>
            <a:ext cx="1315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Transmitter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18414" y="5254152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Receiver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352647" y="2645670"/>
            <a:ext cx="288445" cy="44808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2434238" y="4795587"/>
            <a:ext cx="298455" cy="534198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2543233" y="3106722"/>
            <a:ext cx="596799" cy="62327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Rounded Rectangle 33"/>
          <p:cNvSpPr/>
          <p:nvPr/>
        </p:nvSpPr>
        <p:spPr>
          <a:xfrm>
            <a:off x="2556993" y="4191051"/>
            <a:ext cx="596799" cy="62327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46" name="Group 45"/>
          <p:cNvGrpSpPr/>
          <p:nvPr/>
        </p:nvGrpSpPr>
        <p:grpSpPr>
          <a:xfrm>
            <a:off x="3243430" y="1116062"/>
            <a:ext cx="4387963" cy="1080120"/>
            <a:chOff x="3139752" y="1484784"/>
            <a:chExt cx="4387963" cy="1080120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3139752" y="1484784"/>
              <a:ext cx="0" cy="108012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7527715" y="1484784"/>
              <a:ext cx="0" cy="108012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3153792" y="2025566"/>
              <a:ext cx="4373923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4053261" y="746702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/>
              <a:t>Distance to Object</a:t>
            </a:r>
          </a:p>
        </p:txBody>
      </p:sp>
    </p:spTree>
    <p:extLst>
      <p:ext uri="{BB962C8B-B14F-4D97-AF65-F5344CB8AC3E}">
        <p14:creationId xmlns:p14="http://schemas.microsoft.com/office/powerpoint/2010/main" val="427782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77556E-17 L 0 -0.133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25" grpId="0"/>
      <p:bldP spid="26" grpId="0"/>
      <p:bldP spid="30" grpId="0" animBg="1"/>
      <p:bldP spid="34" grpId="0" animBg="1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Distance</a:t>
            </a:r>
          </a:p>
        </p:txBody>
      </p:sp>
      <p:pic>
        <p:nvPicPr>
          <p:cNvPr id="7" name="Picture Placeholder 6" descr="Public goods measurement concerns in the CAP post 2013 | CAP Reform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0" r="9760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344066"/>
          </a:xfrm>
        </p:spPr>
        <p:txBody>
          <a:bodyPr>
            <a:normAutofit/>
          </a:bodyPr>
          <a:lstStyle/>
          <a:p>
            <a:r>
              <a:rPr lang="en-AU" dirty="0"/>
              <a:t>Is a number.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8256240" y="4581128"/>
            <a:ext cx="23952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NUMBER</a:t>
            </a:r>
          </a:p>
        </p:txBody>
      </p:sp>
      <p:sp>
        <p:nvSpPr>
          <p:cNvPr id="9" name="Rectangle 8"/>
          <p:cNvSpPr/>
          <p:nvPr/>
        </p:nvSpPr>
        <p:spPr>
          <a:xfrm>
            <a:off x="7997952" y="3888879"/>
            <a:ext cx="29000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Q: What does the Ultrasonic Sensor give us?</a:t>
            </a:r>
          </a:p>
          <a:p>
            <a:endParaRPr lang="en-AU" dirty="0"/>
          </a:p>
          <a:p>
            <a:r>
              <a:rPr lang="en-AU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72389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to find out Distance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260321"/>
              </p:ext>
            </p:extLst>
          </p:nvPr>
        </p:nvGraphicFramePr>
        <p:xfrm>
          <a:off x="1524000" y="1828800"/>
          <a:ext cx="9144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2276872"/>
            <a:ext cx="2476190" cy="290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42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TASK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83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4000" dirty="0"/>
              <a:t>Ultrasonic Task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423553" cy="2160240"/>
          </a:xfrm>
        </p:spPr>
        <p:txBody>
          <a:bodyPr>
            <a:noAutofit/>
          </a:bodyPr>
          <a:lstStyle/>
          <a:p>
            <a:r>
              <a:rPr lang="en-AU" sz="2400" dirty="0"/>
              <a:t>Get your Panda to tell you the distance between your mBot and the wall.</a:t>
            </a:r>
          </a:p>
          <a:p>
            <a:endParaRPr lang="en-AU" sz="2400" dirty="0"/>
          </a:p>
          <a:p>
            <a:r>
              <a:rPr lang="en-AU" sz="2400" b="1" u="sng" dirty="0"/>
              <a:t>HINT: </a:t>
            </a:r>
            <a:r>
              <a:rPr lang="en-AU" sz="2400" dirty="0"/>
              <a:t>Move Bot by hand.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2711140"/>
            <a:ext cx="4608512" cy="11122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1621869"/>
            <a:ext cx="7415873" cy="7111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000043"/>
            <a:ext cx="4444380" cy="25286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30" y="3760404"/>
            <a:ext cx="2476190" cy="290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91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Ultrasonic Sensor Distance Updater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26" y="2492896"/>
            <a:ext cx="9003174" cy="21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88189"/>
      </p:ext>
    </p:extLst>
  </p:cSld>
  <p:clrMapOvr>
    <a:masterClrMapping/>
  </p:clrMapOvr>
</p:sld>
</file>

<file path=ppt/theme/theme1.xml><?xml version="1.0" encoding="utf-8"?>
<a:theme xmlns:a="http://schemas.openxmlformats.org/drawingml/2006/main" name="Tech Computer 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6CFF6F-D9AA-4BC0-911A-0A13567719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technology circuit board design presentation (widescreen)</Template>
  <TotalTime>0</TotalTime>
  <Words>370</Words>
  <Application>Microsoft Office PowerPoint</Application>
  <PresentationFormat>Widescreen</PresentationFormat>
  <Paragraphs>111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Candara</vt:lpstr>
      <vt:lpstr>Consolas</vt:lpstr>
      <vt:lpstr>Tech Computer 16x9</vt:lpstr>
      <vt:lpstr>mBot</vt:lpstr>
      <vt:lpstr>TASK 1</vt:lpstr>
      <vt:lpstr>Say Block Solution.</vt:lpstr>
      <vt:lpstr>Ultrasonic Sensor?</vt:lpstr>
      <vt:lpstr>How does it work?</vt:lpstr>
      <vt:lpstr>Distance</vt:lpstr>
      <vt:lpstr>How to find out Distance</vt:lpstr>
      <vt:lpstr>TASK 2</vt:lpstr>
      <vt:lpstr>Ultrasonic Sensor Distance Updater</vt:lpstr>
      <vt:lpstr>What Happened?</vt:lpstr>
      <vt:lpstr>TIME TO ASK QUESTIONS</vt:lpstr>
      <vt:lpstr>‘If’ Statement - Question</vt:lpstr>
      <vt:lpstr>More examples</vt:lpstr>
      <vt:lpstr>Does this question make sense?</vt:lpstr>
      <vt:lpstr>Ask a question that makes sense</vt:lpstr>
      <vt:lpstr>TASK 3</vt:lpstr>
      <vt:lpstr>IF Statement Solution</vt:lpstr>
      <vt:lpstr>MORE CONTROL</vt:lpstr>
      <vt:lpstr>IF-ELSE Statements</vt:lpstr>
      <vt:lpstr>TASK 4</vt:lpstr>
      <vt:lpstr>IF-ELSE Statement Solution</vt:lpstr>
      <vt:lpstr>TASK 5</vt:lpstr>
      <vt:lpstr>Any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2016-09-01T22:47:06Z</dcterms:created>
  <dcterms:modified xsi:type="dcterms:W3CDTF">2016-11-14T01:34:46Z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TC029010269991</vt:lpwstr>
  </property>
</Properties>
</file>