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65420-7F26-4D1D-9D52-DF113222F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2EFB70-8B68-42CF-B2D2-84A714BA5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37B99-236F-4B95-9835-3AFEBF486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25279-48C7-439D-B9B1-8274D330B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D5A3C-9B24-4954-A25F-163068457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697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6AC05-5DDB-4A83-9E06-8A403D449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98E912-3715-41A0-9137-25C7713EF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33199-105B-42C7-800D-9B5AC3407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E36E0-AD12-4F27-8EDD-B8EFC71B5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B2736-7B04-4C7A-8701-ED8EE03FF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172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0F3FBF-3AB4-4708-90ED-2A5075D60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EFA95-DC0D-4919-A76E-20B597DD8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CE9C9-E779-4881-AF92-B93102F51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C5CA3-6D96-48F6-A67F-82BC8AD5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A2327-9BC8-4742-A2D1-EA3EA18C9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282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6411D-2401-41B7-8EE8-DDD12377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B6BB8-68F1-4304-A7AB-25EB437AA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ED371-8D92-4A8D-82AC-ECE0D431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60BB9-D8B6-4F69-ACF9-D39055CA0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A40CB-4683-4CA7-B7F4-451736C20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652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BA5E-5516-4A48-8FD9-FB17E142F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1C200-559B-498B-9935-78646F030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B2781-7D58-4C2A-867B-37D739A2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1D732-FDA3-4571-81FC-060EC7057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94C67-827C-49BC-8A0B-F08C30F0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48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1E84-5686-4304-9A6C-DEF4FF5BD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424F9-E28E-4ECE-9FF7-23AC09361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D0A24-B727-4D53-8D09-C50037401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53352-C8EC-419E-A899-7E736793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C1727-CF02-4046-A51B-5FB18C572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83016-BDFE-42EF-A1E8-237A7A2A7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178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281F1-09F5-4D7F-8522-BA80C93DA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752AC-AD23-46CD-A131-740BAE889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934DE6-8434-49EB-8738-0AB6FA7A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75A06-8EBA-4506-8C48-E627008EC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45AC35-F21F-4908-8C0A-935726292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152523-C35F-4517-A6E1-FDAD668B2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2616B7-C29C-4CC1-97C0-3904BEB13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A26715-8801-4047-8687-D4E686FF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472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9F9B3-A0F5-4D0D-A33D-4684057AF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A41327-D221-4498-BADA-8F340907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083726-782F-4602-8A79-1A744940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3244B-C000-4E59-89B3-72EC32A9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884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6F9481-3D5D-4637-B86C-9CFB645C5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3BCE21-9366-44D5-8F6F-271E0AEA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AEA0C-E431-46B6-B7CD-F79AF1CC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364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4F0DD-8654-4A23-AD15-800A4FC98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2AE1C-1CC0-4068-A21A-921EE1A15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C1053-37DC-4B51-BEB0-4ABE4376C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98B76-FD3B-4529-BC67-E14C5469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8E96D-6560-43CB-BBC8-48D1A43A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17910-3645-4FB0-9273-58F5E964C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041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B0A12-7002-4DF7-AE4E-883D2B86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55A29B-92E9-44BD-A49B-C3B1823F3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EEB48-CFDC-487A-82F1-1EEBE927B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5E5C2C-27B5-4827-A577-ADAA4643F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B25CA-533D-413D-85A7-D6F928B1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C86FA-3CE8-479C-BA04-3193B1CC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80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D98B6-46E1-498D-9A91-6A0E662AE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F5A03-B41F-42E6-8B66-8E44E275C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0180-4476-4858-9B73-8040649A3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BFC3D-7BF6-4148-891A-FD77EDB4DAF4}" type="datetimeFigureOut">
              <a:rPr lang="en-AU" smtClean="0"/>
              <a:t>16/08/2017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8F1BC-72BA-4303-8767-B190139A0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561D6-EC6F-448A-B663-59ACBF4B3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3C5BB-00D7-491E-BE07-C2EF1F18254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025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bk.tudelft.nl/toi-pedia/Illustrator_Basics" TargetMode="External"/><Relationship Id="rId2" Type="http://schemas.openxmlformats.org/officeDocument/2006/relationships/hyperlink" Target="http://wiki.bk.tudelft.nl/toi-pedia/Data_visualization_using_Illustrato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2278D-AC33-4103-A129-A582BA28B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Visualisations in Adobe Illustrator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29DE20-AEC5-4AB7-830E-B5EC0EEEA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1975" y="4094797"/>
            <a:ext cx="34480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19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B6413-8572-468F-B3D1-B23846F0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 to change sizes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B337E-2EE3-40C0-8553-D1D0366A6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41333"/>
            <a:ext cx="4557889" cy="1435630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D424C9-3537-4334-B699-51AF66B7C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422" y="1363133"/>
            <a:ext cx="9527821" cy="535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16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8FE35-CF41-415C-8137-57F2A1FF7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it fancier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747A2-0271-4C1F-9611-46C01E0AA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82567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Direct select the pie slice AND the label </a:t>
            </a:r>
            <a:r>
              <a:rPr lang="en-US" dirty="0" err="1"/>
              <a:t>colour</a:t>
            </a:r>
            <a:r>
              <a:rPr lang="en-US" dirty="0"/>
              <a:t> using the Shift key, so that they’re the same </a:t>
            </a:r>
            <a:r>
              <a:rPr lang="en-US" dirty="0" err="1"/>
              <a:t>colour</a:t>
            </a:r>
            <a:r>
              <a:rPr lang="en-US" dirty="0"/>
              <a:t>.</a:t>
            </a:r>
          </a:p>
          <a:p>
            <a:r>
              <a:rPr lang="en-US" dirty="0"/>
              <a:t>Use arrow keys to give fine movement.</a:t>
            </a:r>
          </a:p>
          <a:p>
            <a:r>
              <a:rPr lang="en-US" dirty="0"/>
              <a:t>Make sure your colours are substantially different in a pie chart … a bubble chart can have the same colours for the bubbles. </a:t>
            </a:r>
          </a:p>
          <a:p>
            <a:r>
              <a:rPr lang="en-US" dirty="0"/>
              <a:t>Tools like text labels, rectangles, etc. are same as any other problem.</a:t>
            </a:r>
            <a:endParaRPr lang="en-AU" dirty="0"/>
          </a:p>
        </p:txBody>
      </p:sp>
      <p:pic>
        <p:nvPicPr>
          <p:cNvPr id="5" name="Picture 2" descr="https://s-media-cache-ak0.pinimg.com/736x/76/f9/e9/76f9e920132ea380e28696e2ef4d8ac0--winter-is-coming-the-doors.jpg">
            <a:extLst>
              <a:ext uri="{FF2B5EF4-FFF2-40B4-BE49-F238E27FC236}">
                <a16:creationId xmlns:a16="http://schemas.microsoft.com/office/drawing/2014/main" id="{892FF55F-A9CC-4415-89F5-7B5E7AAE2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415" y="4651022"/>
            <a:ext cx="1471319" cy="220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58D1D895-4F9B-47E0-B99B-5F3333AFC98E}"/>
              </a:ext>
            </a:extLst>
          </p:cNvPr>
          <p:cNvSpPr/>
          <p:nvPr/>
        </p:nvSpPr>
        <p:spPr>
          <a:xfrm>
            <a:off x="10561944" y="5605873"/>
            <a:ext cx="941792" cy="571090"/>
          </a:xfrm>
          <a:prstGeom prst="wedgeRoundRectCallout">
            <a:avLst>
              <a:gd name="adj1" fmla="val 45701"/>
              <a:gd name="adj2" fmla="val -10487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Be aware of grayscale!</a:t>
            </a:r>
            <a:endParaRPr lang="en-AU" sz="11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CA03B7-DF1A-439E-98D9-BAAAEAE1D2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2826" y="796071"/>
            <a:ext cx="3847589" cy="538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791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9CEFE-D2D2-425F-9613-DD25967C8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Play!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F4DFF-6C3D-4650-B5CE-125B4427F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some different stuff … if you work out how to do something cool, write it up (Word doc, PowerPoint,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r>
              <a:rPr lang="en-US" dirty="0"/>
              <a:t>Send to me, I’ll send to everyone in the class.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046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23533-FC60-4DFC-A287-6C653B956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8CE9F-9F4C-4DFD-BDC9-064B0F77A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hlinkClick r:id="rId2"/>
              </a:rPr>
              <a:t>http://wiki.bk.tudelft.nl/toi-pedia/Data_visualization_using_Illustrator</a:t>
            </a:r>
            <a:endParaRPr lang="en-AU" sz="2400" dirty="0"/>
          </a:p>
          <a:p>
            <a:r>
              <a:rPr lang="en-AU" sz="2400" dirty="0">
                <a:hlinkClick r:id="rId3"/>
              </a:rPr>
              <a:t>http://wiki.bk.tudelft.nl/toi-pedia/Illustrator_Basics</a:t>
            </a:r>
            <a:endParaRPr lang="en-AU" sz="2400" dirty="0"/>
          </a:p>
          <a:p>
            <a:endParaRPr lang="en-AU" sz="2400" dirty="0"/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873877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3AF3F-5C8F-4E72-AD4A-A2279009C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35E6F-8F3C-4FC4-A731-683BF494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359"/>
            <a:ext cx="10515600" cy="4351338"/>
          </a:xfrm>
        </p:spPr>
        <p:txBody>
          <a:bodyPr/>
          <a:lstStyle/>
          <a:p>
            <a:r>
              <a:rPr lang="en-US" dirty="0"/>
              <a:t>Wait for the program to load …</a:t>
            </a:r>
          </a:p>
          <a:p>
            <a:r>
              <a:rPr lang="en-US" dirty="0"/>
              <a:t>File → New</a:t>
            </a:r>
          </a:p>
          <a:p>
            <a:r>
              <a:rPr lang="en-US" dirty="0"/>
              <a:t>Give it a name</a:t>
            </a:r>
          </a:p>
          <a:p>
            <a:r>
              <a:rPr lang="en-US" dirty="0"/>
              <a:t>Size A4</a:t>
            </a:r>
          </a:p>
          <a:p>
            <a:r>
              <a:rPr lang="en-US" dirty="0"/>
              <a:t>Units Centimeters (US spelling) 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F8B3BC-2286-40F9-B488-B6B42844C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157" y="2108731"/>
            <a:ext cx="5362575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7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5BB97-10A4-4248-A071-71DF52550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Data – the Illicit Drug Report (consumer arrests)</a:t>
            </a:r>
            <a:endParaRPr lang="en-AU" sz="4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5D2319-06A4-45B1-8E41-96376C7714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603926"/>
              </p:ext>
            </p:extLst>
          </p:nvPr>
        </p:nvGraphicFramePr>
        <p:xfrm>
          <a:off x="3905956" y="1690688"/>
          <a:ext cx="3612444" cy="348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6222">
                  <a:extLst>
                    <a:ext uri="{9D8B030D-6E8A-4147-A177-3AD203B41FA5}">
                      <a16:colId xmlns:a16="http://schemas.microsoft.com/office/drawing/2014/main" val="562963780"/>
                    </a:ext>
                  </a:extLst>
                </a:gridCol>
                <a:gridCol w="1806222">
                  <a:extLst>
                    <a:ext uri="{9D8B030D-6E8A-4147-A177-3AD203B41FA5}">
                      <a16:colId xmlns:a16="http://schemas.microsoft.com/office/drawing/2014/main" val="1233138760"/>
                    </a:ext>
                  </a:extLst>
                </a:gridCol>
              </a:tblGrid>
              <a:tr h="363108">
                <a:tc>
                  <a:txBody>
                    <a:bodyPr/>
                    <a:lstStyle/>
                    <a:p>
                      <a:pPr algn="l" fontAlgn="ctr"/>
                      <a:r>
                        <a:rPr lang="en-AU" sz="2800" u="none" strike="noStrike">
                          <a:effectLst/>
                        </a:rPr>
                        <a:t>NSW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2800" u="none" strike="noStrike">
                          <a:effectLst/>
                        </a:rPr>
                        <a:t>21013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0798797"/>
                  </a:ext>
                </a:extLst>
              </a:tr>
              <a:tr h="363108">
                <a:tc>
                  <a:txBody>
                    <a:bodyPr/>
                    <a:lstStyle/>
                    <a:p>
                      <a:pPr algn="l" fontAlgn="ctr"/>
                      <a:r>
                        <a:rPr lang="en-AU" sz="2800" u="none" strike="noStrike">
                          <a:effectLst/>
                        </a:rPr>
                        <a:t>Vic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2800" u="none" strike="noStrike">
                          <a:effectLst/>
                        </a:rPr>
                        <a:t>16466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999079"/>
                  </a:ext>
                </a:extLst>
              </a:tr>
              <a:tr h="363108">
                <a:tc>
                  <a:txBody>
                    <a:bodyPr/>
                    <a:lstStyle/>
                    <a:p>
                      <a:pPr algn="l" fontAlgn="ctr"/>
                      <a:r>
                        <a:rPr lang="en-AU" sz="2800" u="none" strike="noStrike">
                          <a:effectLst/>
                        </a:rPr>
                        <a:t>Qld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2800" u="none" strike="noStrike">
                          <a:effectLst/>
                        </a:rPr>
                        <a:t>28389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0466091"/>
                  </a:ext>
                </a:extLst>
              </a:tr>
              <a:tr h="363108">
                <a:tc>
                  <a:txBody>
                    <a:bodyPr/>
                    <a:lstStyle/>
                    <a:p>
                      <a:pPr algn="l" fontAlgn="ctr"/>
                      <a:r>
                        <a:rPr lang="en-AU" sz="2800" u="none" strike="noStrike">
                          <a:effectLst/>
                        </a:rPr>
                        <a:t>SA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2800" u="none" strike="noStrike">
                          <a:effectLst/>
                        </a:rPr>
                        <a:t>7250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7731858"/>
                  </a:ext>
                </a:extLst>
              </a:tr>
              <a:tr h="363108">
                <a:tc>
                  <a:txBody>
                    <a:bodyPr/>
                    <a:lstStyle/>
                    <a:p>
                      <a:pPr algn="l" fontAlgn="ctr"/>
                      <a:r>
                        <a:rPr lang="en-AU" sz="2800" u="none" strike="noStrike">
                          <a:effectLst/>
                        </a:rPr>
                        <a:t>WA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2800" u="none" strike="noStrike">
                          <a:effectLst/>
                        </a:rPr>
                        <a:t>13414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2867987"/>
                  </a:ext>
                </a:extLst>
              </a:tr>
              <a:tr h="363108">
                <a:tc>
                  <a:txBody>
                    <a:bodyPr/>
                    <a:lstStyle/>
                    <a:p>
                      <a:pPr algn="l" fontAlgn="ctr"/>
                      <a:r>
                        <a:rPr lang="en-AU" sz="2800" u="none" strike="noStrike">
                          <a:effectLst/>
                        </a:rPr>
                        <a:t>Tas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2800" u="none" strike="noStrike">
                          <a:effectLst/>
                        </a:rPr>
                        <a:t>1027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759516"/>
                  </a:ext>
                </a:extLst>
              </a:tr>
              <a:tr h="363108">
                <a:tc>
                  <a:txBody>
                    <a:bodyPr/>
                    <a:lstStyle/>
                    <a:p>
                      <a:pPr algn="l" fontAlgn="ctr"/>
                      <a:r>
                        <a:rPr lang="en-AU" sz="2800" u="none" strike="noStrike">
                          <a:effectLst/>
                        </a:rPr>
                        <a:t>NT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2800" u="none" strike="noStrike">
                          <a:effectLst/>
                        </a:rPr>
                        <a:t>927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9275924"/>
                  </a:ext>
                </a:extLst>
              </a:tr>
              <a:tr h="363108">
                <a:tc>
                  <a:txBody>
                    <a:bodyPr/>
                    <a:lstStyle/>
                    <a:p>
                      <a:pPr algn="l" fontAlgn="ctr"/>
                      <a:r>
                        <a:rPr lang="en-AU" sz="2800" u="none" strike="noStrike">
                          <a:effectLst/>
                        </a:rPr>
                        <a:t>ACT</a:t>
                      </a:r>
                      <a:endParaRPr lang="en-AU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2800" u="none" strike="noStrike" dirty="0">
                          <a:effectLst/>
                        </a:rPr>
                        <a:t>492</a:t>
                      </a:r>
                      <a:endParaRPr lang="en-A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6540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19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A97E3-2191-4C58-A8CC-2E906BA33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 graph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F2484-3B9F-433F-83A8-C046BA5C8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88378" cy="4351338"/>
          </a:xfrm>
        </p:spPr>
        <p:txBody>
          <a:bodyPr/>
          <a:lstStyle/>
          <a:p>
            <a:r>
              <a:rPr lang="en-US" dirty="0"/>
              <a:t>Hold the mouse down on the Graph tool.</a:t>
            </a:r>
          </a:p>
          <a:p>
            <a:r>
              <a:rPr lang="en-US" dirty="0"/>
              <a:t>Select Pie Graph Tool</a:t>
            </a:r>
          </a:p>
          <a:p>
            <a:r>
              <a:rPr lang="en-US" dirty="0"/>
              <a:t>Draw a “graph” in the document.</a:t>
            </a:r>
          </a:p>
          <a:p>
            <a:endParaRPr lang="en-US" dirty="0"/>
          </a:p>
          <a:p>
            <a:endParaRPr lang="en-AU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3B6850-753B-4193-ADDA-F27069AAC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701" y="365125"/>
            <a:ext cx="2390775" cy="6324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6AB946-B9CB-47F9-9357-D9EDFD5B8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205" y="3860006"/>
            <a:ext cx="20955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3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4D74F-4DC3-445F-B74B-0F0F4B5D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charts – paste the numbers in column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0CFAE-5917-4428-9C39-E55088310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98DC52-8521-4140-A61F-A3268EB16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718" y="1690688"/>
            <a:ext cx="974407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53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77E2-D144-41D9-BC7F-1A2A566C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 chart – paste the numbers in row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30BC3-5C42-4F71-BE47-CBEA675DF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800ED0-BEB2-490B-90F0-97D9B8B3A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144" y="1608970"/>
            <a:ext cx="5211233" cy="513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60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AD7D3-B2D2-4686-81A3-E855D5BBF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selection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E117A-11A1-4615-8279-61E44F663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A4BD6A-1CC2-4A33-BE04-481FDA328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62" y="1515269"/>
            <a:ext cx="1285875" cy="49720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49018A-3263-49AB-8237-37C0179250F3}"/>
              </a:ext>
            </a:extLst>
          </p:cNvPr>
          <p:cNvSpPr txBox="1"/>
          <p:nvPr/>
        </p:nvSpPr>
        <p:spPr>
          <a:xfrm>
            <a:off x="1726670" y="1506538"/>
            <a:ext cx="2506133" cy="14773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ysClr val="windowText" lastClr="000000"/>
                </a:solidFill>
              </a:rPr>
              <a:t>Left arrow is select, will select entire graph.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Right arrow is direct select, can select parts of the graph.</a:t>
            </a:r>
            <a:endParaRPr lang="en-AU" dirty="0">
              <a:solidFill>
                <a:sysClr val="windowText" lastClr="00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D56C3E9-C27F-4F06-8AB0-70AFB552937E}"/>
              </a:ext>
            </a:extLst>
          </p:cNvPr>
          <p:cNvCxnSpPr>
            <a:cxnSpLocks/>
          </p:cNvCxnSpPr>
          <p:nvPr/>
        </p:nvCxnSpPr>
        <p:spPr>
          <a:xfrm flipH="1">
            <a:off x="1241778" y="1825625"/>
            <a:ext cx="620359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531F6555-B31E-43B1-A9A5-953BC728B6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670" y="2432226"/>
            <a:ext cx="4324350" cy="34385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310323-DCE1-437C-A6DA-098D940BFD85}"/>
              </a:ext>
            </a:extLst>
          </p:cNvPr>
          <p:cNvSpPr txBox="1"/>
          <p:nvPr/>
        </p:nvSpPr>
        <p:spPr>
          <a:xfrm>
            <a:off x="5044635" y="5276974"/>
            <a:ext cx="2506133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ysClr val="windowText" lastClr="000000"/>
                </a:solidFill>
              </a:rPr>
              <a:t>Direct selection allows you to move only parts of the graph (e.g. pull out pieces of a pie chart)</a:t>
            </a:r>
            <a:endParaRPr lang="en-AU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181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F2C08-7FE9-455F-B6AF-D1D23F792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Colours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70DEC-A515-4011-BEAA-ADAD84F95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CBE380-8A73-43FC-88A6-D0DEE51CFB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67" b="28724"/>
          <a:stretch/>
        </p:blipFill>
        <p:spPr>
          <a:xfrm>
            <a:off x="3022600" y="1557249"/>
            <a:ext cx="8331200" cy="48880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44C958-1C7C-4B1E-A6C0-AC8E01DDB29F}"/>
              </a:ext>
            </a:extLst>
          </p:cNvPr>
          <p:cNvSpPr txBox="1"/>
          <p:nvPr/>
        </p:nvSpPr>
        <p:spPr>
          <a:xfrm>
            <a:off x="8194234" y="4003576"/>
            <a:ext cx="2506133" cy="23083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ysClr val="windowText" lastClr="000000"/>
                </a:solidFill>
              </a:rPr>
              <a:t>Click on Color tab, click on down arrow. Change to CMYK or RGB.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Note: if you only have one part selected, it will change </a:t>
            </a:r>
            <a:r>
              <a:rPr lang="en-US" dirty="0" err="1">
                <a:solidFill>
                  <a:sysClr val="windowText" lastClr="000000"/>
                </a:solidFill>
              </a:rPr>
              <a:t>colour</a:t>
            </a:r>
            <a:r>
              <a:rPr lang="en-US" dirty="0">
                <a:solidFill>
                  <a:sysClr val="windowText" lastClr="000000"/>
                </a:solidFill>
              </a:rPr>
              <a:t> mode while the rest will stay grayscale!</a:t>
            </a:r>
            <a:endParaRPr lang="en-AU" dirty="0">
              <a:solidFill>
                <a:sysClr val="windowText" lastClr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16DAEE-E1FD-4C04-9DE4-D53A5D07ED4D}"/>
              </a:ext>
            </a:extLst>
          </p:cNvPr>
          <p:cNvSpPr txBox="1"/>
          <p:nvPr/>
        </p:nvSpPr>
        <p:spPr>
          <a:xfrm>
            <a:off x="280724" y="5522008"/>
            <a:ext cx="2506133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ysClr val="windowText" lastClr="000000"/>
                </a:solidFill>
              </a:rPr>
              <a:t>Note: I assume everyone knows what CMYK, RGB, grayscale etc. are … </a:t>
            </a:r>
            <a:endParaRPr lang="en-AU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21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E3C9F-545F-486F-82A9-A262E7F16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and make this …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E7C58-C71C-418E-8A07-D139479F5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46C7AF-ACA0-458F-AB26-5BDD58BFF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3463" y="1523206"/>
            <a:ext cx="5998098" cy="49561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BA59A2-62CC-4A02-897C-932DD548830E}"/>
              </a:ext>
            </a:extLst>
          </p:cNvPr>
          <p:cNvSpPr txBox="1"/>
          <p:nvPr/>
        </p:nvSpPr>
        <p:spPr>
          <a:xfrm>
            <a:off x="577765" y="1690688"/>
            <a:ext cx="3204013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Save a vector map from Google, drag into the document</a:t>
            </a:r>
            <a:endParaRPr lang="en-AU" dirty="0">
              <a:solidFill>
                <a:sysClr val="windowText" lastClr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001B7F-E4A1-4C36-B8A2-A7B655493D00}"/>
              </a:ext>
            </a:extLst>
          </p:cNvPr>
          <p:cNvSpPr txBox="1"/>
          <p:nvPr/>
        </p:nvSpPr>
        <p:spPr>
          <a:xfrm>
            <a:off x="291224" y="4484688"/>
            <a:ext cx="3204013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Use direct selection to put the bubbles over the states</a:t>
            </a:r>
            <a:endParaRPr lang="en-AU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A2F6FF-A6EA-42E7-A445-8EA723C439CF}"/>
              </a:ext>
            </a:extLst>
          </p:cNvPr>
          <p:cNvSpPr txBox="1"/>
          <p:nvPr/>
        </p:nvSpPr>
        <p:spPr>
          <a:xfrm>
            <a:off x="8244246" y="2060020"/>
            <a:ext cx="3204013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Make sure you change the colours of the bubbles (both fill and stroke … check if there’s any grayscale left!)</a:t>
            </a:r>
            <a:endParaRPr lang="en-AU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https://s-media-cache-ak0.pinimg.com/736x/76/f9/e9/76f9e920132ea380e28696e2ef4d8ac0--winter-is-coming-the-doors.jpg">
            <a:extLst>
              <a:ext uri="{FF2B5EF4-FFF2-40B4-BE49-F238E27FC236}">
                <a16:creationId xmlns:a16="http://schemas.microsoft.com/office/drawing/2014/main" id="{62E5E5F6-E14D-4D07-81C5-651197C8E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3830" y="3629681"/>
            <a:ext cx="2152213" cy="322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04A588DB-091E-40C5-9B74-8075DB9DAC91}"/>
              </a:ext>
            </a:extLst>
          </p:cNvPr>
          <p:cNvSpPr/>
          <p:nvPr/>
        </p:nvSpPr>
        <p:spPr>
          <a:xfrm>
            <a:off x="9114283" y="4863084"/>
            <a:ext cx="1952976" cy="835378"/>
          </a:xfrm>
          <a:prstGeom prst="wedgeRoundRectCallout">
            <a:avLst>
              <a:gd name="adj1" fmla="val 45701"/>
              <a:gd name="adj2" fmla="val -10487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Be aware of grayscale!</a:t>
            </a:r>
            <a:endParaRPr lang="en-AU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418AA1-3800-45C3-B245-7E4C40CF609B}"/>
              </a:ext>
            </a:extLst>
          </p:cNvPr>
          <p:cNvSpPr txBox="1"/>
          <p:nvPr/>
        </p:nvSpPr>
        <p:spPr>
          <a:xfrm>
            <a:off x="228825" y="2903022"/>
            <a:ext cx="1961219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Ctrl + and ctrl – to zoom in and out</a:t>
            </a:r>
            <a:endParaRPr lang="en-AU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484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418</Words>
  <Application>Microsoft Office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Data Visualisations in Adobe Illustrator</vt:lpstr>
      <vt:lpstr>Starting</vt:lpstr>
      <vt:lpstr>Data – the Illicit Drug Report (consumer arrests)</vt:lpstr>
      <vt:lpstr>Drawing a graph</vt:lpstr>
      <vt:lpstr>Bubble charts – paste the numbers in column</vt:lpstr>
      <vt:lpstr>Pie chart – paste the numbers in row</vt:lpstr>
      <vt:lpstr>Direct selection</vt:lpstr>
      <vt:lpstr>Colours</vt:lpstr>
      <vt:lpstr>Try and make this …</vt:lpstr>
      <vt:lpstr>Transform to change sizes</vt:lpstr>
      <vt:lpstr>Make it fancier</vt:lpstr>
      <vt:lpstr>Play!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Scott</dc:creator>
  <cp:lastModifiedBy>Darren Scott</cp:lastModifiedBy>
  <cp:revision>12</cp:revision>
  <dcterms:created xsi:type="dcterms:W3CDTF">2017-08-15T04:15:12Z</dcterms:created>
  <dcterms:modified xsi:type="dcterms:W3CDTF">2017-08-16T01:30:28Z</dcterms:modified>
</cp:coreProperties>
</file>