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4" r:id="rId4"/>
    <p:sldId id="268" r:id="rId5"/>
    <p:sldId id="269" r:id="rId6"/>
    <p:sldId id="270" r:id="rId7"/>
    <p:sldId id="271" r:id="rId8"/>
    <p:sldId id="272" r:id="rId9"/>
    <p:sldId id="265" r:id="rId10"/>
    <p:sldId id="266" r:id="rId11"/>
    <p:sldId id="267" r:id="rId12"/>
    <p:sldId id="274" r:id="rId13"/>
    <p:sldId id="275" r:id="rId14"/>
    <p:sldId id="263" r:id="rId15"/>
    <p:sldId id="25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DCD3D-3D6F-4A4C-A3F6-77579691C136}" type="datetimeFigureOut">
              <a:rPr lang="en-AU" smtClean="0"/>
              <a:pPr/>
              <a:t>24/01/2017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703C-C15C-4D7B-9755-1FA01A00DD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3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2CC3-6B11-459E-994A-D1862D5B0F91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52FD-A3DE-49C6-8019-E3655DCBCA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521C-7BAD-4B76-9D70-968F269770C1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2125-ABEC-4E7B-B6DF-EC5A5340267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2C5A-CCC4-4070-8AEB-2C31D9FC05D0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8303-1974-47B9-A1A2-A930A7AA5A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218D-A3FD-4046-B345-7817C6D47B1B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6F50-5667-4F4D-97D9-139482EFD6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3950-AF7E-4A73-9FD5-4ACF491CB280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0F50-8C26-4110-8921-25EE3484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904D-328F-45EF-A31D-6D37CDEC1819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EEB6-BBD1-4809-88CB-1C86E775E9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7F97-BED9-4BA7-9369-A0565FBBCDCC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5CF8-B50F-40D0-BD81-2A1ACDCBB8B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1142-D9E9-4D9C-BE3C-D3E49E69D48D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09ED-8D83-4842-9B98-F757AC23ED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21CF-6841-458B-B865-AA5EB750ABD1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F6BA-1E43-4F8C-91BF-C16EC66C75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293E-ED8B-4C39-A7FE-C601DF0C5250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66BA-D7FA-4E7F-ADC4-A93990AC5D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C162-3DBA-4A3A-A2DD-325BA1CECFAA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9FD9-B402-44A7-81E1-0AECCC3BE3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49E61-452C-4EF3-8D94-872A2CC1FA97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9ABEB-1AD6-4672-B61D-0D9843D19A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152128"/>
          </a:xfrm>
        </p:spPr>
        <p:txBody>
          <a:bodyPr/>
          <a:lstStyle/>
          <a:p>
            <a:pPr eaLnBrk="1" hangingPunct="1"/>
            <a:r>
              <a:rPr lang="en-AU" sz="3200" i="1" dirty="0"/>
              <a:t>VCE IT Theory Slideshows by Mark Kelly</a:t>
            </a:r>
            <a:br>
              <a:rPr lang="en-AU" sz="3200" i="1" dirty="0"/>
            </a:br>
            <a:r>
              <a:rPr lang="en-AU" sz="2000" i="1" dirty="0"/>
              <a:t>2016-2019 </a:t>
            </a:r>
            <a:r>
              <a:rPr lang="en-AU" sz="2000" i="1"/>
              <a:t>study design</a:t>
            </a:r>
            <a:endParaRPr lang="en-AU" sz="32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6309320"/>
            <a:ext cx="6400800" cy="3600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600" dirty="0">
                <a:solidFill>
                  <a:schemeClr val="tx1"/>
                </a:solidFill>
              </a:rPr>
              <a:t>By Mark Kelly, vceit.com, </a:t>
            </a:r>
            <a:r>
              <a:rPr lang="en-US" sz="1600" dirty="0">
                <a:solidFill>
                  <a:schemeClr val="tx1"/>
                </a:solidFill>
              </a:rPr>
              <a:t>mark@vceit.com</a:t>
            </a:r>
            <a:endParaRPr lang="en-AU" sz="1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268760"/>
            <a:ext cx="8018090" cy="86409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i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Test Data</a:t>
            </a:r>
            <a:br>
              <a:rPr lang="en-US" sz="6000" b="1" i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500"/>
              <a:t>Version 1</a:t>
            </a:r>
            <a:endParaRPr lang="en-AU" sz="1500"/>
          </a:p>
        </p:txBody>
      </p:sp>
      <p:sp>
        <p:nvSpPr>
          <p:cNvPr id="7" name="Notched Right Arrow 6">
            <a:hlinkClick r:id="rId3" action="ppaction://hlinksldjump"/>
          </p:cNvPr>
          <p:cNvSpPr/>
          <p:nvPr/>
        </p:nvSpPr>
        <p:spPr>
          <a:xfrm>
            <a:off x="3707904" y="5805264"/>
            <a:ext cx="1512168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Begin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88" y="2739718"/>
            <a:ext cx="3352800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test data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Comprehensive test data includes </a:t>
            </a:r>
          </a:p>
          <a:p>
            <a:r>
              <a:rPr lang="en-US" i="1"/>
              <a:t>invalid inputs</a:t>
            </a:r>
            <a:r>
              <a:rPr lang="en-US"/>
              <a:t> to test validation code)</a:t>
            </a:r>
          </a:p>
          <a:p>
            <a:r>
              <a:rPr lang="en-US" i="1"/>
              <a:t>valid</a:t>
            </a:r>
            <a:r>
              <a:rPr lang="en-US"/>
              <a:t> inputs</a:t>
            </a:r>
          </a:p>
          <a:p>
            <a:r>
              <a:rPr lang="en-US"/>
              <a:t>inputs that are </a:t>
            </a:r>
            <a:r>
              <a:rPr lang="en-US" i="1"/>
              <a:t>valid</a:t>
            </a:r>
            <a:r>
              <a:rPr lang="en-US"/>
              <a:t> but </a:t>
            </a:r>
            <a:r>
              <a:rPr lang="en-US" i="1"/>
              <a:t>unusual</a:t>
            </a:r>
            <a:r>
              <a:rPr lang="en-US"/>
              <a:t>, </a:t>
            </a:r>
            <a:r>
              <a:rPr lang="en-US" i="1"/>
              <a:t>unexpected or extraordinary</a:t>
            </a:r>
            <a:r>
              <a:rPr lang="en-US"/>
              <a:t>.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  <p:pic>
        <p:nvPicPr>
          <p:cNvPr id="3074" name="Picture 2" descr="Image result for extrem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364502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25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Solution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b="1"/>
              <a:t>5</a:t>
            </a:r>
            <a:r>
              <a:rPr lang="en-US"/>
              <a:t> (to test validation code that should reject people who are too young)</a:t>
            </a:r>
          </a:p>
          <a:p>
            <a:r>
              <a:rPr lang="en-US" b="1"/>
              <a:t>6</a:t>
            </a:r>
            <a:r>
              <a:rPr lang="en-US"/>
              <a:t> (exactly on the lower valid boundary)</a:t>
            </a:r>
          </a:p>
          <a:p>
            <a:r>
              <a:rPr lang="en-US" b="1"/>
              <a:t>10</a:t>
            </a:r>
            <a:r>
              <a:rPr lang="en-US"/>
              <a:t> (upper limit for a Sardine)</a:t>
            </a:r>
          </a:p>
          <a:p>
            <a:r>
              <a:rPr lang="en-US" b="1"/>
              <a:t>11</a:t>
            </a:r>
            <a:r>
              <a:rPr lang="en-US"/>
              <a:t> (lower boundary for a Flathead)</a:t>
            </a:r>
          </a:p>
          <a:p>
            <a:r>
              <a:rPr lang="en-US" b="1"/>
              <a:t>19</a:t>
            </a:r>
            <a:r>
              <a:rPr lang="en-US"/>
              <a:t> (upper limit for a Flathead)</a:t>
            </a:r>
          </a:p>
          <a:p>
            <a:r>
              <a:rPr lang="en-US" b="1"/>
              <a:t>20</a:t>
            </a:r>
            <a:r>
              <a:rPr lang="en-US"/>
              <a:t> (lower boundary for  a Trout)</a:t>
            </a:r>
          </a:p>
          <a:p>
            <a:r>
              <a:rPr lang="en-US" b="1"/>
              <a:t>110</a:t>
            </a:r>
            <a:r>
              <a:rPr lang="en-US"/>
              <a:t> (an unexpected and unusual but nevertheless valid 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333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Solution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08512"/>
          </a:xfrm>
        </p:spPr>
        <p:txBody>
          <a:bodyPr/>
          <a:lstStyle/>
          <a:p>
            <a:endParaRPr lang="en-US" sz="2400" dirty="0"/>
          </a:p>
          <a:p>
            <a:r>
              <a:rPr lang="en-US"/>
              <a:t>Notice how the test data gathers around the key tipping points - 6,11,19,20</a:t>
            </a:r>
          </a:p>
          <a:p>
            <a:r>
              <a:rPr lang="en-US"/>
              <a:t>This is where logical errors will most likely occur. </a:t>
            </a:r>
          </a:p>
          <a:p>
            <a:r>
              <a:rPr lang="en-US"/>
              <a:t>Every conceivable input is represented in the test data.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5366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data to test validation 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/>
          <a:lstStyle/>
          <a:p>
            <a:r>
              <a:rPr lang="en-US"/>
              <a:t>Test data may need to include invalid values that only the incredibly-stupid people could invent. </a:t>
            </a:r>
          </a:p>
          <a:p>
            <a:r>
              <a:rPr lang="en-US"/>
              <a:t>For example</a:t>
            </a:r>
          </a:p>
          <a:p>
            <a:pPr lvl="1"/>
            <a:r>
              <a:rPr lang="en-US"/>
              <a:t>"Fifteen“</a:t>
            </a:r>
          </a:p>
          <a:p>
            <a:pPr lvl="1"/>
            <a:r>
              <a:rPr lang="en-US"/>
              <a:t>"Nearly 7“</a:t>
            </a:r>
          </a:p>
          <a:p>
            <a:pPr lvl="1"/>
            <a:r>
              <a:rPr lang="en-US"/>
              <a:t>"12-13“</a:t>
            </a:r>
            <a:endParaRPr lang="en-AU" sz="2000" dirty="0"/>
          </a:p>
          <a:p>
            <a:r>
              <a:rPr lang="en-AU"/>
              <a:t>Try to anticipate common errors that data enterers may make, and create test data for them.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  <p:pic>
        <p:nvPicPr>
          <p:cNvPr id="4098" name="Picture 2" descr="Image result for stupid us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24" y="2492896"/>
            <a:ext cx="4419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417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THANKS!</a:t>
            </a:r>
            <a:endParaRPr lang="en-A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864096"/>
          </a:xfrm>
        </p:spPr>
        <p:txBody>
          <a:bodyPr/>
          <a:lstStyle/>
          <a:p>
            <a:pPr algn="ctr">
              <a:buNone/>
            </a:pPr>
            <a:r>
              <a:rPr lang="en-US" sz="2400" dirty="0"/>
              <a:t>Because you’ve been so good, here’s a picture you can look at</a:t>
            </a:r>
          </a:p>
          <a:p>
            <a:pPr algn="ctr">
              <a:buNone/>
            </a:pPr>
            <a:r>
              <a:rPr lang="en-US" sz="1800" dirty="0"/>
              <a:t>while your teacher works out what to do next</a:t>
            </a:r>
            <a:endParaRPr lang="en-A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Visit vceit.com for more goodies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84499"/>
            <a:ext cx="6948264" cy="46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9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/>
              <a:t>Mark Kelly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/>
              <a:t>mark@vceit.com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/>
              <a:t>vceit.com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28625" y="3500438"/>
            <a:ext cx="83581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400" dirty="0">
                <a:latin typeface="Calibri" pitchFamily="34" charset="0"/>
              </a:rPr>
              <a:t>These slideshows may be freely used, modified or distributed by teachers and students anywhere</a:t>
            </a:r>
          </a:p>
          <a:p>
            <a:pPr algn="ctr"/>
            <a:r>
              <a:rPr lang="en-US" sz="1400" dirty="0">
                <a:latin typeface="Calibri" pitchFamily="34" charset="0"/>
              </a:rPr>
              <a:t>but</a:t>
            </a:r>
            <a:endParaRPr lang="en-AU" sz="1400" dirty="0">
              <a:latin typeface="Calibri" pitchFamily="34" charset="0"/>
            </a:endParaRPr>
          </a:p>
          <a:p>
            <a:pPr algn="ctr"/>
            <a:r>
              <a:rPr lang="en-AU" sz="1400" dirty="0">
                <a:latin typeface="Calibri" pitchFamily="34" charset="0"/>
              </a:rPr>
              <a:t>they may </a:t>
            </a:r>
            <a:r>
              <a:rPr lang="en-AU" sz="1400" b="1" dirty="0">
                <a:latin typeface="Calibri" pitchFamily="34" charset="0"/>
              </a:rPr>
              <a:t>NOT</a:t>
            </a:r>
            <a:r>
              <a:rPr lang="en-AU" sz="1400" dirty="0">
                <a:latin typeface="Calibri" pitchFamily="34" charset="0"/>
              </a:rPr>
              <a:t> be sold.</a:t>
            </a:r>
          </a:p>
          <a:p>
            <a:pPr algn="ctr"/>
            <a:r>
              <a:rPr lang="en-AU" sz="1400" dirty="0">
                <a:latin typeface="Calibri" pitchFamily="34" charset="0"/>
              </a:rPr>
              <a:t>they must </a:t>
            </a:r>
            <a:r>
              <a:rPr lang="en-AU" sz="1400" b="1" dirty="0">
                <a:latin typeface="Calibri" pitchFamily="34" charset="0"/>
              </a:rPr>
              <a:t>NOT</a:t>
            </a:r>
            <a:r>
              <a:rPr lang="en-AU" sz="1400" dirty="0">
                <a:latin typeface="Calibri" pitchFamily="34" charset="0"/>
              </a:rPr>
              <a:t> be redistributed if you modify them.</a:t>
            </a:r>
          </a:p>
          <a:p>
            <a:pPr algn="ctr"/>
            <a:endParaRPr lang="en-US" sz="1400" dirty="0">
              <a:latin typeface="Calibri" pitchFamily="34" charset="0"/>
            </a:endParaRPr>
          </a:p>
          <a:p>
            <a:pPr algn="ctr"/>
            <a:r>
              <a:rPr lang="en-US" sz="1400" dirty="0"/>
              <a:t>This is not a VCAA publication and does not speak for VCAA.</a:t>
            </a:r>
            <a:endParaRPr lang="en-AU" sz="1400" dirty="0"/>
          </a:p>
          <a:p>
            <a:pPr algn="ctr"/>
            <a:r>
              <a:rPr lang="en-US" sz="1400">
                <a:latin typeface="+mn-lt"/>
              </a:rPr>
              <a:t>Portions (e.g</a:t>
            </a:r>
            <a:r>
              <a:rPr lang="en-US" sz="1400" dirty="0">
                <a:latin typeface="+mn-lt"/>
              </a:rPr>
              <a:t>. exam questions, study design extracts, glossary terms) may be copyright </a:t>
            </a:r>
            <a:r>
              <a:rPr lang="en-AU" sz="1400" dirty="0">
                <a:latin typeface="+mn-lt"/>
              </a:rPr>
              <a:t>Victorian Curriculum and Assessment Authority and are used with permission for educational purposes. </a:t>
            </a:r>
            <a:r>
              <a:rPr lang="en-AU" sz="1400" i="1" dirty="0">
                <a:latin typeface="+mn-lt"/>
              </a:rPr>
              <a:t>Thanks, guys!</a:t>
            </a:r>
          </a:p>
          <a:p>
            <a:pPr algn="ctr"/>
            <a:r>
              <a:rPr lang="en-US" dirty="0">
                <a:latin typeface="Calibri" pitchFamily="34" charset="0"/>
              </a:rPr>
              <a:t> 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VCE IT THEORY SLIDESHOWS</a:t>
            </a:r>
            <a:br>
              <a:rPr lang="en-A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2016-2019 study design</a:t>
            </a:r>
            <a:endParaRPr lang="en-A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00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  <a:p>
            <a:pPr>
              <a:defRPr/>
            </a:pPr>
            <a:endParaRPr lang="en-AU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test data?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/>
          <a:lstStyle/>
          <a:p>
            <a:r>
              <a:rPr lang="en-US"/>
              <a:t>Artificial data created solely to test that software produces the right results</a:t>
            </a:r>
          </a:p>
          <a:p>
            <a:r>
              <a:rPr lang="en-US"/>
              <a:t>Real data is not used because </a:t>
            </a:r>
          </a:p>
          <a:p>
            <a:pPr lvl="1"/>
            <a:r>
              <a:rPr lang="en-US"/>
              <a:t>it may be damaged by software bugs</a:t>
            </a:r>
          </a:p>
          <a:p>
            <a:pPr lvl="1"/>
            <a:r>
              <a:rPr lang="en-US"/>
              <a:t>it is not specifically designed to find weaknesses in software. </a:t>
            </a:r>
          </a:p>
          <a:p>
            <a:r>
              <a:rPr lang="en-US"/>
              <a:t>Test data should act as the ultimate stress test to show up every possible code fault.</a:t>
            </a:r>
            <a:endParaRPr lang="en-US" sz="2400" dirty="0"/>
          </a:p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test data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endParaRPr lang="en-US" sz="2400" dirty="0"/>
          </a:p>
          <a:p>
            <a:r>
              <a:rPr lang="en-US"/>
              <a:t>Test data should include every conceivable type of input</a:t>
            </a:r>
          </a:p>
          <a:p>
            <a:r>
              <a:rPr lang="en-US"/>
              <a:t>Focuses on parts of the software where errors are most likely to occur. </a:t>
            </a:r>
          </a:p>
          <a:p>
            <a:r>
              <a:rPr lang="en-US"/>
              <a:t>Typically these points are </a:t>
            </a:r>
            <a:r>
              <a:rPr lang="en-US" i="1"/>
              <a:t>boundary conditions</a:t>
            </a:r>
            <a:r>
              <a:rPr lang="en-US"/>
              <a:t> where the behaviour of the code is expected to change.  Also called 'tipping points'.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552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test data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4042792" cy="4536504"/>
          </a:xfrm>
        </p:spPr>
        <p:txBody>
          <a:bodyPr/>
          <a:lstStyle/>
          <a:p>
            <a:endParaRPr lang="en-US" sz="2400" dirty="0"/>
          </a:p>
          <a:p>
            <a:r>
              <a:rPr lang="en-US"/>
              <a:t>Is as brief as possible</a:t>
            </a:r>
          </a:p>
          <a:p>
            <a:r>
              <a:rPr lang="en-US"/>
              <a:t>Excludes repetitive data that tests things that have already been tested.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  <p:pic>
        <p:nvPicPr>
          <p:cNvPr id="1026" name="Picture 2" descr="http://i.dailymail.co.uk/i/pix/2008/10/14/article-1077608-026B00E7000004B0-541_468x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4577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6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test data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/>
          <a:lstStyle/>
          <a:p>
            <a:r>
              <a:rPr lang="en-US"/>
              <a:t>Except when </a:t>
            </a:r>
            <a:r>
              <a:rPr lang="en-US" i="1"/>
              <a:t>load testing</a:t>
            </a:r>
            <a:r>
              <a:rPr lang="en-US"/>
              <a:t> software.</a:t>
            </a:r>
          </a:p>
          <a:p>
            <a:r>
              <a:rPr lang="en-US"/>
              <a:t>Then, huge amounts of data are required to push the code to its performance limits.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  <p:pic>
        <p:nvPicPr>
          <p:cNvPr id="2050" name="Picture 2" descr="Image result for load tes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14" y="3206131"/>
            <a:ext cx="4705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4360" y="2947764"/>
            <a:ext cx="3610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Create large amounts of sample data at sites like generatedata.com and mockaroo.com.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313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Practice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048672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Imagine some code needs to treat people differently if they are younger than 18. What is good test data?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212976"/>
            <a:ext cx="56197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5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Practice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17.9</a:t>
            </a:r>
            <a:br>
              <a:rPr lang="en-US"/>
            </a:br>
            <a:r>
              <a:rPr lang="en-US"/>
              <a:t>18.0</a:t>
            </a:r>
            <a:br>
              <a:rPr lang="en-US"/>
            </a:br>
            <a:r>
              <a:rPr lang="en-US"/>
              <a:t>18.1</a:t>
            </a:r>
            <a:br>
              <a:rPr lang="en-US"/>
            </a:br>
            <a:endParaRPr lang="en-US"/>
          </a:p>
          <a:p>
            <a:r>
              <a:rPr lang="en-US"/>
              <a:t>includes all possible data inputs</a:t>
            </a:r>
          </a:p>
          <a:p>
            <a:pPr lvl="1"/>
            <a:r>
              <a:rPr lang="en-US"/>
              <a:t>just </a:t>
            </a:r>
            <a:r>
              <a:rPr lang="en-US" i="1"/>
              <a:t>under</a:t>
            </a:r>
            <a:r>
              <a:rPr lang="en-US"/>
              <a:t> the tipping point (which is 18)</a:t>
            </a:r>
          </a:p>
          <a:p>
            <a:pPr lvl="1"/>
            <a:r>
              <a:rPr lang="en-US"/>
              <a:t>exactly </a:t>
            </a:r>
            <a:r>
              <a:rPr lang="en-US" i="1"/>
              <a:t>on</a:t>
            </a:r>
            <a:r>
              <a:rPr lang="en-US"/>
              <a:t> the tipping point</a:t>
            </a:r>
          </a:p>
          <a:p>
            <a:pPr lvl="1"/>
            <a:r>
              <a:rPr lang="en-US"/>
              <a:t>just </a:t>
            </a:r>
            <a:r>
              <a:rPr lang="en-US" i="1"/>
              <a:t>over</a:t>
            </a:r>
            <a:r>
              <a:rPr lang="en-US"/>
              <a:t> the tipping 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22" y="1196752"/>
            <a:ext cx="71056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4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Practice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464496"/>
          </a:xfrm>
        </p:spPr>
        <p:txBody>
          <a:bodyPr/>
          <a:lstStyle/>
          <a:p>
            <a:r>
              <a:rPr lang="en-US"/>
              <a:t>Including values like 14 and 24 would just waste time and accomplish nothing</a:t>
            </a:r>
          </a:p>
          <a:p>
            <a:r>
              <a:rPr lang="en-US"/>
              <a:t>Those cases have already been tested by the values </a:t>
            </a:r>
            <a:r>
              <a:rPr lang="en-US" b="1"/>
              <a:t>17.9</a:t>
            </a:r>
            <a:r>
              <a:rPr lang="en-US"/>
              <a:t> and </a:t>
            </a:r>
            <a:r>
              <a:rPr lang="en-US" b="1"/>
              <a:t>18.1</a:t>
            </a:r>
            <a:r>
              <a:rPr lang="en-US"/>
              <a:t>.</a:t>
            </a:r>
            <a:endParaRPr lang="en-AU" sz="2400"/>
          </a:p>
          <a:p>
            <a:pPr lvl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952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 Hint</a:t>
            </a:r>
            <a:endParaRPr lang="en-A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600400"/>
          </a:xfrm>
        </p:spPr>
        <p:txBody>
          <a:bodyPr/>
          <a:lstStyle/>
          <a:p>
            <a:endParaRPr lang="en-US" sz="2400" dirty="0"/>
          </a:p>
          <a:p>
            <a:r>
              <a:rPr lang="en-US"/>
              <a:t>Most logical errors in real life programming, and in exam questions occur on </a:t>
            </a:r>
            <a:r>
              <a:rPr lang="en-US" i="1"/>
              <a:t>boundaries</a:t>
            </a:r>
            <a:r>
              <a:rPr lang="en-US"/>
              <a:t>. </a:t>
            </a:r>
          </a:p>
          <a:p>
            <a:r>
              <a:rPr lang="en-US"/>
              <a:t>When asked to find a fault in code, look for code like  </a:t>
            </a:r>
            <a:r>
              <a:rPr lang="en-US" b="1"/>
              <a:t>IF x &lt; y THEN</a:t>
            </a:r>
            <a:r>
              <a:rPr lang="en-US"/>
              <a:t>... </a:t>
            </a:r>
          </a:p>
          <a:p>
            <a:r>
              <a:rPr lang="en-US"/>
              <a:t>Often the error is that </a:t>
            </a:r>
            <a:r>
              <a:rPr lang="en-US" b="1"/>
              <a:t>&lt;</a:t>
            </a:r>
            <a:r>
              <a:rPr lang="en-US"/>
              <a:t> should have been </a:t>
            </a:r>
            <a:r>
              <a:rPr lang="en-US" b="1"/>
              <a:t>&lt;=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818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709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VCE IT Theory Slideshows by Mark Kelly 2016-2019 study design</vt:lpstr>
      <vt:lpstr>What is test data?</vt:lpstr>
      <vt:lpstr>Good test data</vt:lpstr>
      <vt:lpstr>Good test data</vt:lpstr>
      <vt:lpstr>Good test data</vt:lpstr>
      <vt:lpstr>Practice</vt:lpstr>
      <vt:lpstr>Practice</vt:lpstr>
      <vt:lpstr>Practice</vt:lpstr>
      <vt:lpstr>Exam Hint</vt:lpstr>
      <vt:lpstr>Good test data</vt:lpstr>
      <vt:lpstr>Solution</vt:lpstr>
      <vt:lpstr>Solution</vt:lpstr>
      <vt:lpstr>Other data to test validation </vt:lpstr>
      <vt:lpstr>THANKS!</vt:lpstr>
      <vt:lpstr>VCE IT THEORY SLIDESHOWS 2016-2019 study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Applications Theory Slideshows</dc:title>
  <dc:creator>kel</dc:creator>
  <cp:lastModifiedBy>Kushum Rattan</cp:lastModifiedBy>
  <cp:revision>21</cp:revision>
  <dcterms:created xsi:type="dcterms:W3CDTF">2009-02-06T03:31:51Z</dcterms:created>
  <dcterms:modified xsi:type="dcterms:W3CDTF">2017-01-24T01:31:56Z</dcterms:modified>
</cp:coreProperties>
</file>