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6" r:id="rId4"/>
    <p:sldId id="264" r:id="rId5"/>
    <p:sldId id="263" r:id="rId6"/>
    <p:sldId id="261" r:id="rId7"/>
    <p:sldId id="269" r:id="rId8"/>
    <p:sldId id="268" r:id="rId9"/>
    <p:sldId id="270" r:id="rId10"/>
    <p:sldId id="271" r:id="rId11"/>
    <p:sldId id="267" r:id="rId12"/>
    <p:sldId id="265"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9" autoAdjust="0"/>
    <p:restoredTop sz="99822" autoAdjust="0"/>
  </p:normalViewPr>
  <p:slideViewPr>
    <p:cSldViewPr snapToGrid="0">
      <p:cViewPr varScale="1">
        <p:scale>
          <a:sx n="53" d="100"/>
          <a:sy n="53" d="100"/>
        </p:scale>
        <p:origin x="-108" y="-4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21621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611754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916346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21460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297507-2BE7-46F0-8592-5F0C32A9551A}"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751068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97507-2BE7-46F0-8592-5F0C32A9551A}"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484302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97507-2BE7-46F0-8592-5F0C32A9551A}" type="datetimeFigureOut">
              <a:rPr lang="en-US" smtClean="0"/>
              <a:t>11/26/2015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917830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297507-2BE7-46F0-8592-5F0C32A9551A}" type="datetimeFigureOut">
              <a:rPr lang="en-US" smtClean="0"/>
              <a:t>11/26/2015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969744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97507-2BE7-46F0-8592-5F0C32A9551A}" type="datetimeFigureOut">
              <a:rPr lang="en-US" smtClean="0"/>
              <a:t>11/26/2015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0311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97507-2BE7-46F0-8592-5F0C32A9551A}"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40488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97507-2BE7-46F0-8592-5F0C32A9551A}"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484515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A297507-2BE7-46F0-8592-5F0C32A9551A}" type="datetimeFigureOut">
              <a:rPr lang="en-US" smtClean="0"/>
              <a:t>11/26/2015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02F5B1-5932-4168-8AA6-118E2C64C50B}" type="slidenum">
              <a:rPr lang="en-US" smtClean="0"/>
              <a:t>‹#›</a:t>
            </a:fld>
            <a:endParaRPr lang="en-US"/>
          </a:p>
        </p:txBody>
      </p:sp>
    </p:spTree>
    <p:extLst>
      <p:ext uri="{BB962C8B-B14F-4D97-AF65-F5344CB8AC3E}">
        <p14:creationId xmlns:p14="http://schemas.microsoft.com/office/powerpoint/2010/main" val="12680883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Array_data_structu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p:cNvPicPr>
            <a:picLocks noChangeAspect="1"/>
          </p:cNvPicPr>
          <p:nvPr/>
        </p:nvPicPr>
        <p:blipFill rotWithShape="1">
          <a:blip r:embed="rId2" cstate="print">
            <a:extLst>
              <a:ext uri="{28A0092B-C50C-407E-A947-70E740481C1C}">
                <a14:useLocalDpi xmlns:a14="http://schemas.microsoft.com/office/drawing/2010/main" val="0"/>
              </a:ext>
            </a:extLst>
          </a:blip>
          <a:srcRect r="3090"/>
          <a:stretch/>
        </p:blipFill>
        <p:spPr>
          <a:xfrm>
            <a:off x="-1" y="-26355"/>
            <a:ext cx="9180513" cy="111528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8928" y="4998720"/>
            <a:ext cx="4005072" cy="1859280"/>
          </a:xfrm>
          <a:prstGeom prst="rect">
            <a:avLst/>
          </a:prstGeom>
        </p:spPr>
      </p:pic>
      <p:sp>
        <p:nvSpPr>
          <p:cNvPr id="2" name="Title 1"/>
          <p:cNvSpPr>
            <a:spLocks noGrp="1"/>
          </p:cNvSpPr>
          <p:nvPr>
            <p:ph type="ctrTitle"/>
          </p:nvPr>
        </p:nvSpPr>
        <p:spPr/>
        <p:txBody>
          <a:bodyPr/>
          <a:lstStyle/>
          <a:p>
            <a:r>
              <a:rPr lang="en-US" b="1" dirty="0" smtClean="0">
                <a:latin typeface="Source Sans Pro" panose="020B0503030403020204" pitchFamily="34" charset="0"/>
              </a:rPr>
              <a:t>VCE Software Development </a:t>
            </a:r>
            <a:br>
              <a:rPr lang="en-US" b="1" dirty="0" smtClean="0">
                <a:latin typeface="Source Sans Pro" panose="020B0503030403020204" pitchFamily="34" charset="0"/>
              </a:rPr>
            </a:br>
            <a:r>
              <a:rPr lang="en-US" b="1" dirty="0" smtClean="0">
                <a:latin typeface="Source Sans Pro" panose="020B0503030403020204" pitchFamily="34" charset="0"/>
              </a:rPr>
              <a:t>Unit 3</a:t>
            </a:r>
            <a:endParaRPr lang="en-US" b="1" dirty="0">
              <a:latin typeface="Source Sans Pro" panose="020B0503030403020204" pitchFamily="34" charset="0"/>
            </a:endParaRPr>
          </a:p>
        </p:txBody>
      </p:sp>
      <p:sp>
        <p:nvSpPr>
          <p:cNvPr id="3" name="Subtitle 2"/>
          <p:cNvSpPr>
            <a:spLocks noGrp="1"/>
          </p:cNvSpPr>
          <p:nvPr>
            <p:ph type="subTitle" idx="1"/>
          </p:nvPr>
        </p:nvSpPr>
        <p:spPr/>
        <p:txBody>
          <a:bodyPr/>
          <a:lstStyle/>
          <a:p>
            <a:r>
              <a:rPr lang="en-US" dirty="0" smtClean="0">
                <a:latin typeface="Source Sans Pro Semibold" panose="020B0603030403020204" pitchFamily="34" charset="0"/>
              </a:rPr>
              <a:t>Programming Practice – Data and information</a:t>
            </a:r>
          </a:p>
          <a:p>
            <a:endParaRPr lang="en-US" dirty="0">
              <a:latin typeface="Source Sans Pro Semibold" panose="020B0603030403020204" pitchFamily="34" charset="0"/>
            </a:endParaRPr>
          </a:p>
          <a:p>
            <a:r>
              <a:rPr lang="en-US" dirty="0" smtClean="0">
                <a:latin typeface="Source Sans Pro Semibold" panose="020B0603030403020204" pitchFamily="34" charset="0"/>
              </a:rPr>
              <a:t>Arrays</a:t>
            </a:r>
            <a:endParaRPr lang="en-US" dirty="0">
              <a:latin typeface="Source Sans Pro Semibold" panose="020B0603030403020204" pitchFamily="34" charset="0"/>
            </a:endParaRPr>
          </a:p>
        </p:txBody>
      </p:sp>
    </p:spTree>
    <p:extLst>
      <p:ext uri="{BB962C8B-B14F-4D97-AF65-F5344CB8AC3E}">
        <p14:creationId xmlns:p14="http://schemas.microsoft.com/office/powerpoint/2010/main" val="180377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AU" sz="3600" dirty="0" smtClean="0"/>
              <a:t>… and using arrays makes good looking code…</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Why use arrays?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pic>
        <p:nvPicPr>
          <p:cNvPr id="3074" name="Picture 2" descr="http://i25.photobucket.com/albums/c88/GuillyP/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7308" y="2890010"/>
            <a:ext cx="26289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401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742950" indent="-742950">
              <a:buAutoNum type="arabicPeriod"/>
            </a:pPr>
            <a:r>
              <a:rPr lang="en-AU" sz="3600" dirty="0" smtClean="0"/>
              <a:t>Make a program that has an array that holds 12 random </a:t>
            </a:r>
            <a:r>
              <a:rPr lang="en-AU" sz="3600" dirty="0" smtClean="0"/>
              <a:t>numbers in the range of 1-100.</a:t>
            </a:r>
            <a:endParaRPr lang="en-AU" sz="3600" dirty="0" smtClean="0"/>
          </a:p>
          <a:p>
            <a:pPr marL="742950" indent="-742950">
              <a:buAutoNum type="arabicPeriod"/>
            </a:pPr>
            <a:r>
              <a:rPr lang="en-AU" sz="3600" dirty="0" smtClean="0"/>
              <a:t>Generate the random numbers and stick ‘</a:t>
            </a:r>
            <a:r>
              <a:rPr lang="en-AU" sz="3600" dirty="0" err="1" smtClean="0"/>
              <a:t>em</a:t>
            </a:r>
            <a:r>
              <a:rPr lang="en-AU" sz="3600" dirty="0" smtClean="0"/>
              <a:t> in the array.</a:t>
            </a:r>
          </a:p>
          <a:p>
            <a:pPr marL="742950" indent="-742950">
              <a:buAutoNum type="arabicPeriod"/>
            </a:pPr>
            <a:r>
              <a:rPr lang="en-AU" sz="3600" dirty="0" smtClean="0"/>
              <a:t>Write the numbers to a label on screen</a:t>
            </a:r>
            <a:r>
              <a:rPr lang="en-AU" sz="3600" dirty="0" smtClean="0"/>
              <a:t>.</a:t>
            </a:r>
          </a:p>
          <a:p>
            <a:pPr marL="742950" indent="-742950">
              <a:buAutoNum type="arabicPeriod"/>
            </a:pPr>
            <a:r>
              <a:rPr lang="en-AU" sz="3600" dirty="0" smtClean="0"/>
              <a:t>Create a linear search that will allow you to find the position of a number or report back that the number isn’t in the array.</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Time to go do something …</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506913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AU" sz="3600" dirty="0" smtClean="0"/>
              <a:t>5. Remember to use meaningful variable names.</a:t>
            </a:r>
          </a:p>
          <a:p>
            <a:pPr marL="0" indent="0">
              <a:buNone/>
            </a:pPr>
            <a:r>
              <a:rPr lang="en-AU" sz="3600" dirty="0" smtClean="0"/>
              <a:t>6. Put in some internal documentation.</a:t>
            </a:r>
          </a:p>
          <a:p>
            <a:pPr marL="0" indent="0">
              <a:buNone/>
            </a:pPr>
            <a:r>
              <a:rPr lang="en-AU" sz="3600" dirty="0" smtClean="0"/>
              <a:t>7. </a:t>
            </a:r>
            <a:r>
              <a:rPr lang="en-AU" sz="3600" dirty="0" smtClean="0"/>
              <a:t>Put on an exit button.</a:t>
            </a:r>
          </a:p>
          <a:p>
            <a:pPr marL="0" indent="0">
              <a:buNone/>
            </a:pPr>
            <a:r>
              <a:rPr lang="en-AU" sz="3600" dirty="0" smtClean="0"/>
              <a:t>8. By using a loop, calculate the average of the random numbers. Either display in a label or use a message box. Verify the answer by using a calculator.</a:t>
            </a:r>
          </a:p>
          <a:p>
            <a:pPr marL="0" indent="0">
              <a:buNone/>
            </a:pPr>
            <a:r>
              <a:rPr lang="en-AU" sz="3600" dirty="0" smtClean="0"/>
              <a:t>9. You’re up to 9? Fine, work out the standard deviation as well. </a:t>
            </a:r>
            <a:endParaRPr lang="en-AU" sz="3600" dirty="0" smtClean="0"/>
          </a:p>
          <a:p>
            <a:pPr marL="0" indent="0">
              <a:buNone/>
            </a:pP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Go do something …</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4141790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4098" name="Picture 2" descr="http://s2.quickmeme.com/img/a6/a6990e0640b1350e0a3f3cf17f713c96230cb578e93677bbb23fccdccc4257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865" y="455142"/>
            <a:ext cx="8576600" cy="5712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32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AU" sz="3600" b="1" dirty="0"/>
              <a:t>Key </a:t>
            </a:r>
            <a:r>
              <a:rPr lang="en-AU" sz="3600" b="1" dirty="0" smtClean="0"/>
              <a:t>knowledge - Data </a:t>
            </a:r>
            <a:r>
              <a:rPr lang="en-AU" sz="3600" b="1" dirty="0"/>
              <a:t>and information</a:t>
            </a:r>
          </a:p>
          <a:p>
            <a:r>
              <a:rPr lang="en-AU" sz="3600" dirty="0" smtClean="0"/>
              <a:t> characteristics </a:t>
            </a:r>
            <a:r>
              <a:rPr lang="en-AU" sz="3600" dirty="0"/>
              <a:t>of data types</a:t>
            </a:r>
          </a:p>
          <a:p>
            <a:r>
              <a:rPr lang="en-AU" sz="3600" dirty="0" smtClean="0"/>
              <a:t> types </a:t>
            </a:r>
            <a:r>
              <a:rPr lang="en-AU" sz="3600" dirty="0"/>
              <a:t>of data structures, including </a:t>
            </a:r>
            <a:r>
              <a:rPr lang="en-AU" sz="3600" u="sng" dirty="0"/>
              <a:t>one-dimensional arrays (single data type, integer index) </a:t>
            </a:r>
            <a:r>
              <a:rPr lang="en-AU" sz="3600" dirty="0"/>
              <a:t>and records (</a:t>
            </a:r>
            <a:r>
              <a:rPr lang="en-AU" sz="3600" dirty="0" smtClean="0"/>
              <a:t>varying data </a:t>
            </a:r>
            <a:r>
              <a:rPr lang="en-AU" sz="3600" dirty="0"/>
              <a:t>types, field index</a:t>
            </a:r>
            <a:r>
              <a:rPr lang="en-AU" sz="3600" dirty="0" smtClean="0"/>
              <a:t>)</a:t>
            </a:r>
          </a:p>
          <a:p>
            <a:pPr marL="0" indent="0">
              <a:buNone/>
            </a:pPr>
            <a:r>
              <a:rPr lang="en-AU" sz="3600" b="1" dirty="0"/>
              <a:t>Key knowledge - </a:t>
            </a:r>
            <a:r>
              <a:rPr lang="en-AU" sz="3600" b="1" dirty="0" smtClean="0"/>
              <a:t>Approaches </a:t>
            </a:r>
            <a:r>
              <a:rPr lang="en-AU" sz="3600" b="1" dirty="0"/>
              <a:t>to problem </a:t>
            </a:r>
            <a:r>
              <a:rPr lang="en-AU" sz="3600" b="1" dirty="0" smtClean="0"/>
              <a:t>solving</a:t>
            </a:r>
          </a:p>
          <a:p>
            <a:r>
              <a:rPr lang="en-AU" sz="3600" dirty="0" smtClean="0"/>
              <a:t> techniques </a:t>
            </a:r>
            <a:r>
              <a:rPr lang="en-AU" sz="3600" dirty="0"/>
              <a:t>for </a:t>
            </a:r>
            <a:r>
              <a:rPr lang="en-AU" sz="3600" u="sng" dirty="0"/>
              <a:t>linear</a:t>
            </a:r>
            <a:r>
              <a:rPr lang="en-AU" sz="3600" dirty="0"/>
              <a:t> and binary searching</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From The Study Design</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458242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3600" dirty="0" smtClean="0"/>
              <a:t> Boolean</a:t>
            </a:r>
          </a:p>
          <a:p>
            <a:r>
              <a:rPr lang="en-AU" sz="3600" dirty="0" smtClean="0"/>
              <a:t> Integer</a:t>
            </a:r>
          </a:p>
          <a:p>
            <a:r>
              <a:rPr lang="en-AU" sz="3600" dirty="0" smtClean="0"/>
              <a:t> Floating-point number (single, double)</a:t>
            </a:r>
          </a:p>
          <a:p>
            <a:r>
              <a:rPr lang="en-AU" sz="3600" dirty="0"/>
              <a:t> S</a:t>
            </a:r>
            <a:r>
              <a:rPr lang="en-AU" sz="3600" dirty="0" smtClean="0"/>
              <a:t>tring</a:t>
            </a:r>
          </a:p>
          <a:p>
            <a:r>
              <a:rPr lang="en-AU" sz="3600" dirty="0" smtClean="0"/>
              <a:t> Character</a:t>
            </a:r>
          </a:p>
          <a:p>
            <a:r>
              <a:rPr lang="en-AU" sz="3600" dirty="0"/>
              <a:t> </a:t>
            </a:r>
            <a:r>
              <a:rPr lang="en-AU" sz="3600" dirty="0" smtClean="0"/>
              <a:t>Special data types (date, time, currency, etc.)</a:t>
            </a:r>
          </a:p>
          <a:p>
            <a:pPr marL="0" indent="0">
              <a:buNone/>
            </a:pPr>
            <a:endParaRPr lang="en-AU"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Remember the standard </a:t>
            </a:r>
            <a:r>
              <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d</a:t>
            </a: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ata </a:t>
            </a:r>
            <a:r>
              <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t</a:t>
            </a: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ypes?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597338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buNone/>
            </a:pPr>
            <a:r>
              <a:rPr lang="en-AU" sz="3600" dirty="0"/>
              <a:t>In computer science, an array data structure, or simply an array, is a data structure consisting of a collection of elements (values or variables), each identified by at least one array index or key. An array is stored so that the position of each element can be computed from its index </a:t>
            </a:r>
            <a:r>
              <a:rPr lang="en-AU" sz="3600" dirty="0" smtClean="0"/>
              <a:t>by </a:t>
            </a:r>
            <a:r>
              <a:rPr lang="en-AU" sz="3600" dirty="0"/>
              <a:t>a mathematical </a:t>
            </a:r>
            <a:r>
              <a:rPr lang="en-AU" sz="3600" dirty="0" smtClean="0"/>
              <a:t>formula. The </a:t>
            </a:r>
            <a:r>
              <a:rPr lang="en-AU" sz="3600" dirty="0"/>
              <a:t>simplest type of data structure is a linear array, also called one-dimensional array</a:t>
            </a:r>
            <a:r>
              <a:rPr lang="en-AU" sz="3600" dirty="0" smtClean="0"/>
              <a:t>.</a:t>
            </a:r>
          </a:p>
          <a:p>
            <a:pPr marL="0" indent="0">
              <a:buNone/>
            </a:pPr>
            <a:r>
              <a:rPr lang="en-US" sz="3600" dirty="0">
                <a:hlinkClick r:id="rId2"/>
              </a:rPr>
              <a:t>https://</a:t>
            </a:r>
            <a:r>
              <a:rPr lang="en-US" sz="3600" dirty="0" smtClean="0">
                <a:hlinkClick r:id="rId2"/>
              </a:rPr>
              <a:t>en.wikipedia.org/wiki/Array_data_structure</a:t>
            </a:r>
            <a:endParaRPr lang="en-US" sz="3600" dirty="0" smtClean="0"/>
          </a:p>
          <a:p>
            <a:pPr marL="0" indent="0">
              <a:buNone/>
            </a:pP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Arrays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42209970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Font typeface="+mj-lt"/>
              <a:buAutoNum type="arabicPeriod"/>
            </a:pPr>
            <a:r>
              <a:rPr lang="en-AU" sz="3600" dirty="0" smtClean="0"/>
              <a:t>Every element in an array has to be of the same data type (all integers, all Booleans, all strings, </a:t>
            </a:r>
            <a:r>
              <a:rPr lang="en-AU" sz="3600" dirty="0" err="1" smtClean="0"/>
              <a:t>etc</a:t>
            </a:r>
            <a:r>
              <a:rPr lang="en-AU" sz="3600" dirty="0" smtClean="0"/>
              <a:t>).</a:t>
            </a:r>
          </a:p>
          <a:p>
            <a:pPr marL="742950" indent="-742950">
              <a:buFont typeface="+mj-lt"/>
              <a:buAutoNum type="arabicPeriod"/>
            </a:pPr>
            <a:r>
              <a:rPr lang="en-AU" sz="3600" dirty="0" smtClean="0"/>
              <a:t>Each element is addressed by its index </a:t>
            </a:r>
            <a:r>
              <a:rPr lang="en-AU" sz="3600" dirty="0" smtClean="0"/>
              <a:t>number, starting at 0.</a:t>
            </a:r>
          </a:p>
          <a:p>
            <a:pPr marL="742950" indent="-742950">
              <a:buFont typeface="+mj-lt"/>
              <a:buAutoNum type="arabicPeriod"/>
            </a:pPr>
            <a:r>
              <a:rPr lang="en-AU" sz="3600" dirty="0" smtClean="0"/>
              <a:t>It’s good practice to make the array a set size before putting values in it.</a:t>
            </a:r>
            <a:endParaRPr lang="en-US" sz="30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The basic rules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4220997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As a picture …</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
        <p:nvSpPr>
          <p:cNvPr id="2" name="Rectangle 1"/>
          <p:cNvSpPr/>
          <p:nvPr/>
        </p:nvSpPr>
        <p:spPr>
          <a:xfrm>
            <a:off x="606688"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6" name="Rectangle 5"/>
          <p:cNvSpPr/>
          <p:nvPr/>
        </p:nvSpPr>
        <p:spPr>
          <a:xfrm>
            <a:off x="1362249"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7" name="Rectangle 6"/>
          <p:cNvSpPr/>
          <p:nvPr/>
        </p:nvSpPr>
        <p:spPr>
          <a:xfrm>
            <a:off x="2124248"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8" name="Rectangle 7"/>
          <p:cNvSpPr/>
          <p:nvPr/>
        </p:nvSpPr>
        <p:spPr>
          <a:xfrm>
            <a:off x="2918067"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9" name="Rectangle 8"/>
          <p:cNvSpPr/>
          <p:nvPr/>
        </p:nvSpPr>
        <p:spPr>
          <a:xfrm>
            <a:off x="3673628"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10" name="Rectangle 9"/>
          <p:cNvSpPr/>
          <p:nvPr/>
        </p:nvSpPr>
        <p:spPr>
          <a:xfrm>
            <a:off x="4435627"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11" name="Rectangle 10"/>
          <p:cNvSpPr/>
          <p:nvPr/>
        </p:nvSpPr>
        <p:spPr>
          <a:xfrm>
            <a:off x="5236958"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12" name="Rectangle 11"/>
          <p:cNvSpPr/>
          <p:nvPr/>
        </p:nvSpPr>
        <p:spPr>
          <a:xfrm>
            <a:off x="5992519"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13" name="Rectangle 12"/>
          <p:cNvSpPr/>
          <p:nvPr/>
        </p:nvSpPr>
        <p:spPr>
          <a:xfrm>
            <a:off x="6754518" y="1945846"/>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14" name="Rectangle 13"/>
          <p:cNvSpPr/>
          <p:nvPr/>
        </p:nvSpPr>
        <p:spPr>
          <a:xfrm>
            <a:off x="604677"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32</a:t>
            </a:r>
            <a:endParaRPr lang="en-AU" dirty="0"/>
          </a:p>
        </p:txBody>
      </p:sp>
      <p:sp>
        <p:nvSpPr>
          <p:cNvPr id="15" name="Rectangle 14"/>
          <p:cNvSpPr/>
          <p:nvPr/>
        </p:nvSpPr>
        <p:spPr>
          <a:xfrm>
            <a:off x="1360238"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17</a:t>
            </a:r>
            <a:endParaRPr lang="en-AU" dirty="0"/>
          </a:p>
        </p:txBody>
      </p:sp>
      <p:sp>
        <p:nvSpPr>
          <p:cNvPr id="16" name="Rectangle 15"/>
          <p:cNvSpPr/>
          <p:nvPr/>
        </p:nvSpPr>
        <p:spPr>
          <a:xfrm>
            <a:off x="2122237"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87</a:t>
            </a:r>
            <a:endParaRPr lang="en-AU" dirty="0"/>
          </a:p>
        </p:txBody>
      </p:sp>
      <p:sp>
        <p:nvSpPr>
          <p:cNvPr id="17" name="Rectangle 16"/>
          <p:cNvSpPr/>
          <p:nvPr/>
        </p:nvSpPr>
        <p:spPr>
          <a:xfrm>
            <a:off x="2916056"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54</a:t>
            </a:r>
            <a:endParaRPr lang="en-AU" dirty="0"/>
          </a:p>
        </p:txBody>
      </p:sp>
      <p:sp>
        <p:nvSpPr>
          <p:cNvPr id="18" name="Rectangle 17"/>
          <p:cNvSpPr/>
          <p:nvPr/>
        </p:nvSpPr>
        <p:spPr>
          <a:xfrm>
            <a:off x="3671617"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72</a:t>
            </a:r>
            <a:endParaRPr lang="en-AU" dirty="0"/>
          </a:p>
        </p:txBody>
      </p:sp>
      <p:sp>
        <p:nvSpPr>
          <p:cNvPr id="19" name="Rectangle 18"/>
          <p:cNvSpPr/>
          <p:nvPr/>
        </p:nvSpPr>
        <p:spPr>
          <a:xfrm>
            <a:off x="4433616"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22</a:t>
            </a:r>
            <a:endParaRPr lang="en-AU" dirty="0"/>
          </a:p>
        </p:txBody>
      </p:sp>
      <p:sp>
        <p:nvSpPr>
          <p:cNvPr id="20" name="Rectangle 19"/>
          <p:cNvSpPr/>
          <p:nvPr/>
        </p:nvSpPr>
        <p:spPr>
          <a:xfrm>
            <a:off x="5234947"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91</a:t>
            </a:r>
            <a:endParaRPr lang="en-AU" dirty="0"/>
          </a:p>
        </p:txBody>
      </p:sp>
      <p:sp>
        <p:nvSpPr>
          <p:cNvPr id="21" name="Rectangle 20"/>
          <p:cNvSpPr/>
          <p:nvPr/>
        </p:nvSpPr>
        <p:spPr>
          <a:xfrm>
            <a:off x="5990508"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66</a:t>
            </a:r>
            <a:endParaRPr lang="en-AU" dirty="0"/>
          </a:p>
        </p:txBody>
      </p:sp>
      <p:sp>
        <p:nvSpPr>
          <p:cNvPr id="22" name="Rectangle 21"/>
          <p:cNvSpPr/>
          <p:nvPr/>
        </p:nvSpPr>
        <p:spPr>
          <a:xfrm>
            <a:off x="6752507" y="4712658"/>
            <a:ext cx="618186" cy="6181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AU" dirty="0" smtClean="0"/>
              <a:t>43</a:t>
            </a:r>
            <a:endParaRPr lang="en-AU" dirty="0"/>
          </a:p>
        </p:txBody>
      </p:sp>
      <p:sp>
        <p:nvSpPr>
          <p:cNvPr id="3" name="TextBox 2"/>
          <p:cNvSpPr txBox="1"/>
          <p:nvPr/>
        </p:nvSpPr>
        <p:spPr>
          <a:xfrm>
            <a:off x="604677" y="1403797"/>
            <a:ext cx="6993858" cy="369332"/>
          </a:xfrm>
          <a:prstGeom prst="rect">
            <a:avLst/>
          </a:prstGeom>
          <a:noFill/>
        </p:spPr>
        <p:txBody>
          <a:bodyPr wrap="square" rtlCol="0">
            <a:spAutoFit/>
          </a:bodyPr>
          <a:lstStyle/>
          <a:p>
            <a:r>
              <a:rPr lang="en-AU" dirty="0" err="1" smtClean="0"/>
              <a:t>intArray</a:t>
            </a:r>
            <a:r>
              <a:rPr lang="en-AU" dirty="0" smtClean="0"/>
              <a:t>(0 to 8), an empty array indexed from 0 to 8</a:t>
            </a:r>
            <a:endParaRPr lang="en-AU" dirty="0"/>
          </a:p>
        </p:txBody>
      </p:sp>
      <p:sp>
        <p:nvSpPr>
          <p:cNvPr id="23" name="TextBox 22"/>
          <p:cNvSpPr txBox="1"/>
          <p:nvPr/>
        </p:nvSpPr>
        <p:spPr>
          <a:xfrm>
            <a:off x="647985" y="4232994"/>
            <a:ext cx="7143733" cy="369332"/>
          </a:xfrm>
          <a:prstGeom prst="rect">
            <a:avLst/>
          </a:prstGeom>
          <a:noFill/>
        </p:spPr>
        <p:txBody>
          <a:bodyPr wrap="square" rtlCol="0">
            <a:spAutoFit/>
          </a:bodyPr>
          <a:lstStyle/>
          <a:p>
            <a:r>
              <a:rPr lang="en-AU" dirty="0" err="1" smtClean="0"/>
              <a:t>intArray</a:t>
            </a:r>
            <a:r>
              <a:rPr lang="en-AU" dirty="0" smtClean="0"/>
              <a:t>(0 to 8), the same array now filled with random integer values</a:t>
            </a:r>
            <a:endParaRPr lang="en-AU" dirty="0"/>
          </a:p>
        </p:txBody>
      </p:sp>
      <p:sp>
        <p:nvSpPr>
          <p:cNvPr id="24" name="Up Arrow 23"/>
          <p:cNvSpPr/>
          <p:nvPr/>
        </p:nvSpPr>
        <p:spPr>
          <a:xfrm>
            <a:off x="354146" y="2564032"/>
            <a:ext cx="1156335" cy="1021793"/>
          </a:xfrm>
          <a:prstGeom prst="upArrow">
            <a:avLst>
              <a:gd name="adj1" fmla="val 67882"/>
              <a:gd name="adj2" fmla="val 556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Index = 0</a:t>
            </a:r>
            <a:endParaRPr lang="en-AU" dirty="0"/>
          </a:p>
        </p:txBody>
      </p:sp>
      <p:sp>
        <p:nvSpPr>
          <p:cNvPr id="25" name="TextBox 24"/>
          <p:cNvSpPr txBox="1"/>
          <p:nvPr/>
        </p:nvSpPr>
        <p:spPr>
          <a:xfrm>
            <a:off x="356157" y="5653826"/>
            <a:ext cx="5498987" cy="923330"/>
          </a:xfrm>
          <a:prstGeom prst="rect">
            <a:avLst/>
          </a:prstGeom>
          <a:noFill/>
        </p:spPr>
        <p:txBody>
          <a:bodyPr wrap="square" rtlCol="0">
            <a:spAutoFit/>
          </a:bodyPr>
          <a:lstStyle/>
          <a:p>
            <a:r>
              <a:rPr lang="en-AU" dirty="0" smtClean="0"/>
              <a:t>What number is in </a:t>
            </a:r>
            <a:r>
              <a:rPr lang="en-AU" dirty="0" err="1" smtClean="0"/>
              <a:t>intArray</a:t>
            </a:r>
            <a:r>
              <a:rPr lang="en-AU" dirty="0" smtClean="0"/>
              <a:t>(3)?</a:t>
            </a:r>
          </a:p>
          <a:p>
            <a:r>
              <a:rPr lang="en-AU" dirty="0" smtClean="0"/>
              <a:t>What’s the index of the element 91?</a:t>
            </a:r>
          </a:p>
          <a:p>
            <a:r>
              <a:rPr lang="en-AU" dirty="0" smtClean="0"/>
              <a:t>Is 67 in </a:t>
            </a:r>
            <a:r>
              <a:rPr lang="en-AU" dirty="0" err="1" smtClean="0"/>
              <a:t>intArray</a:t>
            </a:r>
            <a:r>
              <a:rPr lang="en-AU" dirty="0" smtClean="0"/>
              <a:t>? How can you tell?</a:t>
            </a:r>
            <a:endParaRPr lang="en-AU" dirty="0"/>
          </a:p>
        </p:txBody>
      </p:sp>
      <p:sp>
        <p:nvSpPr>
          <p:cNvPr id="27" name="Up Arrow 26"/>
          <p:cNvSpPr/>
          <p:nvPr/>
        </p:nvSpPr>
        <p:spPr>
          <a:xfrm>
            <a:off x="6469464" y="2564032"/>
            <a:ext cx="1156335" cy="1021793"/>
          </a:xfrm>
          <a:prstGeom prst="upArrow">
            <a:avLst>
              <a:gd name="adj1" fmla="val 67882"/>
              <a:gd name="adj2" fmla="val 556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Index = 8</a:t>
            </a:r>
            <a:endParaRPr lang="en-AU" dirty="0"/>
          </a:p>
        </p:txBody>
      </p:sp>
      <p:sp>
        <p:nvSpPr>
          <p:cNvPr id="28" name="Up Arrow 27"/>
          <p:cNvSpPr/>
          <p:nvPr/>
        </p:nvSpPr>
        <p:spPr>
          <a:xfrm>
            <a:off x="1855173" y="2564032"/>
            <a:ext cx="1156335" cy="1021793"/>
          </a:xfrm>
          <a:prstGeom prst="upArrow">
            <a:avLst>
              <a:gd name="adj1" fmla="val 67882"/>
              <a:gd name="adj2" fmla="val 556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Index = 2</a:t>
            </a:r>
            <a:endParaRPr lang="en-AU" dirty="0"/>
          </a:p>
        </p:txBody>
      </p:sp>
    </p:spTree>
    <p:extLst>
      <p:ext uri="{BB962C8B-B14F-4D97-AF65-F5344CB8AC3E}">
        <p14:creationId xmlns:p14="http://schemas.microsoft.com/office/powerpoint/2010/main" val="4220997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Declaring and assigning arrays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874" t="20588" r="48014" b="73897"/>
          <a:stretch/>
        </p:blipFill>
        <p:spPr bwMode="auto">
          <a:xfrm>
            <a:off x="857625" y="1737890"/>
            <a:ext cx="6949435" cy="766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838" t="37360" r="20008" b="45467"/>
          <a:stretch/>
        </p:blipFill>
        <p:spPr bwMode="auto">
          <a:xfrm>
            <a:off x="605307" y="3959684"/>
            <a:ext cx="8192171" cy="1488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0401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950" y="1284712"/>
            <a:ext cx="7886700" cy="4351338"/>
          </a:xfrm>
        </p:spPr>
        <p:txBody>
          <a:bodyPr>
            <a:normAutofit/>
          </a:bodyPr>
          <a:lstStyle/>
          <a:p>
            <a:pPr marL="0" indent="0">
              <a:buNone/>
            </a:pPr>
            <a:r>
              <a:rPr lang="en-AU" sz="1800" dirty="0" smtClean="0"/>
              <a:t>This code was on the 2014 Software Development exam (well, kind of … long story).</a:t>
            </a:r>
            <a:endParaRPr lang="en-US" sz="18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Searching an array</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
        <p:nvSpPr>
          <p:cNvPr id="2" name="TextBox 1"/>
          <p:cNvSpPr txBox="1"/>
          <p:nvPr/>
        </p:nvSpPr>
        <p:spPr>
          <a:xfrm>
            <a:off x="6207617" y="5525037"/>
            <a:ext cx="2305318"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AU" dirty="0" smtClean="0">
                <a:solidFill>
                  <a:schemeClr val="tx1"/>
                </a:solidFill>
              </a:rPr>
              <a:t>Why is this called a </a:t>
            </a:r>
            <a:r>
              <a:rPr lang="en-AU" b="1" dirty="0" smtClean="0">
                <a:solidFill>
                  <a:schemeClr val="tx1"/>
                </a:solidFill>
              </a:rPr>
              <a:t>linear</a:t>
            </a:r>
            <a:r>
              <a:rPr lang="en-AU" dirty="0" smtClean="0">
                <a:solidFill>
                  <a:schemeClr val="tx1"/>
                </a:solidFill>
              </a:rPr>
              <a:t> search?</a:t>
            </a:r>
            <a:endParaRPr lang="en-AU" dirty="0">
              <a:solidFill>
                <a:schemeClr val="tx1"/>
              </a:solidFill>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3557"/>
          <a:stretch/>
        </p:blipFill>
        <p:spPr bwMode="auto">
          <a:xfrm>
            <a:off x="2988798" y="4020757"/>
            <a:ext cx="1718704" cy="414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800" y="4978878"/>
            <a:ext cx="3874235" cy="1602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278" y="1970467"/>
            <a:ext cx="5445251" cy="2050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6049" y="4435630"/>
            <a:ext cx="3352518" cy="432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1282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3600" dirty="0"/>
              <a:t> </a:t>
            </a:r>
            <a:r>
              <a:rPr lang="en-AU" sz="3600" dirty="0" smtClean="0"/>
              <a:t>forces variables to all be of the same type</a:t>
            </a:r>
            <a:r>
              <a:rPr lang="en-AU" sz="3600" dirty="0" smtClean="0"/>
              <a:t>.</a:t>
            </a:r>
          </a:p>
          <a:p>
            <a:r>
              <a:rPr lang="en-AU" sz="3600" dirty="0"/>
              <a:t> </a:t>
            </a:r>
            <a:r>
              <a:rPr lang="en-AU" sz="3600" dirty="0" smtClean="0"/>
              <a:t>can use loops to do calculations (like adding up) quickly and easily.</a:t>
            </a:r>
          </a:p>
          <a:p>
            <a:r>
              <a:rPr lang="en-AU" sz="3600" dirty="0"/>
              <a:t> </a:t>
            </a:r>
            <a:r>
              <a:rPr lang="en-AU" sz="3600" dirty="0" smtClean="0"/>
              <a:t>easier to search an array than many different variables.</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Why use arrays?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2070401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erim Style Powerpoint Slide Optio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9C67AC5A-DC89-4561-A5ED-2FCBD6DF98D6}" vid="{D1598CD5-64AD-4BFC-9778-AC32BE98E67D}"/>
    </a:ext>
  </a:extLst>
</a:theme>
</file>

<file path=docProps/app.xml><?xml version="1.0" encoding="utf-8"?>
<Properties xmlns="http://schemas.openxmlformats.org/officeDocument/2006/extended-properties" xmlns:vt="http://schemas.openxmlformats.org/officeDocument/2006/docPropsVTypes">
  <Template>Interim Style Powerpoint Slide Options</Template>
  <TotalTime>216</TotalTime>
  <Words>550</Words>
  <Application>Microsoft Office PowerPoint</Application>
  <PresentationFormat>On-screen Show (4:3)</PresentationFormat>
  <Paragraphs>63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Interim Style Powerpoint Slide Options</vt:lpstr>
      <vt:lpstr>VCE Software Development  Unit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VCE Software Development  Unit 3</dc:title>
  <dc:creator>admin</dc:creator>
  <cp:lastModifiedBy>admin</cp:lastModifiedBy>
  <cp:revision>20</cp:revision>
  <dcterms:created xsi:type="dcterms:W3CDTF">2015-11-20T04:36:57Z</dcterms:created>
  <dcterms:modified xsi:type="dcterms:W3CDTF">2015-11-26T08:14:43Z</dcterms:modified>
</cp:coreProperties>
</file>