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6" r:id="rId4"/>
    <p:sldId id="264" r:id="rId5"/>
    <p:sldId id="263" r:id="rId6"/>
    <p:sldId id="269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68" r:id="rId21"/>
    <p:sldId id="270" r:id="rId22"/>
    <p:sldId id="271" r:id="rId23"/>
    <p:sldId id="288" r:id="rId24"/>
    <p:sldId id="289" r:id="rId25"/>
    <p:sldId id="290" r:id="rId26"/>
    <p:sldId id="286" r:id="rId27"/>
    <p:sldId id="267" r:id="rId28"/>
    <p:sldId id="27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9" autoAdjust="0"/>
    <p:restoredTop sz="99822" autoAdjust="0"/>
  </p:normalViewPr>
  <p:slideViewPr>
    <p:cSldViewPr snapToGrid="0">
      <p:cViewPr varScale="1">
        <p:scale>
          <a:sx n="53" d="100"/>
          <a:sy n="53" d="100"/>
        </p:scale>
        <p:origin x="-108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21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754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346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60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068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02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830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744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14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881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15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97507-2BE7-46F0-8592-5F0C32A9551A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88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0"/>
          <a:stretch/>
        </p:blipFill>
        <p:spPr>
          <a:xfrm>
            <a:off x="-1" y="-26355"/>
            <a:ext cx="9180513" cy="11152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928" y="4998720"/>
            <a:ext cx="4005072" cy="18592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Source Sans Pro" panose="020B0503030403020204" pitchFamily="34" charset="0"/>
              </a:rPr>
              <a:t>VCE Software Development </a:t>
            </a:r>
            <a:br>
              <a:rPr lang="en-US" b="1" dirty="0" smtClean="0">
                <a:latin typeface="Source Sans Pro" panose="020B0503030403020204" pitchFamily="34" charset="0"/>
              </a:rPr>
            </a:br>
            <a:r>
              <a:rPr lang="en-US" b="1" dirty="0" smtClean="0">
                <a:latin typeface="Source Sans Pro" panose="020B0503030403020204" pitchFamily="34" charset="0"/>
              </a:rPr>
              <a:t>Unit 3</a:t>
            </a:r>
            <a:endParaRPr lang="en-US" b="1" dirty="0">
              <a:latin typeface="Source Sans Pro" panose="020B0503030403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Source Sans Pro Semibold" panose="020B0603030403020204" pitchFamily="34" charset="0"/>
              </a:rPr>
              <a:t>Programming Practice – Data and information</a:t>
            </a:r>
          </a:p>
          <a:p>
            <a:endParaRPr lang="en-US" dirty="0">
              <a:latin typeface="Source Sans Pro Semibold" panose="020B0603030403020204" pitchFamily="34" charset="0"/>
            </a:endParaRPr>
          </a:p>
          <a:p>
            <a:r>
              <a:rPr lang="en-US" dirty="0" smtClean="0">
                <a:latin typeface="Source Sans Pro Semibold" panose="020B0603030403020204" pitchFamily="34" charset="0"/>
              </a:rPr>
              <a:t>Sorting and searching an array</a:t>
            </a:r>
            <a:endParaRPr lang="en-US" dirty="0">
              <a:latin typeface="Source Sans Pro Semibold" panose="020B06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7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Selection sort in pictures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77555" y="5257161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/>
          <p:cNvSpPr/>
          <p:nvPr/>
        </p:nvSpPr>
        <p:spPr>
          <a:xfrm>
            <a:off x="51806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32</a:t>
            </a:r>
            <a:endParaRPr lang="en-AU" dirty="0"/>
          </a:p>
        </p:txBody>
      </p:sp>
      <p:sp>
        <p:nvSpPr>
          <p:cNvPr id="15" name="Rectangle 14"/>
          <p:cNvSpPr/>
          <p:nvPr/>
        </p:nvSpPr>
        <p:spPr>
          <a:xfrm>
            <a:off x="127362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17</a:t>
            </a:r>
            <a:endParaRPr lang="en-AU" dirty="0"/>
          </a:p>
        </p:txBody>
      </p:sp>
      <p:sp>
        <p:nvSpPr>
          <p:cNvPr id="16" name="Rectangle 15"/>
          <p:cNvSpPr/>
          <p:nvPr/>
        </p:nvSpPr>
        <p:spPr>
          <a:xfrm>
            <a:off x="203562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87</a:t>
            </a:r>
            <a:endParaRPr lang="en-AU" dirty="0"/>
          </a:p>
        </p:txBody>
      </p:sp>
      <p:sp>
        <p:nvSpPr>
          <p:cNvPr id="17" name="Rectangle 16"/>
          <p:cNvSpPr/>
          <p:nvPr/>
        </p:nvSpPr>
        <p:spPr>
          <a:xfrm>
            <a:off x="282944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54</a:t>
            </a:r>
            <a:endParaRPr lang="en-AU" dirty="0"/>
          </a:p>
        </p:txBody>
      </p:sp>
      <p:sp>
        <p:nvSpPr>
          <p:cNvPr id="18" name="Rectangle 17"/>
          <p:cNvSpPr/>
          <p:nvPr/>
        </p:nvSpPr>
        <p:spPr>
          <a:xfrm>
            <a:off x="358500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72</a:t>
            </a:r>
            <a:endParaRPr lang="en-AU" dirty="0"/>
          </a:p>
        </p:txBody>
      </p:sp>
      <p:sp>
        <p:nvSpPr>
          <p:cNvPr id="19" name="Rectangle 18"/>
          <p:cNvSpPr/>
          <p:nvPr/>
        </p:nvSpPr>
        <p:spPr>
          <a:xfrm>
            <a:off x="434700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22</a:t>
            </a:r>
            <a:endParaRPr lang="en-AU" dirty="0"/>
          </a:p>
        </p:txBody>
      </p:sp>
      <p:sp>
        <p:nvSpPr>
          <p:cNvPr id="20" name="Rectangle 19"/>
          <p:cNvSpPr/>
          <p:nvPr/>
        </p:nvSpPr>
        <p:spPr>
          <a:xfrm>
            <a:off x="514833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91</a:t>
            </a:r>
            <a:endParaRPr lang="en-AU" dirty="0"/>
          </a:p>
        </p:txBody>
      </p:sp>
      <p:sp>
        <p:nvSpPr>
          <p:cNvPr id="21" name="Rectangle 20"/>
          <p:cNvSpPr/>
          <p:nvPr/>
        </p:nvSpPr>
        <p:spPr>
          <a:xfrm>
            <a:off x="590389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66</a:t>
            </a:r>
            <a:endParaRPr lang="en-AU" dirty="0"/>
          </a:p>
        </p:txBody>
      </p:sp>
      <p:sp>
        <p:nvSpPr>
          <p:cNvPr id="22" name="Rectangle 21"/>
          <p:cNvSpPr/>
          <p:nvPr/>
        </p:nvSpPr>
        <p:spPr>
          <a:xfrm>
            <a:off x="666589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43</a:t>
            </a:r>
            <a:endParaRPr lang="en-AU" dirty="0"/>
          </a:p>
        </p:txBody>
      </p:sp>
      <p:sp>
        <p:nvSpPr>
          <p:cNvPr id="23" name="TextBox 22"/>
          <p:cNvSpPr txBox="1"/>
          <p:nvPr/>
        </p:nvSpPr>
        <p:spPr>
          <a:xfrm>
            <a:off x="561369" y="1507723"/>
            <a:ext cx="7143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intArray</a:t>
            </a:r>
            <a:r>
              <a:rPr lang="en-AU" dirty="0" smtClean="0"/>
              <a:t>(0 to 8), </a:t>
            </a:r>
            <a:r>
              <a:rPr lang="en-AU" dirty="0" smtClean="0"/>
              <a:t>an array filled </a:t>
            </a:r>
            <a:r>
              <a:rPr lang="en-AU" dirty="0" smtClean="0"/>
              <a:t>with random integer values</a:t>
            </a:r>
            <a:endParaRPr lang="en-AU" dirty="0"/>
          </a:p>
        </p:txBody>
      </p:sp>
      <p:sp>
        <p:nvSpPr>
          <p:cNvPr id="25" name="TextBox 24"/>
          <p:cNvSpPr txBox="1"/>
          <p:nvPr/>
        </p:nvSpPr>
        <p:spPr>
          <a:xfrm>
            <a:off x="2899336" y="5478350"/>
            <a:ext cx="343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temp, a temporary storage space</a:t>
            </a:r>
            <a:endParaRPr lang="en-AU" dirty="0"/>
          </a:p>
        </p:txBody>
      </p:sp>
      <p:sp>
        <p:nvSpPr>
          <p:cNvPr id="3" name="Up Arrow 2"/>
          <p:cNvSpPr/>
          <p:nvPr/>
        </p:nvSpPr>
        <p:spPr>
          <a:xfrm>
            <a:off x="230316" y="2850777"/>
            <a:ext cx="1193676" cy="8606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first</a:t>
            </a:r>
            <a:endParaRPr lang="en-AU" dirty="0"/>
          </a:p>
        </p:txBody>
      </p:sp>
      <p:sp>
        <p:nvSpPr>
          <p:cNvPr id="26" name="Up Arrow 25"/>
          <p:cNvSpPr/>
          <p:nvPr/>
        </p:nvSpPr>
        <p:spPr>
          <a:xfrm>
            <a:off x="6378146" y="2850776"/>
            <a:ext cx="1193676" cy="86061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last</a:t>
            </a:r>
            <a:endParaRPr lang="en-AU" dirty="0"/>
          </a:p>
        </p:txBody>
      </p:sp>
      <p:sp>
        <p:nvSpPr>
          <p:cNvPr id="24" name="Up Arrow 23"/>
          <p:cNvSpPr/>
          <p:nvPr/>
        </p:nvSpPr>
        <p:spPr>
          <a:xfrm>
            <a:off x="2653554" y="2715449"/>
            <a:ext cx="1075511" cy="1739153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current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1821912" y="4562178"/>
            <a:ext cx="1007528" cy="173915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largest</a:t>
            </a:r>
            <a:endParaRPr lang="en-AU" dirty="0"/>
          </a:p>
        </p:txBody>
      </p:sp>
      <p:sp>
        <p:nvSpPr>
          <p:cNvPr id="28" name="TextBox 27"/>
          <p:cNvSpPr txBox="1"/>
          <p:nvPr/>
        </p:nvSpPr>
        <p:spPr>
          <a:xfrm>
            <a:off x="3107217" y="4542386"/>
            <a:ext cx="292956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 smtClean="0"/>
              <a:t>54&lt;87, go to next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149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Selection sort in pictures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77555" y="5257161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/>
          <p:cNvSpPr/>
          <p:nvPr/>
        </p:nvSpPr>
        <p:spPr>
          <a:xfrm>
            <a:off x="51806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32</a:t>
            </a:r>
            <a:endParaRPr lang="en-AU" dirty="0"/>
          </a:p>
        </p:txBody>
      </p:sp>
      <p:sp>
        <p:nvSpPr>
          <p:cNvPr id="15" name="Rectangle 14"/>
          <p:cNvSpPr/>
          <p:nvPr/>
        </p:nvSpPr>
        <p:spPr>
          <a:xfrm>
            <a:off x="127362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17</a:t>
            </a:r>
            <a:endParaRPr lang="en-AU" dirty="0"/>
          </a:p>
        </p:txBody>
      </p:sp>
      <p:sp>
        <p:nvSpPr>
          <p:cNvPr id="16" name="Rectangle 15"/>
          <p:cNvSpPr/>
          <p:nvPr/>
        </p:nvSpPr>
        <p:spPr>
          <a:xfrm>
            <a:off x="203562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87</a:t>
            </a:r>
            <a:endParaRPr lang="en-AU" dirty="0"/>
          </a:p>
        </p:txBody>
      </p:sp>
      <p:sp>
        <p:nvSpPr>
          <p:cNvPr id="17" name="Rectangle 16"/>
          <p:cNvSpPr/>
          <p:nvPr/>
        </p:nvSpPr>
        <p:spPr>
          <a:xfrm>
            <a:off x="282944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54</a:t>
            </a:r>
            <a:endParaRPr lang="en-AU" dirty="0"/>
          </a:p>
        </p:txBody>
      </p:sp>
      <p:sp>
        <p:nvSpPr>
          <p:cNvPr id="18" name="Rectangle 17"/>
          <p:cNvSpPr/>
          <p:nvPr/>
        </p:nvSpPr>
        <p:spPr>
          <a:xfrm>
            <a:off x="358500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72</a:t>
            </a:r>
            <a:endParaRPr lang="en-AU" dirty="0"/>
          </a:p>
        </p:txBody>
      </p:sp>
      <p:sp>
        <p:nvSpPr>
          <p:cNvPr id="19" name="Rectangle 18"/>
          <p:cNvSpPr/>
          <p:nvPr/>
        </p:nvSpPr>
        <p:spPr>
          <a:xfrm>
            <a:off x="434700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22</a:t>
            </a:r>
            <a:endParaRPr lang="en-AU" dirty="0"/>
          </a:p>
        </p:txBody>
      </p:sp>
      <p:sp>
        <p:nvSpPr>
          <p:cNvPr id="20" name="Rectangle 19"/>
          <p:cNvSpPr/>
          <p:nvPr/>
        </p:nvSpPr>
        <p:spPr>
          <a:xfrm>
            <a:off x="514833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91</a:t>
            </a:r>
            <a:endParaRPr lang="en-AU" dirty="0"/>
          </a:p>
        </p:txBody>
      </p:sp>
      <p:sp>
        <p:nvSpPr>
          <p:cNvPr id="21" name="Rectangle 20"/>
          <p:cNvSpPr/>
          <p:nvPr/>
        </p:nvSpPr>
        <p:spPr>
          <a:xfrm>
            <a:off x="590389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66</a:t>
            </a:r>
            <a:endParaRPr lang="en-AU" dirty="0"/>
          </a:p>
        </p:txBody>
      </p:sp>
      <p:sp>
        <p:nvSpPr>
          <p:cNvPr id="22" name="Rectangle 21"/>
          <p:cNvSpPr/>
          <p:nvPr/>
        </p:nvSpPr>
        <p:spPr>
          <a:xfrm>
            <a:off x="666589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43</a:t>
            </a:r>
            <a:endParaRPr lang="en-AU" dirty="0"/>
          </a:p>
        </p:txBody>
      </p:sp>
      <p:sp>
        <p:nvSpPr>
          <p:cNvPr id="23" name="TextBox 22"/>
          <p:cNvSpPr txBox="1"/>
          <p:nvPr/>
        </p:nvSpPr>
        <p:spPr>
          <a:xfrm>
            <a:off x="561369" y="1507723"/>
            <a:ext cx="7143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intArray</a:t>
            </a:r>
            <a:r>
              <a:rPr lang="en-AU" dirty="0" smtClean="0"/>
              <a:t>(0 to 8), </a:t>
            </a:r>
            <a:r>
              <a:rPr lang="en-AU" dirty="0" smtClean="0"/>
              <a:t>an array filled </a:t>
            </a:r>
            <a:r>
              <a:rPr lang="en-AU" dirty="0" smtClean="0"/>
              <a:t>with random integer values</a:t>
            </a:r>
            <a:endParaRPr lang="en-AU" dirty="0"/>
          </a:p>
        </p:txBody>
      </p:sp>
      <p:sp>
        <p:nvSpPr>
          <p:cNvPr id="25" name="TextBox 24"/>
          <p:cNvSpPr txBox="1"/>
          <p:nvPr/>
        </p:nvSpPr>
        <p:spPr>
          <a:xfrm>
            <a:off x="2899336" y="5478350"/>
            <a:ext cx="343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temp, a temporary storage space</a:t>
            </a:r>
            <a:endParaRPr lang="en-AU" dirty="0"/>
          </a:p>
        </p:txBody>
      </p:sp>
      <p:sp>
        <p:nvSpPr>
          <p:cNvPr id="3" name="Up Arrow 2"/>
          <p:cNvSpPr/>
          <p:nvPr/>
        </p:nvSpPr>
        <p:spPr>
          <a:xfrm>
            <a:off x="230316" y="2850777"/>
            <a:ext cx="1193676" cy="8606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first</a:t>
            </a:r>
            <a:endParaRPr lang="en-AU" dirty="0"/>
          </a:p>
        </p:txBody>
      </p:sp>
      <p:sp>
        <p:nvSpPr>
          <p:cNvPr id="26" name="Up Arrow 25"/>
          <p:cNvSpPr/>
          <p:nvPr/>
        </p:nvSpPr>
        <p:spPr>
          <a:xfrm>
            <a:off x="6378146" y="2850776"/>
            <a:ext cx="1193676" cy="86061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last</a:t>
            </a:r>
            <a:endParaRPr lang="en-AU" dirty="0"/>
          </a:p>
        </p:txBody>
      </p:sp>
      <p:sp>
        <p:nvSpPr>
          <p:cNvPr id="24" name="Up Arrow 23"/>
          <p:cNvSpPr/>
          <p:nvPr/>
        </p:nvSpPr>
        <p:spPr>
          <a:xfrm>
            <a:off x="3356338" y="2715449"/>
            <a:ext cx="1075511" cy="1739153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current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1821912" y="4562178"/>
            <a:ext cx="1007528" cy="173915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largest</a:t>
            </a:r>
            <a:endParaRPr lang="en-AU" dirty="0"/>
          </a:p>
        </p:txBody>
      </p:sp>
      <p:sp>
        <p:nvSpPr>
          <p:cNvPr id="28" name="TextBox 27"/>
          <p:cNvSpPr txBox="1"/>
          <p:nvPr/>
        </p:nvSpPr>
        <p:spPr>
          <a:xfrm>
            <a:off x="3107217" y="4542386"/>
            <a:ext cx="292956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 smtClean="0"/>
              <a:t>72&lt;87, go to next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614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Selection sort in pictures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77555" y="5257161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/>
          <p:cNvSpPr/>
          <p:nvPr/>
        </p:nvSpPr>
        <p:spPr>
          <a:xfrm>
            <a:off x="51806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32</a:t>
            </a:r>
            <a:endParaRPr lang="en-AU" dirty="0"/>
          </a:p>
        </p:txBody>
      </p:sp>
      <p:sp>
        <p:nvSpPr>
          <p:cNvPr id="15" name="Rectangle 14"/>
          <p:cNvSpPr/>
          <p:nvPr/>
        </p:nvSpPr>
        <p:spPr>
          <a:xfrm>
            <a:off x="127362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17</a:t>
            </a:r>
            <a:endParaRPr lang="en-AU" dirty="0"/>
          </a:p>
        </p:txBody>
      </p:sp>
      <p:sp>
        <p:nvSpPr>
          <p:cNvPr id="16" name="Rectangle 15"/>
          <p:cNvSpPr/>
          <p:nvPr/>
        </p:nvSpPr>
        <p:spPr>
          <a:xfrm>
            <a:off x="203562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87</a:t>
            </a:r>
            <a:endParaRPr lang="en-AU" dirty="0"/>
          </a:p>
        </p:txBody>
      </p:sp>
      <p:sp>
        <p:nvSpPr>
          <p:cNvPr id="17" name="Rectangle 16"/>
          <p:cNvSpPr/>
          <p:nvPr/>
        </p:nvSpPr>
        <p:spPr>
          <a:xfrm>
            <a:off x="282944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54</a:t>
            </a:r>
            <a:endParaRPr lang="en-AU" dirty="0"/>
          </a:p>
        </p:txBody>
      </p:sp>
      <p:sp>
        <p:nvSpPr>
          <p:cNvPr id="18" name="Rectangle 17"/>
          <p:cNvSpPr/>
          <p:nvPr/>
        </p:nvSpPr>
        <p:spPr>
          <a:xfrm>
            <a:off x="358500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72</a:t>
            </a:r>
            <a:endParaRPr lang="en-AU" dirty="0"/>
          </a:p>
        </p:txBody>
      </p:sp>
      <p:sp>
        <p:nvSpPr>
          <p:cNvPr id="19" name="Rectangle 18"/>
          <p:cNvSpPr/>
          <p:nvPr/>
        </p:nvSpPr>
        <p:spPr>
          <a:xfrm>
            <a:off x="434700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22</a:t>
            </a:r>
            <a:endParaRPr lang="en-AU" dirty="0"/>
          </a:p>
        </p:txBody>
      </p:sp>
      <p:sp>
        <p:nvSpPr>
          <p:cNvPr id="20" name="Rectangle 19"/>
          <p:cNvSpPr/>
          <p:nvPr/>
        </p:nvSpPr>
        <p:spPr>
          <a:xfrm>
            <a:off x="514833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91</a:t>
            </a:r>
            <a:endParaRPr lang="en-AU" dirty="0"/>
          </a:p>
        </p:txBody>
      </p:sp>
      <p:sp>
        <p:nvSpPr>
          <p:cNvPr id="21" name="Rectangle 20"/>
          <p:cNvSpPr/>
          <p:nvPr/>
        </p:nvSpPr>
        <p:spPr>
          <a:xfrm>
            <a:off x="590389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66</a:t>
            </a:r>
            <a:endParaRPr lang="en-AU" dirty="0"/>
          </a:p>
        </p:txBody>
      </p:sp>
      <p:sp>
        <p:nvSpPr>
          <p:cNvPr id="22" name="Rectangle 21"/>
          <p:cNvSpPr/>
          <p:nvPr/>
        </p:nvSpPr>
        <p:spPr>
          <a:xfrm>
            <a:off x="666589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43</a:t>
            </a:r>
            <a:endParaRPr lang="en-AU" dirty="0"/>
          </a:p>
        </p:txBody>
      </p:sp>
      <p:sp>
        <p:nvSpPr>
          <p:cNvPr id="23" name="TextBox 22"/>
          <p:cNvSpPr txBox="1"/>
          <p:nvPr/>
        </p:nvSpPr>
        <p:spPr>
          <a:xfrm>
            <a:off x="561369" y="1507723"/>
            <a:ext cx="7143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intArray</a:t>
            </a:r>
            <a:r>
              <a:rPr lang="en-AU" dirty="0" smtClean="0"/>
              <a:t>(0 to 8), </a:t>
            </a:r>
            <a:r>
              <a:rPr lang="en-AU" dirty="0" smtClean="0"/>
              <a:t>an array filled </a:t>
            </a:r>
            <a:r>
              <a:rPr lang="en-AU" dirty="0" smtClean="0"/>
              <a:t>with random integer values</a:t>
            </a:r>
            <a:endParaRPr lang="en-AU" dirty="0"/>
          </a:p>
        </p:txBody>
      </p:sp>
      <p:sp>
        <p:nvSpPr>
          <p:cNvPr id="25" name="TextBox 24"/>
          <p:cNvSpPr txBox="1"/>
          <p:nvPr/>
        </p:nvSpPr>
        <p:spPr>
          <a:xfrm>
            <a:off x="2899336" y="5478350"/>
            <a:ext cx="343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temp, a temporary storage space</a:t>
            </a:r>
            <a:endParaRPr lang="en-AU" dirty="0"/>
          </a:p>
        </p:txBody>
      </p:sp>
      <p:sp>
        <p:nvSpPr>
          <p:cNvPr id="3" name="Up Arrow 2"/>
          <p:cNvSpPr/>
          <p:nvPr/>
        </p:nvSpPr>
        <p:spPr>
          <a:xfrm>
            <a:off x="230316" y="2850777"/>
            <a:ext cx="1193676" cy="8606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first</a:t>
            </a:r>
            <a:endParaRPr lang="en-AU" dirty="0"/>
          </a:p>
        </p:txBody>
      </p:sp>
      <p:sp>
        <p:nvSpPr>
          <p:cNvPr id="26" name="Up Arrow 25"/>
          <p:cNvSpPr/>
          <p:nvPr/>
        </p:nvSpPr>
        <p:spPr>
          <a:xfrm>
            <a:off x="6378146" y="2850776"/>
            <a:ext cx="1193676" cy="86061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last</a:t>
            </a:r>
            <a:endParaRPr lang="en-AU" dirty="0"/>
          </a:p>
        </p:txBody>
      </p:sp>
      <p:sp>
        <p:nvSpPr>
          <p:cNvPr id="24" name="Up Arrow 23"/>
          <p:cNvSpPr/>
          <p:nvPr/>
        </p:nvSpPr>
        <p:spPr>
          <a:xfrm>
            <a:off x="4136079" y="2715449"/>
            <a:ext cx="1075511" cy="1739153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current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1821912" y="4562178"/>
            <a:ext cx="1007528" cy="173915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largest</a:t>
            </a:r>
            <a:endParaRPr lang="en-AU" dirty="0"/>
          </a:p>
        </p:txBody>
      </p:sp>
      <p:sp>
        <p:nvSpPr>
          <p:cNvPr id="28" name="TextBox 27"/>
          <p:cNvSpPr txBox="1"/>
          <p:nvPr/>
        </p:nvSpPr>
        <p:spPr>
          <a:xfrm>
            <a:off x="3107217" y="4542386"/>
            <a:ext cx="292956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 smtClean="0"/>
              <a:t>22&lt;87, go to next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110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Selection sort in pictures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77555" y="5257161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/>
          <p:cNvSpPr/>
          <p:nvPr/>
        </p:nvSpPr>
        <p:spPr>
          <a:xfrm>
            <a:off x="51806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32</a:t>
            </a:r>
            <a:endParaRPr lang="en-AU" dirty="0"/>
          </a:p>
        </p:txBody>
      </p:sp>
      <p:sp>
        <p:nvSpPr>
          <p:cNvPr id="15" name="Rectangle 14"/>
          <p:cNvSpPr/>
          <p:nvPr/>
        </p:nvSpPr>
        <p:spPr>
          <a:xfrm>
            <a:off x="127362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17</a:t>
            </a:r>
            <a:endParaRPr lang="en-AU" dirty="0"/>
          </a:p>
        </p:txBody>
      </p:sp>
      <p:sp>
        <p:nvSpPr>
          <p:cNvPr id="16" name="Rectangle 15"/>
          <p:cNvSpPr/>
          <p:nvPr/>
        </p:nvSpPr>
        <p:spPr>
          <a:xfrm>
            <a:off x="203562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87</a:t>
            </a:r>
            <a:endParaRPr lang="en-AU" dirty="0"/>
          </a:p>
        </p:txBody>
      </p:sp>
      <p:sp>
        <p:nvSpPr>
          <p:cNvPr id="17" name="Rectangle 16"/>
          <p:cNvSpPr/>
          <p:nvPr/>
        </p:nvSpPr>
        <p:spPr>
          <a:xfrm>
            <a:off x="282944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54</a:t>
            </a:r>
            <a:endParaRPr lang="en-AU" dirty="0"/>
          </a:p>
        </p:txBody>
      </p:sp>
      <p:sp>
        <p:nvSpPr>
          <p:cNvPr id="18" name="Rectangle 17"/>
          <p:cNvSpPr/>
          <p:nvPr/>
        </p:nvSpPr>
        <p:spPr>
          <a:xfrm>
            <a:off x="358500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72</a:t>
            </a:r>
            <a:endParaRPr lang="en-AU" dirty="0"/>
          </a:p>
        </p:txBody>
      </p:sp>
      <p:sp>
        <p:nvSpPr>
          <p:cNvPr id="19" name="Rectangle 18"/>
          <p:cNvSpPr/>
          <p:nvPr/>
        </p:nvSpPr>
        <p:spPr>
          <a:xfrm>
            <a:off x="434700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22</a:t>
            </a:r>
            <a:endParaRPr lang="en-AU" dirty="0"/>
          </a:p>
        </p:txBody>
      </p:sp>
      <p:sp>
        <p:nvSpPr>
          <p:cNvPr id="20" name="Rectangle 19"/>
          <p:cNvSpPr/>
          <p:nvPr/>
        </p:nvSpPr>
        <p:spPr>
          <a:xfrm>
            <a:off x="514833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91</a:t>
            </a:r>
            <a:endParaRPr lang="en-AU" dirty="0"/>
          </a:p>
        </p:txBody>
      </p:sp>
      <p:sp>
        <p:nvSpPr>
          <p:cNvPr id="21" name="Rectangle 20"/>
          <p:cNvSpPr/>
          <p:nvPr/>
        </p:nvSpPr>
        <p:spPr>
          <a:xfrm>
            <a:off x="590389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66</a:t>
            </a:r>
            <a:endParaRPr lang="en-AU" dirty="0"/>
          </a:p>
        </p:txBody>
      </p:sp>
      <p:sp>
        <p:nvSpPr>
          <p:cNvPr id="22" name="Rectangle 21"/>
          <p:cNvSpPr/>
          <p:nvPr/>
        </p:nvSpPr>
        <p:spPr>
          <a:xfrm>
            <a:off x="666589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43</a:t>
            </a:r>
            <a:endParaRPr lang="en-AU" dirty="0"/>
          </a:p>
        </p:txBody>
      </p:sp>
      <p:sp>
        <p:nvSpPr>
          <p:cNvPr id="23" name="TextBox 22"/>
          <p:cNvSpPr txBox="1"/>
          <p:nvPr/>
        </p:nvSpPr>
        <p:spPr>
          <a:xfrm>
            <a:off x="561369" y="1507723"/>
            <a:ext cx="7143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intArray</a:t>
            </a:r>
            <a:r>
              <a:rPr lang="en-AU" dirty="0" smtClean="0"/>
              <a:t>(0 to 8), </a:t>
            </a:r>
            <a:r>
              <a:rPr lang="en-AU" dirty="0" smtClean="0"/>
              <a:t>an array filled </a:t>
            </a:r>
            <a:r>
              <a:rPr lang="en-AU" dirty="0" smtClean="0"/>
              <a:t>with random integer values</a:t>
            </a:r>
            <a:endParaRPr lang="en-AU" dirty="0"/>
          </a:p>
        </p:txBody>
      </p:sp>
      <p:sp>
        <p:nvSpPr>
          <p:cNvPr id="25" name="TextBox 24"/>
          <p:cNvSpPr txBox="1"/>
          <p:nvPr/>
        </p:nvSpPr>
        <p:spPr>
          <a:xfrm>
            <a:off x="2899336" y="5478350"/>
            <a:ext cx="343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temp, a temporary storage space</a:t>
            </a:r>
            <a:endParaRPr lang="en-AU" dirty="0"/>
          </a:p>
        </p:txBody>
      </p:sp>
      <p:sp>
        <p:nvSpPr>
          <p:cNvPr id="3" name="Up Arrow 2"/>
          <p:cNvSpPr/>
          <p:nvPr/>
        </p:nvSpPr>
        <p:spPr>
          <a:xfrm>
            <a:off x="230316" y="2850777"/>
            <a:ext cx="1193676" cy="8606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first</a:t>
            </a:r>
            <a:endParaRPr lang="en-AU" dirty="0"/>
          </a:p>
        </p:txBody>
      </p:sp>
      <p:sp>
        <p:nvSpPr>
          <p:cNvPr id="26" name="Up Arrow 25"/>
          <p:cNvSpPr/>
          <p:nvPr/>
        </p:nvSpPr>
        <p:spPr>
          <a:xfrm>
            <a:off x="6378146" y="2850776"/>
            <a:ext cx="1193676" cy="86061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last</a:t>
            </a:r>
            <a:endParaRPr lang="en-AU" dirty="0"/>
          </a:p>
        </p:txBody>
      </p:sp>
      <p:sp>
        <p:nvSpPr>
          <p:cNvPr id="24" name="Up Arrow 23"/>
          <p:cNvSpPr/>
          <p:nvPr/>
        </p:nvSpPr>
        <p:spPr>
          <a:xfrm>
            <a:off x="4919668" y="2715449"/>
            <a:ext cx="1075511" cy="1739153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current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4965186" y="3126398"/>
            <a:ext cx="1007528" cy="173915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largest</a:t>
            </a:r>
            <a:endParaRPr lang="en-AU" dirty="0"/>
          </a:p>
        </p:txBody>
      </p:sp>
      <p:sp>
        <p:nvSpPr>
          <p:cNvPr id="28" name="TextBox 27"/>
          <p:cNvSpPr txBox="1"/>
          <p:nvPr/>
        </p:nvSpPr>
        <p:spPr>
          <a:xfrm>
            <a:off x="1881961" y="3808271"/>
            <a:ext cx="2929565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 smtClean="0"/>
              <a:t>91&gt;87, move largest to index 6, go to next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8848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Selection sort in pictures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77555" y="5257161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/>
          <p:cNvSpPr/>
          <p:nvPr/>
        </p:nvSpPr>
        <p:spPr>
          <a:xfrm>
            <a:off x="51806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32</a:t>
            </a:r>
            <a:endParaRPr lang="en-AU" dirty="0"/>
          </a:p>
        </p:txBody>
      </p:sp>
      <p:sp>
        <p:nvSpPr>
          <p:cNvPr id="15" name="Rectangle 14"/>
          <p:cNvSpPr/>
          <p:nvPr/>
        </p:nvSpPr>
        <p:spPr>
          <a:xfrm>
            <a:off x="127362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17</a:t>
            </a:r>
            <a:endParaRPr lang="en-AU" dirty="0"/>
          </a:p>
        </p:txBody>
      </p:sp>
      <p:sp>
        <p:nvSpPr>
          <p:cNvPr id="16" name="Rectangle 15"/>
          <p:cNvSpPr/>
          <p:nvPr/>
        </p:nvSpPr>
        <p:spPr>
          <a:xfrm>
            <a:off x="203562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87</a:t>
            </a:r>
            <a:endParaRPr lang="en-AU" dirty="0"/>
          </a:p>
        </p:txBody>
      </p:sp>
      <p:sp>
        <p:nvSpPr>
          <p:cNvPr id="17" name="Rectangle 16"/>
          <p:cNvSpPr/>
          <p:nvPr/>
        </p:nvSpPr>
        <p:spPr>
          <a:xfrm>
            <a:off x="282944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54</a:t>
            </a:r>
            <a:endParaRPr lang="en-AU" dirty="0"/>
          </a:p>
        </p:txBody>
      </p:sp>
      <p:sp>
        <p:nvSpPr>
          <p:cNvPr id="18" name="Rectangle 17"/>
          <p:cNvSpPr/>
          <p:nvPr/>
        </p:nvSpPr>
        <p:spPr>
          <a:xfrm>
            <a:off x="358500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72</a:t>
            </a:r>
            <a:endParaRPr lang="en-AU" dirty="0"/>
          </a:p>
        </p:txBody>
      </p:sp>
      <p:sp>
        <p:nvSpPr>
          <p:cNvPr id="19" name="Rectangle 18"/>
          <p:cNvSpPr/>
          <p:nvPr/>
        </p:nvSpPr>
        <p:spPr>
          <a:xfrm>
            <a:off x="434700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22</a:t>
            </a:r>
            <a:endParaRPr lang="en-AU" dirty="0"/>
          </a:p>
        </p:txBody>
      </p:sp>
      <p:sp>
        <p:nvSpPr>
          <p:cNvPr id="20" name="Rectangle 19"/>
          <p:cNvSpPr/>
          <p:nvPr/>
        </p:nvSpPr>
        <p:spPr>
          <a:xfrm>
            <a:off x="514833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91</a:t>
            </a:r>
            <a:endParaRPr lang="en-AU" dirty="0"/>
          </a:p>
        </p:txBody>
      </p:sp>
      <p:sp>
        <p:nvSpPr>
          <p:cNvPr id="21" name="Rectangle 20"/>
          <p:cNvSpPr/>
          <p:nvPr/>
        </p:nvSpPr>
        <p:spPr>
          <a:xfrm>
            <a:off x="590389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66</a:t>
            </a:r>
            <a:endParaRPr lang="en-AU" dirty="0"/>
          </a:p>
        </p:txBody>
      </p:sp>
      <p:sp>
        <p:nvSpPr>
          <p:cNvPr id="22" name="Rectangle 21"/>
          <p:cNvSpPr/>
          <p:nvPr/>
        </p:nvSpPr>
        <p:spPr>
          <a:xfrm>
            <a:off x="666589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43</a:t>
            </a:r>
            <a:endParaRPr lang="en-AU" dirty="0"/>
          </a:p>
        </p:txBody>
      </p:sp>
      <p:sp>
        <p:nvSpPr>
          <p:cNvPr id="23" name="TextBox 22"/>
          <p:cNvSpPr txBox="1"/>
          <p:nvPr/>
        </p:nvSpPr>
        <p:spPr>
          <a:xfrm>
            <a:off x="561369" y="1507723"/>
            <a:ext cx="7143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intArray</a:t>
            </a:r>
            <a:r>
              <a:rPr lang="en-AU" dirty="0" smtClean="0"/>
              <a:t>(0 to 8), </a:t>
            </a:r>
            <a:r>
              <a:rPr lang="en-AU" dirty="0" smtClean="0"/>
              <a:t>an array filled </a:t>
            </a:r>
            <a:r>
              <a:rPr lang="en-AU" dirty="0" smtClean="0"/>
              <a:t>with random integer values</a:t>
            </a:r>
            <a:endParaRPr lang="en-AU" dirty="0"/>
          </a:p>
        </p:txBody>
      </p:sp>
      <p:sp>
        <p:nvSpPr>
          <p:cNvPr id="25" name="TextBox 24"/>
          <p:cNvSpPr txBox="1"/>
          <p:nvPr/>
        </p:nvSpPr>
        <p:spPr>
          <a:xfrm>
            <a:off x="2899336" y="5478350"/>
            <a:ext cx="343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temp, a temporary storage space</a:t>
            </a:r>
            <a:endParaRPr lang="en-AU" dirty="0"/>
          </a:p>
        </p:txBody>
      </p:sp>
      <p:sp>
        <p:nvSpPr>
          <p:cNvPr id="3" name="Up Arrow 2"/>
          <p:cNvSpPr/>
          <p:nvPr/>
        </p:nvSpPr>
        <p:spPr>
          <a:xfrm>
            <a:off x="230316" y="2850777"/>
            <a:ext cx="1193676" cy="8606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first</a:t>
            </a:r>
            <a:endParaRPr lang="en-AU" dirty="0"/>
          </a:p>
        </p:txBody>
      </p:sp>
      <p:sp>
        <p:nvSpPr>
          <p:cNvPr id="26" name="Up Arrow 25"/>
          <p:cNvSpPr/>
          <p:nvPr/>
        </p:nvSpPr>
        <p:spPr>
          <a:xfrm>
            <a:off x="6378146" y="2850776"/>
            <a:ext cx="1193676" cy="86061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last</a:t>
            </a:r>
            <a:endParaRPr lang="en-AU" dirty="0"/>
          </a:p>
        </p:txBody>
      </p:sp>
      <p:sp>
        <p:nvSpPr>
          <p:cNvPr id="24" name="Up Arrow 23"/>
          <p:cNvSpPr/>
          <p:nvPr/>
        </p:nvSpPr>
        <p:spPr>
          <a:xfrm>
            <a:off x="5590380" y="2715449"/>
            <a:ext cx="1075511" cy="1739153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current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4965186" y="3126398"/>
            <a:ext cx="1007528" cy="173915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largest</a:t>
            </a:r>
            <a:endParaRPr lang="en-AU" dirty="0"/>
          </a:p>
        </p:txBody>
      </p:sp>
      <p:sp>
        <p:nvSpPr>
          <p:cNvPr id="28" name="TextBox 27"/>
          <p:cNvSpPr txBox="1"/>
          <p:nvPr/>
        </p:nvSpPr>
        <p:spPr>
          <a:xfrm>
            <a:off x="1881961" y="3808271"/>
            <a:ext cx="292956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 smtClean="0"/>
              <a:t>66&lt;91,  go to next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0613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Selection sort in pictures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77555" y="5257161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/>
          <p:cNvSpPr/>
          <p:nvPr/>
        </p:nvSpPr>
        <p:spPr>
          <a:xfrm>
            <a:off x="51806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32</a:t>
            </a:r>
            <a:endParaRPr lang="en-AU" dirty="0"/>
          </a:p>
        </p:txBody>
      </p:sp>
      <p:sp>
        <p:nvSpPr>
          <p:cNvPr id="15" name="Rectangle 14"/>
          <p:cNvSpPr/>
          <p:nvPr/>
        </p:nvSpPr>
        <p:spPr>
          <a:xfrm>
            <a:off x="127362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17</a:t>
            </a:r>
            <a:endParaRPr lang="en-AU" dirty="0"/>
          </a:p>
        </p:txBody>
      </p:sp>
      <p:sp>
        <p:nvSpPr>
          <p:cNvPr id="16" name="Rectangle 15"/>
          <p:cNvSpPr/>
          <p:nvPr/>
        </p:nvSpPr>
        <p:spPr>
          <a:xfrm>
            <a:off x="203562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87</a:t>
            </a:r>
            <a:endParaRPr lang="en-AU" dirty="0"/>
          </a:p>
        </p:txBody>
      </p:sp>
      <p:sp>
        <p:nvSpPr>
          <p:cNvPr id="17" name="Rectangle 16"/>
          <p:cNvSpPr/>
          <p:nvPr/>
        </p:nvSpPr>
        <p:spPr>
          <a:xfrm>
            <a:off x="282944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54</a:t>
            </a:r>
            <a:endParaRPr lang="en-AU" dirty="0"/>
          </a:p>
        </p:txBody>
      </p:sp>
      <p:sp>
        <p:nvSpPr>
          <p:cNvPr id="18" name="Rectangle 17"/>
          <p:cNvSpPr/>
          <p:nvPr/>
        </p:nvSpPr>
        <p:spPr>
          <a:xfrm>
            <a:off x="358500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72</a:t>
            </a:r>
            <a:endParaRPr lang="en-AU" dirty="0"/>
          </a:p>
        </p:txBody>
      </p:sp>
      <p:sp>
        <p:nvSpPr>
          <p:cNvPr id="19" name="Rectangle 18"/>
          <p:cNvSpPr/>
          <p:nvPr/>
        </p:nvSpPr>
        <p:spPr>
          <a:xfrm>
            <a:off x="434700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22</a:t>
            </a:r>
            <a:endParaRPr lang="en-AU" dirty="0"/>
          </a:p>
        </p:txBody>
      </p:sp>
      <p:sp>
        <p:nvSpPr>
          <p:cNvPr id="20" name="Rectangle 19"/>
          <p:cNvSpPr/>
          <p:nvPr/>
        </p:nvSpPr>
        <p:spPr>
          <a:xfrm>
            <a:off x="514833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91</a:t>
            </a:r>
            <a:endParaRPr lang="en-AU" dirty="0"/>
          </a:p>
        </p:txBody>
      </p:sp>
      <p:sp>
        <p:nvSpPr>
          <p:cNvPr id="21" name="Rectangle 20"/>
          <p:cNvSpPr/>
          <p:nvPr/>
        </p:nvSpPr>
        <p:spPr>
          <a:xfrm>
            <a:off x="590389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66</a:t>
            </a:r>
            <a:endParaRPr lang="en-AU" dirty="0"/>
          </a:p>
        </p:txBody>
      </p:sp>
      <p:sp>
        <p:nvSpPr>
          <p:cNvPr id="22" name="Rectangle 21"/>
          <p:cNvSpPr/>
          <p:nvPr/>
        </p:nvSpPr>
        <p:spPr>
          <a:xfrm>
            <a:off x="666589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43</a:t>
            </a:r>
            <a:endParaRPr lang="en-AU" dirty="0"/>
          </a:p>
        </p:txBody>
      </p:sp>
      <p:sp>
        <p:nvSpPr>
          <p:cNvPr id="23" name="TextBox 22"/>
          <p:cNvSpPr txBox="1"/>
          <p:nvPr/>
        </p:nvSpPr>
        <p:spPr>
          <a:xfrm>
            <a:off x="561369" y="1507723"/>
            <a:ext cx="7143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intArray</a:t>
            </a:r>
            <a:r>
              <a:rPr lang="en-AU" dirty="0" smtClean="0"/>
              <a:t>(0 to 8), </a:t>
            </a:r>
            <a:r>
              <a:rPr lang="en-AU" dirty="0" smtClean="0"/>
              <a:t>an array filled </a:t>
            </a:r>
            <a:r>
              <a:rPr lang="en-AU" dirty="0" smtClean="0"/>
              <a:t>with random integer values</a:t>
            </a:r>
            <a:endParaRPr lang="en-AU" dirty="0"/>
          </a:p>
        </p:txBody>
      </p:sp>
      <p:sp>
        <p:nvSpPr>
          <p:cNvPr id="25" name="TextBox 24"/>
          <p:cNvSpPr txBox="1"/>
          <p:nvPr/>
        </p:nvSpPr>
        <p:spPr>
          <a:xfrm>
            <a:off x="2899336" y="5478350"/>
            <a:ext cx="343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temp, a temporary storage space</a:t>
            </a:r>
            <a:endParaRPr lang="en-AU" dirty="0"/>
          </a:p>
        </p:txBody>
      </p:sp>
      <p:sp>
        <p:nvSpPr>
          <p:cNvPr id="3" name="Up Arrow 2"/>
          <p:cNvSpPr/>
          <p:nvPr/>
        </p:nvSpPr>
        <p:spPr>
          <a:xfrm>
            <a:off x="230316" y="2850777"/>
            <a:ext cx="1193676" cy="8606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first</a:t>
            </a:r>
            <a:endParaRPr lang="en-AU" dirty="0"/>
          </a:p>
        </p:txBody>
      </p:sp>
      <p:sp>
        <p:nvSpPr>
          <p:cNvPr id="26" name="Up Arrow 25"/>
          <p:cNvSpPr/>
          <p:nvPr/>
        </p:nvSpPr>
        <p:spPr>
          <a:xfrm>
            <a:off x="6378146" y="2850776"/>
            <a:ext cx="1193676" cy="86061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last</a:t>
            </a:r>
            <a:endParaRPr lang="en-AU" dirty="0"/>
          </a:p>
        </p:txBody>
      </p:sp>
      <p:sp>
        <p:nvSpPr>
          <p:cNvPr id="24" name="Up Arrow 23"/>
          <p:cNvSpPr/>
          <p:nvPr/>
        </p:nvSpPr>
        <p:spPr>
          <a:xfrm>
            <a:off x="6437228" y="3123360"/>
            <a:ext cx="1075511" cy="1739153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current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4965186" y="3126398"/>
            <a:ext cx="1007528" cy="173915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largest</a:t>
            </a:r>
            <a:endParaRPr lang="en-AU" dirty="0"/>
          </a:p>
        </p:txBody>
      </p:sp>
      <p:sp>
        <p:nvSpPr>
          <p:cNvPr id="28" name="TextBox 27"/>
          <p:cNvSpPr txBox="1"/>
          <p:nvPr/>
        </p:nvSpPr>
        <p:spPr>
          <a:xfrm>
            <a:off x="1881961" y="3808271"/>
            <a:ext cx="2929565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 smtClean="0"/>
              <a:t>43&lt;91,  current is at last, so do the swap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472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Selection sort in pictures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77555" y="5257161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91</a:t>
            </a:r>
            <a:endParaRPr lang="en-AU" dirty="0"/>
          </a:p>
        </p:txBody>
      </p:sp>
      <p:sp>
        <p:nvSpPr>
          <p:cNvPr id="14" name="Rectangle 13"/>
          <p:cNvSpPr/>
          <p:nvPr/>
        </p:nvSpPr>
        <p:spPr>
          <a:xfrm>
            <a:off x="51806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32</a:t>
            </a:r>
            <a:endParaRPr lang="en-AU" dirty="0"/>
          </a:p>
        </p:txBody>
      </p:sp>
      <p:sp>
        <p:nvSpPr>
          <p:cNvPr id="15" name="Rectangle 14"/>
          <p:cNvSpPr/>
          <p:nvPr/>
        </p:nvSpPr>
        <p:spPr>
          <a:xfrm>
            <a:off x="127362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17</a:t>
            </a:r>
            <a:endParaRPr lang="en-AU" dirty="0"/>
          </a:p>
        </p:txBody>
      </p:sp>
      <p:sp>
        <p:nvSpPr>
          <p:cNvPr id="16" name="Rectangle 15"/>
          <p:cNvSpPr/>
          <p:nvPr/>
        </p:nvSpPr>
        <p:spPr>
          <a:xfrm>
            <a:off x="203562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87</a:t>
            </a:r>
            <a:endParaRPr lang="en-AU" dirty="0"/>
          </a:p>
        </p:txBody>
      </p:sp>
      <p:sp>
        <p:nvSpPr>
          <p:cNvPr id="17" name="Rectangle 16"/>
          <p:cNvSpPr/>
          <p:nvPr/>
        </p:nvSpPr>
        <p:spPr>
          <a:xfrm>
            <a:off x="282944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54</a:t>
            </a:r>
            <a:endParaRPr lang="en-AU" dirty="0"/>
          </a:p>
        </p:txBody>
      </p:sp>
      <p:sp>
        <p:nvSpPr>
          <p:cNvPr id="18" name="Rectangle 17"/>
          <p:cNvSpPr/>
          <p:nvPr/>
        </p:nvSpPr>
        <p:spPr>
          <a:xfrm>
            <a:off x="358500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72</a:t>
            </a:r>
            <a:endParaRPr lang="en-AU" dirty="0"/>
          </a:p>
        </p:txBody>
      </p:sp>
      <p:sp>
        <p:nvSpPr>
          <p:cNvPr id="19" name="Rectangle 18"/>
          <p:cNvSpPr/>
          <p:nvPr/>
        </p:nvSpPr>
        <p:spPr>
          <a:xfrm>
            <a:off x="434700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22</a:t>
            </a:r>
            <a:endParaRPr lang="en-AU" dirty="0"/>
          </a:p>
        </p:txBody>
      </p:sp>
      <p:sp>
        <p:nvSpPr>
          <p:cNvPr id="20" name="Rectangle 19"/>
          <p:cNvSpPr/>
          <p:nvPr/>
        </p:nvSpPr>
        <p:spPr>
          <a:xfrm>
            <a:off x="514833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91</a:t>
            </a:r>
            <a:endParaRPr lang="en-AU" dirty="0"/>
          </a:p>
        </p:txBody>
      </p:sp>
      <p:sp>
        <p:nvSpPr>
          <p:cNvPr id="21" name="Rectangle 20"/>
          <p:cNvSpPr/>
          <p:nvPr/>
        </p:nvSpPr>
        <p:spPr>
          <a:xfrm>
            <a:off x="590389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66</a:t>
            </a:r>
            <a:endParaRPr lang="en-AU" dirty="0"/>
          </a:p>
        </p:txBody>
      </p:sp>
      <p:sp>
        <p:nvSpPr>
          <p:cNvPr id="22" name="Rectangle 21"/>
          <p:cNvSpPr/>
          <p:nvPr/>
        </p:nvSpPr>
        <p:spPr>
          <a:xfrm>
            <a:off x="666589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43</a:t>
            </a:r>
            <a:endParaRPr lang="en-AU" dirty="0"/>
          </a:p>
        </p:txBody>
      </p:sp>
      <p:sp>
        <p:nvSpPr>
          <p:cNvPr id="23" name="TextBox 22"/>
          <p:cNvSpPr txBox="1"/>
          <p:nvPr/>
        </p:nvSpPr>
        <p:spPr>
          <a:xfrm>
            <a:off x="561369" y="1507723"/>
            <a:ext cx="7143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intArray</a:t>
            </a:r>
            <a:r>
              <a:rPr lang="en-AU" dirty="0" smtClean="0"/>
              <a:t>(0 to 8), </a:t>
            </a:r>
            <a:r>
              <a:rPr lang="en-AU" dirty="0" smtClean="0"/>
              <a:t>an array filled </a:t>
            </a:r>
            <a:r>
              <a:rPr lang="en-AU" dirty="0" smtClean="0"/>
              <a:t>with random integer values</a:t>
            </a:r>
            <a:endParaRPr lang="en-AU" dirty="0"/>
          </a:p>
        </p:txBody>
      </p:sp>
      <p:sp>
        <p:nvSpPr>
          <p:cNvPr id="25" name="TextBox 24"/>
          <p:cNvSpPr txBox="1"/>
          <p:nvPr/>
        </p:nvSpPr>
        <p:spPr>
          <a:xfrm>
            <a:off x="2899336" y="5478350"/>
            <a:ext cx="343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temp, a temporary storage space</a:t>
            </a:r>
            <a:endParaRPr lang="en-AU" dirty="0"/>
          </a:p>
        </p:txBody>
      </p:sp>
      <p:sp>
        <p:nvSpPr>
          <p:cNvPr id="3" name="Up Arrow 2"/>
          <p:cNvSpPr/>
          <p:nvPr/>
        </p:nvSpPr>
        <p:spPr>
          <a:xfrm>
            <a:off x="230316" y="2850777"/>
            <a:ext cx="1193676" cy="8606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first</a:t>
            </a:r>
            <a:endParaRPr lang="en-AU" dirty="0"/>
          </a:p>
        </p:txBody>
      </p:sp>
      <p:sp>
        <p:nvSpPr>
          <p:cNvPr id="26" name="Up Arrow 25"/>
          <p:cNvSpPr/>
          <p:nvPr/>
        </p:nvSpPr>
        <p:spPr>
          <a:xfrm>
            <a:off x="6378146" y="2850776"/>
            <a:ext cx="1193676" cy="86061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last</a:t>
            </a:r>
            <a:endParaRPr lang="en-AU" dirty="0"/>
          </a:p>
        </p:txBody>
      </p:sp>
      <p:sp>
        <p:nvSpPr>
          <p:cNvPr id="24" name="Up Arrow 23"/>
          <p:cNvSpPr/>
          <p:nvPr/>
        </p:nvSpPr>
        <p:spPr>
          <a:xfrm>
            <a:off x="6437228" y="3123360"/>
            <a:ext cx="1075511" cy="1739153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current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4965186" y="3126398"/>
            <a:ext cx="1007528" cy="173915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largest</a:t>
            </a:r>
            <a:endParaRPr lang="en-AU" dirty="0"/>
          </a:p>
        </p:txBody>
      </p:sp>
      <p:sp>
        <p:nvSpPr>
          <p:cNvPr id="28" name="TextBox 27"/>
          <p:cNvSpPr txBox="1"/>
          <p:nvPr/>
        </p:nvSpPr>
        <p:spPr>
          <a:xfrm>
            <a:off x="2819593" y="5072495"/>
            <a:ext cx="292956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 smtClean="0"/>
              <a:t>Put 91 in temp</a:t>
            </a:r>
            <a:endParaRPr lang="en-AU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749158" y="2850776"/>
            <a:ext cx="585281" cy="2221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433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Selection sort in pictures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77555" y="5257161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91</a:t>
            </a:r>
            <a:endParaRPr lang="en-AU" dirty="0"/>
          </a:p>
        </p:txBody>
      </p:sp>
      <p:sp>
        <p:nvSpPr>
          <p:cNvPr id="14" name="Rectangle 13"/>
          <p:cNvSpPr/>
          <p:nvPr/>
        </p:nvSpPr>
        <p:spPr>
          <a:xfrm>
            <a:off x="51806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32</a:t>
            </a:r>
            <a:endParaRPr lang="en-AU" dirty="0"/>
          </a:p>
        </p:txBody>
      </p:sp>
      <p:sp>
        <p:nvSpPr>
          <p:cNvPr id="15" name="Rectangle 14"/>
          <p:cNvSpPr/>
          <p:nvPr/>
        </p:nvSpPr>
        <p:spPr>
          <a:xfrm>
            <a:off x="127362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17</a:t>
            </a:r>
            <a:endParaRPr lang="en-AU" dirty="0"/>
          </a:p>
        </p:txBody>
      </p:sp>
      <p:sp>
        <p:nvSpPr>
          <p:cNvPr id="16" name="Rectangle 15"/>
          <p:cNvSpPr/>
          <p:nvPr/>
        </p:nvSpPr>
        <p:spPr>
          <a:xfrm>
            <a:off x="203562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87</a:t>
            </a:r>
            <a:endParaRPr lang="en-AU" dirty="0"/>
          </a:p>
        </p:txBody>
      </p:sp>
      <p:sp>
        <p:nvSpPr>
          <p:cNvPr id="17" name="Rectangle 16"/>
          <p:cNvSpPr/>
          <p:nvPr/>
        </p:nvSpPr>
        <p:spPr>
          <a:xfrm>
            <a:off x="282944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54</a:t>
            </a:r>
            <a:endParaRPr lang="en-AU" dirty="0"/>
          </a:p>
        </p:txBody>
      </p:sp>
      <p:sp>
        <p:nvSpPr>
          <p:cNvPr id="18" name="Rectangle 17"/>
          <p:cNvSpPr/>
          <p:nvPr/>
        </p:nvSpPr>
        <p:spPr>
          <a:xfrm>
            <a:off x="358500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72</a:t>
            </a:r>
            <a:endParaRPr lang="en-AU" dirty="0"/>
          </a:p>
        </p:txBody>
      </p:sp>
      <p:sp>
        <p:nvSpPr>
          <p:cNvPr id="19" name="Rectangle 18"/>
          <p:cNvSpPr/>
          <p:nvPr/>
        </p:nvSpPr>
        <p:spPr>
          <a:xfrm>
            <a:off x="434700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22</a:t>
            </a:r>
            <a:endParaRPr lang="en-AU" dirty="0"/>
          </a:p>
        </p:txBody>
      </p:sp>
      <p:sp>
        <p:nvSpPr>
          <p:cNvPr id="20" name="Rectangle 19"/>
          <p:cNvSpPr/>
          <p:nvPr/>
        </p:nvSpPr>
        <p:spPr>
          <a:xfrm>
            <a:off x="514833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43</a:t>
            </a:r>
            <a:endParaRPr lang="en-AU" dirty="0"/>
          </a:p>
        </p:txBody>
      </p:sp>
      <p:sp>
        <p:nvSpPr>
          <p:cNvPr id="21" name="Rectangle 20"/>
          <p:cNvSpPr/>
          <p:nvPr/>
        </p:nvSpPr>
        <p:spPr>
          <a:xfrm>
            <a:off x="590389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66</a:t>
            </a:r>
            <a:endParaRPr lang="en-AU" dirty="0"/>
          </a:p>
        </p:txBody>
      </p:sp>
      <p:sp>
        <p:nvSpPr>
          <p:cNvPr id="22" name="Rectangle 21"/>
          <p:cNvSpPr/>
          <p:nvPr/>
        </p:nvSpPr>
        <p:spPr>
          <a:xfrm>
            <a:off x="666589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43</a:t>
            </a:r>
            <a:endParaRPr lang="en-AU" dirty="0"/>
          </a:p>
        </p:txBody>
      </p:sp>
      <p:sp>
        <p:nvSpPr>
          <p:cNvPr id="23" name="TextBox 22"/>
          <p:cNvSpPr txBox="1"/>
          <p:nvPr/>
        </p:nvSpPr>
        <p:spPr>
          <a:xfrm>
            <a:off x="561369" y="1507723"/>
            <a:ext cx="7143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intArray</a:t>
            </a:r>
            <a:r>
              <a:rPr lang="en-AU" dirty="0" smtClean="0"/>
              <a:t>(0 to 8), </a:t>
            </a:r>
            <a:r>
              <a:rPr lang="en-AU" dirty="0" smtClean="0"/>
              <a:t>an array filled </a:t>
            </a:r>
            <a:r>
              <a:rPr lang="en-AU" dirty="0" smtClean="0"/>
              <a:t>with random integer values</a:t>
            </a:r>
            <a:endParaRPr lang="en-AU" dirty="0"/>
          </a:p>
        </p:txBody>
      </p:sp>
      <p:sp>
        <p:nvSpPr>
          <p:cNvPr id="25" name="TextBox 24"/>
          <p:cNvSpPr txBox="1"/>
          <p:nvPr/>
        </p:nvSpPr>
        <p:spPr>
          <a:xfrm>
            <a:off x="2899336" y="5478350"/>
            <a:ext cx="343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temp, a temporary storage space</a:t>
            </a:r>
            <a:endParaRPr lang="en-AU" dirty="0"/>
          </a:p>
        </p:txBody>
      </p:sp>
      <p:sp>
        <p:nvSpPr>
          <p:cNvPr id="3" name="Up Arrow 2"/>
          <p:cNvSpPr/>
          <p:nvPr/>
        </p:nvSpPr>
        <p:spPr>
          <a:xfrm>
            <a:off x="230316" y="2850777"/>
            <a:ext cx="1193676" cy="8606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first</a:t>
            </a:r>
            <a:endParaRPr lang="en-AU" dirty="0"/>
          </a:p>
        </p:txBody>
      </p:sp>
      <p:sp>
        <p:nvSpPr>
          <p:cNvPr id="26" name="Up Arrow 25"/>
          <p:cNvSpPr/>
          <p:nvPr/>
        </p:nvSpPr>
        <p:spPr>
          <a:xfrm>
            <a:off x="6378146" y="2850776"/>
            <a:ext cx="1193676" cy="86061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last</a:t>
            </a:r>
            <a:endParaRPr lang="en-AU" dirty="0"/>
          </a:p>
        </p:txBody>
      </p:sp>
      <p:sp>
        <p:nvSpPr>
          <p:cNvPr id="24" name="Up Arrow 23"/>
          <p:cNvSpPr/>
          <p:nvPr/>
        </p:nvSpPr>
        <p:spPr>
          <a:xfrm>
            <a:off x="6437228" y="3123360"/>
            <a:ext cx="1075511" cy="1739153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current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4965186" y="3126398"/>
            <a:ext cx="1007528" cy="173915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largest</a:t>
            </a:r>
            <a:endParaRPr lang="en-AU" dirty="0"/>
          </a:p>
        </p:txBody>
      </p:sp>
      <p:sp>
        <p:nvSpPr>
          <p:cNvPr id="28" name="TextBox 27"/>
          <p:cNvSpPr txBox="1"/>
          <p:nvPr/>
        </p:nvSpPr>
        <p:spPr>
          <a:xfrm>
            <a:off x="2254186" y="2911749"/>
            <a:ext cx="292956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 smtClean="0"/>
              <a:t>Put 43 in 91’s position</a:t>
            </a:r>
            <a:endParaRPr lang="en-AU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468950" y="2296480"/>
            <a:ext cx="150603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00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Selection sort in pictures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77555" y="5257161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91</a:t>
            </a:r>
            <a:endParaRPr lang="en-AU" dirty="0"/>
          </a:p>
        </p:txBody>
      </p:sp>
      <p:sp>
        <p:nvSpPr>
          <p:cNvPr id="14" name="Rectangle 13"/>
          <p:cNvSpPr/>
          <p:nvPr/>
        </p:nvSpPr>
        <p:spPr>
          <a:xfrm>
            <a:off x="51806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32</a:t>
            </a:r>
            <a:endParaRPr lang="en-AU" dirty="0"/>
          </a:p>
        </p:txBody>
      </p:sp>
      <p:sp>
        <p:nvSpPr>
          <p:cNvPr id="15" name="Rectangle 14"/>
          <p:cNvSpPr/>
          <p:nvPr/>
        </p:nvSpPr>
        <p:spPr>
          <a:xfrm>
            <a:off x="127362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17</a:t>
            </a:r>
            <a:endParaRPr lang="en-AU" dirty="0"/>
          </a:p>
        </p:txBody>
      </p:sp>
      <p:sp>
        <p:nvSpPr>
          <p:cNvPr id="16" name="Rectangle 15"/>
          <p:cNvSpPr/>
          <p:nvPr/>
        </p:nvSpPr>
        <p:spPr>
          <a:xfrm>
            <a:off x="203562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87</a:t>
            </a:r>
            <a:endParaRPr lang="en-AU" dirty="0"/>
          </a:p>
        </p:txBody>
      </p:sp>
      <p:sp>
        <p:nvSpPr>
          <p:cNvPr id="17" name="Rectangle 16"/>
          <p:cNvSpPr/>
          <p:nvPr/>
        </p:nvSpPr>
        <p:spPr>
          <a:xfrm>
            <a:off x="282944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54</a:t>
            </a:r>
            <a:endParaRPr lang="en-AU" dirty="0"/>
          </a:p>
        </p:txBody>
      </p:sp>
      <p:sp>
        <p:nvSpPr>
          <p:cNvPr id="18" name="Rectangle 17"/>
          <p:cNvSpPr/>
          <p:nvPr/>
        </p:nvSpPr>
        <p:spPr>
          <a:xfrm>
            <a:off x="358500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72</a:t>
            </a:r>
            <a:endParaRPr lang="en-AU" dirty="0"/>
          </a:p>
        </p:txBody>
      </p:sp>
      <p:sp>
        <p:nvSpPr>
          <p:cNvPr id="19" name="Rectangle 18"/>
          <p:cNvSpPr/>
          <p:nvPr/>
        </p:nvSpPr>
        <p:spPr>
          <a:xfrm>
            <a:off x="434700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22</a:t>
            </a:r>
            <a:endParaRPr lang="en-AU" dirty="0"/>
          </a:p>
        </p:txBody>
      </p:sp>
      <p:sp>
        <p:nvSpPr>
          <p:cNvPr id="20" name="Rectangle 19"/>
          <p:cNvSpPr/>
          <p:nvPr/>
        </p:nvSpPr>
        <p:spPr>
          <a:xfrm>
            <a:off x="514833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43</a:t>
            </a:r>
            <a:endParaRPr lang="en-AU" dirty="0"/>
          </a:p>
        </p:txBody>
      </p:sp>
      <p:sp>
        <p:nvSpPr>
          <p:cNvPr id="21" name="Rectangle 20"/>
          <p:cNvSpPr/>
          <p:nvPr/>
        </p:nvSpPr>
        <p:spPr>
          <a:xfrm>
            <a:off x="590389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66</a:t>
            </a:r>
            <a:endParaRPr lang="en-AU" dirty="0"/>
          </a:p>
        </p:txBody>
      </p:sp>
      <p:sp>
        <p:nvSpPr>
          <p:cNvPr id="22" name="Rectangle 21"/>
          <p:cNvSpPr/>
          <p:nvPr/>
        </p:nvSpPr>
        <p:spPr>
          <a:xfrm>
            <a:off x="666589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91</a:t>
            </a:r>
            <a:endParaRPr lang="en-AU" dirty="0"/>
          </a:p>
        </p:txBody>
      </p:sp>
      <p:sp>
        <p:nvSpPr>
          <p:cNvPr id="23" name="TextBox 22"/>
          <p:cNvSpPr txBox="1"/>
          <p:nvPr/>
        </p:nvSpPr>
        <p:spPr>
          <a:xfrm>
            <a:off x="561369" y="1507723"/>
            <a:ext cx="7143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intArray</a:t>
            </a:r>
            <a:r>
              <a:rPr lang="en-AU" dirty="0" smtClean="0"/>
              <a:t>(0 to 8), </a:t>
            </a:r>
            <a:r>
              <a:rPr lang="en-AU" dirty="0" smtClean="0"/>
              <a:t>an array filled </a:t>
            </a:r>
            <a:r>
              <a:rPr lang="en-AU" dirty="0" smtClean="0"/>
              <a:t>with random integer values</a:t>
            </a:r>
            <a:endParaRPr lang="en-AU" dirty="0"/>
          </a:p>
        </p:txBody>
      </p:sp>
      <p:sp>
        <p:nvSpPr>
          <p:cNvPr id="25" name="TextBox 24"/>
          <p:cNvSpPr txBox="1"/>
          <p:nvPr/>
        </p:nvSpPr>
        <p:spPr>
          <a:xfrm>
            <a:off x="2899336" y="5478350"/>
            <a:ext cx="343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temp, a temporary storage space</a:t>
            </a:r>
            <a:endParaRPr lang="en-AU" dirty="0"/>
          </a:p>
        </p:txBody>
      </p:sp>
      <p:sp>
        <p:nvSpPr>
          <p:cNvPr id="3" name="Up Arrow 2"/>
          <p:cNvSpPr/>
          <p:nvPr/>
        </p:nvSpPr>
        <p:spPr>
          <a:xfrm>
            <a:off x="230316" y="2850777"/>
            <a:ext cx="1193676" cy="8606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first</a:t>
            </a:r>
            <a:endParaRPr lang="en-AU" dirty="0"/>
          </a:p>
        </p:txBody>
      </p:sp>
      <p:sp>
        <p:nvSpPr>
          <p:cNvPr id="26" name="Up Arrow 25"/>
          <p:cNvSpPr/>
          <p:nvPr/>
        </p:nvSpPr>
        <p:spPr>
          <a:xfrm>
            <a:off x="6378146" y="2850776"/>
            <a:ext cx="1193676" cy="86061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last</a:t>
            </a:r>
            <a:endParaRPr lang="en-AU" dirty="0"/>
          </a:p>
        </p:txBody>
      </p:sp>
      <p:sp>
        <p:nvSpPr>
          <p:cNvPr id="24" name="Up Arrow 23"/>
          <p:cNvSpPr/>
          <p:nvPr/>
        </p:nvSpPr>
        <p:spPr>
          <a:xfrm>
            <a:off x="6437228" y="3123360"/>
            <a:ext cx="1075511" cy="1739153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current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4965186" y="3126398"/>
            <a:ext cx="1007528" cy="173915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largest</a:t>
            </a:r>
            <a:endParaRPr lang="en-AU" dirty="0"/>
          </a:p>
        </p:txBody>
      </p:sp>
      <p:sp>
        <p:nvSpPr>
          <p:cNvPr id="28" name="TextBox 27"/>
          <p:cNvSpPr txBox="1"/>
          <p:nvPr/>
        </p:nvSpPr>
        <p:spPr>
          <a:xfrm>
            <a:off x="3107217" y="4677847"/>
            <a:ext cx="292956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 smtClean="0"/>
              <a:t>Put 91 in last</a:t>
            </a:r>
            <a:endParaRPr lang="en-AU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349674" y="2605573"/>
            <a:ext cx="316217" cy="28727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65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Selection sort in pictures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77555" y="5257161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4" name="Rectangle 13"/>
          <p:cNvSpPr/>
          <p:nvPr/>
        </p:nvSpPr>
        <p:spPr>
          <a:xfrm>
            <a:off x="51806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32</a:t>
            </a:r>
            <a:endParaRPr lang="en-AU" dirty="0"/>
          </a:p>
        </p:txBody>
      </p:sp>
      <p:sp>
        <p:nvSpPr>
          <p:cNvPr id="15" name="Rectangle 14"/>
          <p:cNvSpPr/>
          <p:nvPr/>
        </p:nvSpPr>
        <p:spPr>
          <a:xfrm>
            <a:off x="127362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17</a:t>
            </a:r>
            <a:endParaRPr lang="en-AU" dirty="0"/>
          </a:p>
        </p:txBody>
      </p:sp>
      <p:sp>
        <p:nvSpPr>
          <p:cNvPr id="16" name="Rectangle 15"/>
          <p:cNvSpPr/>
          <p:nvPr/>
        </p:nvSpPr>
        <p:spPr>
          <a:xfrm>
            <a:off x="203562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87</a:t>
            </a:r>
            <a:endParaRPr lang="en-AU" dirty="0"/>
          </a:p>
        </p:txBody>
      </p:sp>
      <p:sp>
        <p:nvSpPr>
          <p:cNvPr id="17" name="Rectangle 16"/>
          <p:cNvSpPr/>
          <p:nvPr/>
        </p:nvSpPr>
        <p:spPr>
          <a:xfrm>
            <a:off x="282944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54</a:t>
            </a:r>
            <a:endParaRPr lang="en-AU" dirty="0"/>
          </a:p>
        </p:txBody>
      </p:sp>
      <p:sp>
        <p:nvSpPr>
          <p:cNvPr id="18" name="Rectangle 17"/>
          <p:cNvSpPr/>
          <p:nvPr/>
        </p:nvSpPr>
        <p:spPr>
          <a:xfrm>
            <a:off x="358500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72</a:t>
            </a:r>
            <a:endParaRPr lang="en-AU" dirty="0"/>
          </a:p>
        </p:txBody>
      </p:sp>
      <p:sp>
        <p:nvSpPr>
          <p:cNvPr id="19" name="Rectangle 18"/>
          <p:cNvSpPr/>
          <p:nvPr/>
        </p:nvSpPr>
        <p:spPr>
          <a:xfrm>
            <a:off x="434700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22</a:t>
            </a:r>
            <a:endParaRPr lang="en-AU" dirty="0"/>
          </a:p>
        </p:txBody>
      </p:sp>
      <p:sp>
        <p:nvSpPr>
          <p:cNvPr id="20" name="Rectangle 19"/>
          <p:cNvSpPr/>
          <p:nvPr/>
        </p:nvSpPr>
        <p:spPr>
          <a:xfrm>
            <a:off x="514833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43</a:t>
            </a:r>
            <a:endParaRPr lang="en-AU" dirty="0"/>
          </a:p>
        </p:txBody>
      </p:sp>
      <p:sp>
        <p:nvSpPr>
          <p:cNvPr id="21" name="Rectangle 20"/>
          <p:cNvSpPr/>
          <p:nvPr/>
        </p:nvSpPr>
        <p:spPr>
          <a:xfrm>
            <a:off x="590389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66</a:t>
            </a:r>
            <a:endParaRPr lang="en-AU" dirty="0"/>
          </a:p>
        </p:txBody>
      </p:sp>
      <p:sp>
        <p:nvSpPr>
          <p:cNvPr id="22" name="Rectangle 21"/>
          <p:cNvSpPr/>
          <p:nvPr/>
        </p:nvSpPr>
        <p:spPr>
          <a:xfrm>
            <a:off x="666589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91</a:t>
            </a:r>
            <a:endParaRPr lang="en-AU" dirty="0"/>
          </a:p>
        </p:txBody>
      </p:sp>
      <p:sp>
        <p:nvSpPr>
          <p:cNvPr id="23" name="TextBox 22"/>
          <p:cNvSpPr txBox="1"/>
          <p:nvPr/>
        </p:nvSpPr>
        <p:spPr>
          <a:xfrm>
            <a:off x="561369" y="1507723"/>
            <a:ext cx="7143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intArray</a:t>
            </a:r>
            <a:r>
              <a:rPr lang="en-AU" dirty="0" smtClean="0"/>
              <a:t>(0 to 8), </a:t>
            </a:r>
            <a:r>
              <a:rPr lang="en-AU" dirty="0" smtClean="0"/>
              <a:t>an array filled </a:t>
            </a:r>
            <a:r>
              <a:rPr lang="en-AU" dirty="0" smtClean="0"/>
              <a:t>with random integer values</a:t>
            </a:r>
            <a:endParaRPr lang="en-AU" dirty="0"/>
          </a:p>
        </p:txBody>
      </p:sp>
      <p:sp>
        <p:nvSpPr>
          <p:cNvPr id="25" name="TextBox 24"/>
          <p:cNvSpPr txBox="1"/>
          <p:nvPr/>
        </p:nvSpPr>
        <p:spPr>
          <a:xfrm>
            <a:off x="2899336" y="5478350"/>
            <a:ext cx="343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temp, a temporary storage space</a:t>
            </a:r>
            <a:endParaRPr lang="en-AU" dirty="0"/>
          </a:p>
        </p:txBody>
      </p:sp>
      <p:sp>
        <p:nvSpPr>
          <p:cNvPr id="3" name="Up Arrow 2"/>
          <p:cNvSpPr/>
          <p:nvPr/>
        </p:nvSpPr>
        <p:spPr>
          <a:xfrm>
            <a:off x="230316" y="2850777"/>
            <a:ext cx="1193676" cy="8606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first</a:t>
            </a:r>
            <a:endParaRPr lang="en-AU" dirty="0"/>
          </a:p>
        </p:txBody>
      </p:sp>
      <p:sp>
        <p:nvSpPr>
          <p:cNvPr id="26" name="Up Arrow 25"/>
          <p:cNvSpPr/>
          <p:nvPr/>
        </p:nvSpPr>
        <p:spPr>
          <a:xfrm>
            <a:off x="5647956" y="2850776"/>
            <a:ext cx="1193676" cy="86061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last</a:t>
            </a:r>
            <a:endParaRPr lang="en-AU" dirty="0"/>
          </a:p>
        </p:txBody>
      </p:sp>
      <p:sp>
        <p:nvSpPr>
          <p:cNvPr id="24" name="Up Arrow 23"/>
          <p:cNvSpPr/>
          <p:nvPr/>
        </p:nvSpPr>
        <p:spPr>
          <a:xfrm>
            <a:off x="289398" y="3490962"/>
            <a:ext cx="1075511" cy="1739153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current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323390" y="4108529"/>
            <a:ext cx="1007528" cy="173915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largest</a:t>
            </a:r>
            <a:endParaRPr lang="en-AU" dirty="0"/>
          </a:p>
        </p:txBody>
      </p:sp>
      <p:sp>
        <p:nvSpPr>
          <p:cNvPr id="28" name="TextBox 27"/>
          <p:cNvSpPr txBox="1"/>
          <p:nvPr/>
        </p:nvSpPr>
        <p:spPr>
          <a:xfrm>
            <a:off x="2429311" y="2972725"/>
            <a:ext cx="2929565" cy="175432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 smtClean="0"/>
              <a:t>Now that 91 is in the right place, move last to one less than it was, move first, current and largest back to the start, clear temp. Start again!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0535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AU" sz="3600" b="1" dirty="0"/>
              <a:t>Key </a:t>
            </a:r>
            <a:r>
              <a:rPr lang="en-AU" sz="3600" b="1" dirty="0" smtClean="0"/>
              <a:t>knowledge - Data </a:t>
            </a:r>
            <a:r>
              <a:rPr lang="en-AU" sz="3600" b="1" dirty="0"/>
              <a:t>and information</a:t>
            </a:r>
          </a:p>
          <a:p>
            <a:r>
              <a:rPr lang="en-AU" sz="3600" dirty="0" smtClean="0"/>
              <a:t> characteristics </a:t>
            </a:r>
            <a:r>
              <a:rPr lang="en-AU" sz="3600" dirty="0"/>
              <a:t>of data types</a:t>
            </a:r>
          </a:p>
          <a:p>
            <a:r>
              <a:rPr lang="en-AU" sz="3600" dirty="0" smtClean="0"/>
              <a:t> types </a:t>
            </a:r>
            <a:r>
              <a:rPr lang="en-AU" sz="3600" dirty="0"/>
              <a:t>of data structures, including </a:t>
            </a:r>
            <a:r>
              <a:rPr lang="en-AU" sz="3600" u="sng" dirty="0"/>
              <a:t>one-dimensional arrays (single data type, integer index) </a:t>
            </a:r>
            <a:r>
              <a:rPr lang="en-AU" sz="3600" dirty="0"/>
              <a:t>and records (</a:t>
            </a:r>
            <a:r>
              <a:rPr lang="en-AU" sz="3600" dirty="0" smtClean="0"/>
              <a:t>varying data </a:t>
            </a:r>
            <a:r>
              <a:rPr lang="en-AU" sz="3600" dirty="0"/>
              <a:t>types, field index</a:t>
            </a:r>
            <a:r>
              <a:rPr lang="en-AU" sz="3600" dirty="0" smtClean="0"/>
              <a:t>)</a:t>
            </a:r>
          </a:p>
          <a:p>
            <a:pPr marL="0" indent="0">
              <a:buNone/>
            </a:pPr>
            <a:r>
              <a:rPr lang="en-AU" sz="3600" b="1" dirty="0"/>
              <a:t>Key knowledge - </a:t>
            </a:r>
            <a:r>
              <a:rPr lang="en-AU" sz="3600" b="1" dirty="0" smtClean="0"/>
              <a:t>Approaches </a:t>
            </a:r>
            <a:r>
              <a:rPr lang="en-AU" sz="3600" b="1" dirty="0"/>
              <a:t>to problem </a:t>
            </a:r>
            <a:r>
              <a:rPr lang="en-AU" sz="3600" b="1" dirty="0" smtClean="0"/>
              <a:t>solving</a:t>
            </a:r>
          </a:p>
          <a:p>
            <a:r>
              <a:rPr lang="en-AU" sz="3600" dirty="0" smtClean="0"/>
              <a:t> techniques </a:t>
            </a:r>
            <a:r>
              <a:rPr lang="en-AU" sz="3600" dirty="0"/>
              <a:t>for linear and </a:t>
            </a:r>
            <a:r>
              <a:rPr lang="en-AU" sz="3600" u="sng" dirty="0"/>
              <a:t>binary</a:t>
            </a:r>
            <a:r>
              <a:rPr lang="en-AU" sz="3600" dirty="0"/>
              <a:t> searching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From The Study Design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24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950" y="1284712"/>
            <a:ext cx="7886700" cy="504437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sz="1800" dirty="0" smtClean="0"/>
              <a:t>Do </a:t>
            </a:r>
            <a:r>
              <a:rPr lang="en-AU" sz="1800" dirty="0"/>
              <a:t>While last &gt; first</a:t>
            </a:r>
          </a:p>
          <a:p>
            <a:pPr marL="0" indent="0">
              <a:buNone/>
            </a:pPr>
            <a:r>
              <a:rPr lang="en-AU" sz="1800" dirty="0"/>
              <a:t>            current </a:t>
            </a:r>
            <a:r>
              <a:rPr lang="en-AU" sz="1800" dirty="0" smtClean="0"/>
              <a:t>← </a:t>
            </a:r>
            <a:r>
              <a:rPr lang="en-AU" sz="1800" dirty="0"/>
              <a:t>first</a:t>
            </a:r>
          </a:p>
          <a:p>
            <a:pPr marL="0" indent="0">
              <a:buNone/>
            </a:pPr>
            <a:r>
              <a:rPr lang="en-AU" sz="1800" dirty="0"/>
              <a:t>            largest </a:t>
            </a:r>
            <a:r>
              <a:rPr lang="en-AU" sz="1800" dirty="0"/>
              <a:t>←</a:t>
            </a:r>
            <a:r>
              <a:rPr lang="en-AU" sz="1800" dirty="0" smtClean="0"/>
              <a:t> </a:t>
            </a:r>
            <a:r>
              <a:rPr lang="en-AU" sz="1800" dirty="0" err="1"/>
              <a:t>intArray</a:t>
            </a:r>
            <a:r>
              <a:rPr lang="en-AU" sz="1800" dirty="0"/>
              <a:t>(current)</a:t>
            </a:r>
          </a:p>
          <a:p>
            <a:pPr marL="0" indent="0">
              <a:buNone/>
            </a:pPr>
            <a:r>
              <a:rPr lang="en-AU" sz="1800" dirty="0"/>
              <a:t>            position </a:t>
            </a:r>
            <a:r>
              <a:rPr lang="en-AU" sz="1800" dirty="0"/>
              <a:t>← </a:t>
            </a:r>
            <a:r>
              <a:rPr lang="en-AU" sz="1800" dirty="0" smtClean="0"/>
              <a:t> </a:t>
            </a:r>
            <a:r>
              <a:rPr lang="en-AU" sz="1800" dirty="0"/>
              <a:t>current</a:t>
            </a:r>
          </a:p>
          <a:p>
            <a:pPr marL="0" indent="0">
              <a:buNone/>
            </a:pPr>
            <a:r>
              <a:rPr lang="en-AU" sz="1800" dirty="0"/>
              <a:t>            Do While current &lt; last</a:t>
            </a:r>
          </a:p>
          <a:p>
            <a:pPr marL="0" indent="0">
              <a:buNone/>
            </a:pPr>
            <a:r>
              <a:rPr lang="en-AU" sz="1800" dirty="0"/>
              <a:t>                </a:t>
            </a:r>
            <a:r>
              <a:rPr lang="en-AU" sz="1800" dirty="0" smtClean="0"/>
              <a:t>	current  </a:t>
            </a:r>
            <a:r>
              <a:rPr lang="en-AU" sz="1800" dirty="0"/>
              <a:t>← </a:t>
            </a:r>
            <a:r>
              <a:rPr lang="en-AU" sz="1800" dirty="0" smtClean="0"/>
              <a:t>current </a:t>
            </a:r>
            <a:r>
              <a:rPr lang="en-AU" sz="1800" dirty="0"/>
              <a:t>+ 1</a:t>
            </a:r>
          </a:p>
          <a:p>
            <a:pPr marL="0" indent="0">
              <a:buNone/>
            </a:pPr>
            <a:r>
              <a:rPr lang="en-AU" sz="1800" dirty="0"/>
              <a:t>                </a:t>
            </a:r>
            <a:r>
              <a:rPr lang="en-AU" sz="1800" dirty="0" smtClean="0"/>
              <a:t>	If </a:t>
            </a:r>
            <a:r>
              <a:rPr lang="en-AU" sz="1800" dirty="0" err="1"/>
              <a:t>intArray</a:t>
            </a:r>
            <a:r>
              <a:rPr lang="en-AU" sz="1800" dirty="0"/>
              <a:t>(current) &gt; largest Then</a:t>
            </a:r>
          </a:p>
          <a:p>
            <a:pPr marL="0" indent="0">
              <a:buNone/>
            </a:pPr>
            <a:r>
              <a:rPr lang="en-AU" sz="1800" dirty="0"/>
              <a:t>                    </a:t>
            </a:r>
            <a:r>
              <a:rPr lang="en-AU" sz="1800" dirty="0" smtClean="0"/>
              <a:t>		largest </a:t>
            </a:r>
            <a:r>
              <a:rPr lang="en-AU" sz="1800" dirty="0"/>
              <a:t>←</a:t>
            </a:r>
            <a:r>
              <a:rPr lang="en-AU" sz="1800" dirty="0" smtClean="0"/>
              <a:t> </a:t>
            </a:r>
            <a:r>
              <a:rPr lang="en-AU" sz="1800" dirty="0" err="1"/>
              <a:t>intArray</a:t>
            </a:r>
            <a:r>
              <a:rPr lang="en-AU" sz="1800" dirty="0"/>
              <a:t>(current)</a:t>
            </a:r>
          </a:p>
          <a:p>
            <a:pPr marL="0" indent="0">
              <a:buNone/>
            </a:pPr>
            <a:r>
              <a:rPr lang="en-AU" sz="1800" dirty="0"/>
              <a:t>                    </a:t>
            </a:r>
            <a:r>
              <a:rPr lang="en-AU" sz="1800" dirty="0" smtClean="0"/>
              <a:t>		position  </a:t>
            </a:r>
            <a:r>
              <a:rPr lang="en-AU" sz="1800" dirty="0"/>
              <a:t>←</a:t>
            </a:r>
            <a:r>
              <a:rPr lang="en-AU" sz="1800" dirty="0" smtClean="0"/>
              <a:t> </a:t>
            </a:r>
            <a:r>
              <a:rPr lang="en-AU" sz="1800" dirty="0"/>
              <a:t>current</a:t>
            </a:r>
          </a:p>
          <a:p>
            <a:pPr marL="0" indent="0">
              <a:buNone/>
            </a:pPr>
            <a:r>
              <a:rPr lang="en-AU" sz="1800" dirty="0"/>
              <a:t>                </a:t>
            </a:r>
            <a:r>
              <a:rPr lang="en-AU" sz="1800" dirty="0" smtClean="0"/>
              <a:t>	End </a:t>
            </a:r>
            <a:r>
              <a:rPr lang="en-AU" sz="1800" dirty="0"/>
              <a:t>If</a:t>
            </a:r>
          </a:p>
          <a:p>
            <a:pPr marL="0" indent="0">
              <a:buNone/>
            </a:pPr>
            <a:r>
              <a:rPr lang="en-AU" sz="1800" dirty="0"/>
              <a:t>            Loop</a:t>
            </a:r>
          </a:p>
          <a:p>
            <a:pPr marL="0" indent="0">
              <a:buNone/>
            </a:pPr>
            <a:r>
              <a:rPr lang="en-AU" sz="1800" dirty="0"/>
              <a:t>            temp </a:t>
            </a:r>
            <a:r>
              <a:rPr lang="en-AU" sz="1800" dirty="0"/>
              <a:t>←</a:t>
            </a:r>
            <a:r>
              <a:rPr lang="en-AU" sz="1800" dirty="0" smtClean="0"/>
              <a:t> </a:t>
            </a:r>
            <a:r>
              <a:rPr lang="en-AU" sz="1800" dirty="0" err="1"/>
              <a:t>intArray</a:t>
            </a:r>
            <a:r>
              <a:rPr lang="en-AU" sz="1800" dirty="0"/>
              <a:t>(position)</a:t>
            </a:r>
          </a:p>
          <a:p>
            <a:pPr marL="0" indent="0">
              <a:buNone/>
            </a:pPr>
            <a:r>
              <a:rPr lang="en-AU" sz="1800" dirty="0"/>
              <a:t>            </a:t>
            </a:r>
            <a:r>
              <a:rPr lang="en-AU" sz="1800" dirty="0" err="1"/>
              <a:t>intArray</a:t>
            </a:r>
            <a:r>
              <a:rPr lang="en-AU" sz="1800" dirty="0"/>
              <a:t>(position) </a:t>
            </a:r>
            <a:r>
              <a:rPr lang="en-AU" sz="1800" dirty="0"/>
              <a:t>←</a:t>
            </a:r>
            <a:r>
              <a:rPr lang="en-AU" sz="1800" dirty="0" smtClean="0"/>
              <a:t> </a:t>
            </a:r>
            <a:r>
              <a:rPr lang="en-AU" sz="1800" dirty="0" err="1"/>
              <a:t>intArray</a:t>
            </a:r>
            <a:r>
              <a:rPr lang="en-AU" sz="1800" dirty="0"/>
              <a:t>(last)</a:t>
            </a:r>
          </a:p>
          <a:p>
            <a:pPr marL="0" indent="0">
              <a:buNone/>
            </a:pPr>
            <a:r>
              <a:rPr lang="en-AU" sz="1800" dirty="0"/>
              <a:t>            </a:t>
            </a:r>
            <a:r>
              <a:rPr lang="en-AU" sz="1800" dirty="0" err="1"/>
              <a:t>intArray</a:t>
            </a:r>
            <a:r>
              <a:rPr lang="en-AU" sz="1800" dirty="0"/>
              <a:t>(last) </a:t>
            </a:r>
            <a:r>
              <a:rPr lang="en-AU" sz="1800" dirty="0"/>
              <a:t>←</a:t>
            </a:r>
            <a:r>
              <a:rPr lang="en-AU" sz="1800" dirty="0" smtClean="0"/>
              <a:t> </a:t>
            </a:r>
            <a:r>
              <a:rPr lang="en-AU" sz="1800" dirty="0"/>
              <a:t>temp</a:t>
            </a:r>
          </a:p>
          <a:p>
            <a:pPr marL="0" indent="0">
              <a:buNone/>
            </a:pPr>
            <a:r>
              <a:rPr lang="en-AU" sz="1800" dirty="0"/>
              <a:t>            last </a:t>
            </a:r>
            <a:r>
              <a:rPr lang="en-AU" sz="1800" dirty="0"/>
              <a:t>←</a:t>
            </a:r>
            <a:r>
              <a:rPr lang="en-AU" sz="1800" dirty="0" smtClean="0"/>
              <a:t> </a:t>
            </a:r>
            <a:r>
              <a:rPr lang="en-AU" sz="1800" dirty="0"/>
              <a:t>last - 1</a:t>
            </a:r>
          </a:p>
          <a:p>
            <a:pPr marL="0" indent="0">
              <a:buNone/>
            </a:pPr>
            <a:r>
              <a:rPr lang="en-AU" sz="1800" dirty="0" smtClean="0"/>
              <a:t>Loop</a:t>
            </a:r>
            <a:endParaRPr lang="en-AU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Selection sort pseudocode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28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sz="3600" dirty="0"/>
              <a:t> </a:t>
            </a:r>
            <a:r>
              <a:rPr lang="en-AU" sz="3600" dirty="0"/>
              <a:t>A binary search is an algorithm for locating the position of an element in a </a:t>
            </a:r>
            <a:r>
              <a:rPr lang="en-AU" sz="3600" u="sng" dirty="0"/>
              <a:t>sorted</a:t>
            </a:r>
            <a:r>
              <a:rPr lang="en-AU" sz="3600" dirty="0"/>
              <a:t> list. It inspects the middle element of the sorted list: if equal to the sought value, then the position has been found; otherwise, the upper half or lower half is chosen for further searching based on whether the sought value is greater than or less than the middle element. </a:t>
            </a:r>
            <a:r>
              <a:rPr lang="en-AU" sz="3600" dirty="0" smtClean="0"/>
              <a:t>The </a:t>
            </a:r>
            <a:r>
              <a:rPr lang="en-AU" sz="3600" dirty="0"/>
              <a:t>method reduces the number of elements needed to be checked by a factor of two each time, and finds the sought value if it exists in the list or if not determines "not present", in logarithmic time. A binary search is a  two-choice divide and conquer search algorithm.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Binary search (from Wikipedia)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40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44706"/>
            <a:ext cx="7886700" cy="48322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600" dirty="0" smtClean="0"/>
              <a:t>Back when people used phone books, a style of binary search was the way most people searched the phone book.</a:t>
            </a:r>
          </a:p>
          <a:p>
            <a:r>
              <a:rPr lang="en-AU" sz="3600" dirty="0" smtClean="0"/>
              <a:t> If you know two names, you can determine whether a third is before, between or after.</a:t>
            </a:r>
          </a:p>
          <a:p>
            <a:r>
              <a:rPr lang="en-AU" sz="3600" dirty="0" smtClean="0"/>
              <a:t> Cut the array to search </a:t>
            </a:r>
          </a:p>
          <a:p>
            <a:pPr marL="0" indent="0">
              <a:buNone/>
            </a:pPr>
            <a:r>
              <a:rPr lang="en-AU" sz="3600" dirty="0"/>
              <a:t> </a:t>
            </a:r>
            <a:r>
              <a:rPr lang="en-AU" sz="3600" dirty="0" smtClean="0"/>
              <a:t>  in half each time.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Binary searching a phone book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pic>
        <p:nvPicPr>
          <p:cNvPr id="1026" name="Picture 2" descr="http://nicksherman.com/articles/bellCentennial/inU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235" y="4466479"/>
            <a:ext cx="3188695" cy="239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40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Binary search in pictures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1806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17</a:t>
            </a:r>
            <a:endParaRPr lang="en-AU" dirty="0"/>
          </a:p>
        </p:txBody>
      </p:sp>
      <p:sp>
        <p:nvSpPr>
          <p:cNvPr id="15" name="Rectangle 14"/>
          <p:cNvSpPr/>
          <p:nvPr/>
        </p:nvSpPr>
        <p:spPr>
          <a:xfrm>
            <a:off x="127362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22</a:t>
            </a:r>
            <a:endParaRPr lang="en-AU" dirty="0"/>
          </a:p>
        </p:txBody>
      </p:sp>
      <p:sp>
        <p:nvSpPr>
          <p:cNvPr id="16" name="Rectangle 15"/>
          <p:cNvSpPr/>
          <p:nvPr/>
        </p:nvSpPr>
        <p:spPr>
          <a:xfrm>
            <a:off x="203562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37</a:t>
            </a:r>
            <a:endParaRPr lang="en-AU" dirty="0"/>
          </a:p>
        </p:txBody>
      </p:sp>
      <p:sp>
        <p:nvSpPr>
          <p:cNvPr id="17" name="Rectangle 16"/>
          <p:cNvSpPr/>
          <p:nvPr/>
        </p:nvSpPr>
        <p:spPr>
          <a:xfrm>
            <a:off x="282944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43</a:t>
            </a:r>
            <a:endParaRPr lang="en-AU" dirty="0"/>
          </a:p>
        </p:txBody>
      </p:sp>
      <p:sp>
        <p:nvSpPr>
          <p:cNvPr id="18" name="Rectangle 17"/>
          <p:cNvSpPr/>
          <p:nvPr/>
        </p:nvSpPr>
        <p:spPr>
          <a:xfrm>
            <a:off x="358500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54</a:t>
            </a:r>
            <a:endParaRPr lang="en-AU" dirty="0"/>
          </a:p>
        </p:txBody>
      </p:sp>
      <p:sp>
        <p:nvSpPr>
          <p:cNvPr id="19" name="Rectangle 18"/>
          <p:cNvSpPr/>
          <p:nvPr/>
        </p:nvSpPr>
        <p:spPr>
          <a:xfrm>
            <a:off x="434700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66</a:t>
            </a:r>
            <a:endParaRPr lang="en-AU" dirty="0"/>
          </a:p>
        </p:txBody>
      </p:sp>
      <p:sp>
        <p:nvSpPr>
          <p:cNvPr id="20" name="Rectangle 19"/>
          <p:cNvSpPr/>
          <p:nvPr/>
        </p:nvSpPr>
        <p:spPr>
          <a:xfrm>
            <a:off x="514833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72</a:t>
            </a:r>
            <a:endParaRPr lang="en-AU" dirty="0"/>
          </a:p>
        </p:txBody>
      </p:sp>
      <p:sp>
        <p:nvSpPr>
          <p:cNvPr id="21" name="Rectangle 20"/>
          <p:cNvSpPr/>
          <p:nvPr/>
        </p:nvSpPr>
        <p:spPr>
          <a:xfrm>
            <a:off x="590389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87</a:t>
            </a:r>
            <a:endParaRPr lang="en-AU" dirty="0"/>
          </a:p>
        </p:txBody>
      </p:sp>
      <p:sp>
        <p:nvSpPr>
          <p:cNvPr id="22" name="Rectangle 21"/>
          <p:cNvSpPr/>
          <p:nvPr/>
        </p:nvSpPr>
        <p:spPr>
          <a:xfrm>
            <a:off x="666589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91</a:t>
            </a:r>
            <a:endParaRPr lang="en-AU" dirty="0"/>
          </a:p>
        </p:txBody>
      </p:sp>
      <p:sp>
        <p:nvSpPr>
          <p:cNvPr id="23" name="TextBox 22"/>
          <p:cNvSpPr txBox="1"/>
          <p:nvPr/>
        </p:nvSpPr>
        <p:spPr>
          <a:xfrm>
            <a:off x="561369" y="1507723"/>
            <a:ext cx="7143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intArray</a:t>
            </a:r>
            <a:r>
              <a:rPr lang="en-AU" dirty="0" smtClean="0"/>
              <a:t>(0 to 8), </a:t>
            </a:r>
            <a:r>
              <a:rPr lang="en-AU" dirty="0" smtClean="0"/>
              <a:t>an array filled </a:t>
            </a:r>
            <a:r>
              <a:rPr lang="en-AU" dirty="0" smtClean="0"/>
              <a:t>with random integer </a:t>
            </a:r>
            <a:r>
              <a:rPr lang="en-AU" dirty="0" smtClean="0"/>
              <a:t>values and then sorted</a:t>
            </a:r>
            <a:endParaRPr lang="en-AU" dirty="0"/>
          </a:p>
        </p:txBody>
      </p:sp>
      <p:sp>
        <p:nvSpPr>
          <p:cNvPr id="25" name="TextBox 24"/>
          <p:cNvSpPr txBox="1"/>
          <p:nvPr/>
        </p:nvSpPr>
        <p:spPr>
          <a:xfrm>
            <a:off x="3965579" y="5506015"/>
            <a:ext cx="343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findMe</a:t>
            </a:r>
            <a:r>
              <a:rPr lang="en-AU" dirty="0" smtClean="0"/>
              <a:t>, value to find</a:t>
            </a:r>
            <a:endParaRPr lang="en-AU" dirty="0"/>
          </a:p>
        </p:txBody>
      </p:sp>
      <p:sp>
        <p:nvSpPr>
          <p:cNvPr id="3" name="Up Arrow 2"/>
          <p:cNvSpPr/>
          <p:nvPr/>
        </p:nvSpPr>
        <p:spPr>
          <a:xfrm>
            <a:off x="230316" y="2850777"/>
            <a:ext cx="1193676" cy="8606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first</a:t>
            </a:r>
            <a:endParaRPr lang="en-AU" dirty="0"/>
          </a:p>
        </p:txBody>
      </p:sp>
      <p:sp>
        <p:nvSpPr>
          <p:cNvPr id="26" name="Up Arrow 25"/>
          <p:cNvSpPr/>
          <p:nvPr/>
        </p:nvSpPr>
        <p:spPr>
          <a:xfrm>
            <a:off x="6378146" y="2850775"/>
            <a:ext cx="1193676" cy="86061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last</a:t>
            </a:r>
            <a:endParaRPr lang="en-AU" dirty="0"/>
          </a:p>
        </p:txBody>
      </p:sp>
      <p:sp>
        <p:nvSpPr>
          <p:cNvPr id="24" name="Up Arrow 23"/>
          <p:cNvSpPr/>
          <p:nvPr/>
        </p:nvSpPr>
        <p:spPr>
          <a:xfrm>
            <a:off x="3356338" y="2772930"/>
            <a:ext cx="1075511" cy="1099824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mid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2653807" y="2800669"/>
            <a:ext cx="1007528" cy="173915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err="1" smtClean="0"/>
              <a:t>findMe</a:t>
            </a:r>
            <a:endParaRPr lang="en-AU" dirty="0"/>
          </a:p>
        </p:txBody>
      </p:sp>
      <p:sp>
        <p:nvSpPr>
          <p:cNvPr id="28" name="TextBox 27"/>
          <p:cNvSpPr txBox="1"/>
          <p:nvPr/>
        </p:nvSpPr>
        <p:spPr>
          <a:xfrm>
            <a:off x="3661335" y="4355156"/>
            <a:ext cx="3783674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 smtClean="0"/>
              <a:t>Mid is halfway between first and last. </a:t>
            </a:r>
          </a:p>
          <a:p>
            <a:r>
              <a:rPr lang="en-AU" dirty="0" smtClean="0"/>
              <a:t>No match, mid is larger than </a:t>
            </a:r>
            <a:r>
              <a:rPr lang="en-AU" dirty="0" err="1" smtClean="0"/>
              <a:t>findMe</a:t>
            </a:r>
            <a:r>
              <a:rPr lang="en-AU" dirty="0" smtClean="0"/>
              <a:t> so move last to mid</a:t>
            </a:r>
            <a:endParaRPr lang="en-AU" dirty="0"/>
          </a:p>
        </p:txBody>
      </p:sp>
      <p:sp>
        <p:nvSpPr>
          <p:cNvPr id="29" name="Rectangle 28"/>
          <p:cNvSpPr/>
          <p:nvPr/>
        </p:nvSpPr>
        <p:spPr>
          <a:xfrm>
            <a:off x="6231168" y="5458035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43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2543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Binary search in pictures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1806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17</a:t>
            </a:r>
            <a:endParaRPr lang="en-AU" dirty="0"/>
          </a:p>
        </p:txBody>
      </p:sp>
      <p:sp>
        <p:nvSpPr>
          <p:cNvPr id="15" name="Rectangle 14"/>
          <p:cNvSpPr/>
          <p:nvPr/>
        </p:nvSpPr>
        <p:spPr>
          <a:xfrm>
            <a:off x="127362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22</a:t>
            </a:r>
            <a:endParaRPr lang="en-AU" dirty="0"/>
          </a:p>
        </p:txBody>
      </p:sp>
      <p:sp>
        <p:nvSpPr>
          <p:cNvPr id="16" name="Rectangle 15"/>
          <p:cNvSpPr/>
          <p:nvPr/>
        </p:nvSpPr>
        <p:spPr>
          <a:xfrm>
            <a:off x="203562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37</a:t>
            </a:r>
            <a:endParaRPr lang="en-AU" dirty="0"/>
          </a:p>
        </p:txBody>
      </p:sp>
      <p:sp>
        <p:nvSpPr>
          <p:cNvPr id="17" name="Rectangle 16"/>
          <p:cNvSpPr/>
          <p:nvPr/>
        </p:nvSpPr>
        <p:spPr>
          <a:xfrm>
            <a:off x="282944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43</a:t>
            </a:r>
            <a:endParaRPr lang="en-AU" dirty="0"/>
          </a:p>
        </p:txBody>
      </p:sp>
      <p:sp>
        <p:nvSpPr>
          <p:cNvPr id="18" name="Rectangle 17"/>
          <p:cNvSpPr/>
          <p:nvPr/>
        </p:nvSpPr>
        <p:spPr>
          <a:xfrm>
            <a:off x="358500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54</a:t>
            </a:r>
            <a:endParaRPr lang="en-AU" dirty="0"/>
          </a:p>
        </p:txBody>
      </p:sp>
      <p:sp>
        <p:nvSpPr>
          <p:cNvPr id="19" name="Rectangle 18"/>
          <p:cNvSpPr/>
          <p:nvPr/>
        </p:nvSpPr>
        <p:spPr>
          <a:xfrm>
            <a:off x="434700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66</a:t>
            </a:r>
            <a:endParaRPr lang="en-AU" dirty="0"/>
          </a:p>
        </p:txBody>
      </p:sp>
      <p:sp>
        <p:nvSpPr>
          <p:cNvPr id="20" name="Rectangle 19"/>
          <p:cNvSpPr/>
          <p:nvPr/>
        </p:nvSpPr>
        <p:spPr>
          <a:xfrm>
            <a:off x="514833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72</a:t>
            </a:r>
            <a:endParaRPr lang="en-AU" dirty="0"/>
          </a:p>
        </p:txBody>
      </p:sp>
      <p:sp>
        <p:nvSpPr>
          <p:cNvPr id="21" name="Rectangle 20"/>
          <p:cNvSpPr/>
          <p:nvPr/>
        </p:nvSpPr>
        <p:spPr>
          <a:xfrm>
            <a:off x="590389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87</a:t>
            </a:r>
            <a:endParaRPr lang="en-AU" dirty="0"/>
          </a:p>
        </p:txBody>
      </p:sp>
      <p:sp>
        <p:nvSpPr>
          <p:cNvPr id="22" name="Rectangle 21"/>
          <p:cNvSpPr/>
          <p:nvPr/>
        </p:nvSpPr>
        <p:spPr>
          <a:xfrm>
            <a:off x="666589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91</a:t>
            </a:r>
            <a:endParaRPr lang="en-AU" dirty="0"/>
          </a:p>
        </p:txBody>
      </p:sp>
      <p:sp>
        <p:nvSpPr>
          <p:cNvPr id="23" name="TextBox 22"/>
          <p:cNvSpPr txBox="1"/>
          <p:nvPr/>
        </p:nvSpPr>
        <p:spPr>
          <a:xfrm>
            <a:off x="561369" y="1507723"/>
            <a:ext cx="7143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intArray</a:t>
            </a:r>
            <a:r>
              <a:rPr lang="en-AU" dirty="0" smtClean="0"/>
              <a:t>(0 to 8), </a:t>
            </a:r>
            <a:r>
              <a:rPr lang="en-AU" dirty="0" smtClean="0"/>
              <a:t>an array filled </a:t>
            </a:r>
            <a:r>
              <a:rPr lang="en-AU" dirty="0" smtClean="0"/>
              <a:t>with random integer </a:t>
            </a:r>
            <a:r>
              <a:rPr lang="en-AU" dirty="0" smtClean="0"/>
              <a:t>values and then sorted</a:t>
            </a:r>
            <a:endParaRPr lang="en-AU" dirty="0"/>
          </a:p>
        </p:txBody>
      </p:sp>
      <p:sp>
        <p:nvSpPr>
          <p:cNvPr id="25" name="TextBox 24"/>
          <p:cNvSpPr txBox="1"/>
          <p:nvPr/>
        </p:nvSpPr>
        <p:spPr>
          <a:xfrm>
            <a:off x="3965579" y="5506015"/>
            <a:ext cx="343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findMe</a:t>
            </a:r>
            <a:r>
              <a:rPr lang="en-AU" dirty="0" smtClean="0"/>
              <a:t>, value to find</a:t>
            </a:r>
            <a:endParaRPr lang="en-AU" dirty="0"/>
          </a:p>
        </p:txBody>
      </p:sp>
      <p:sp>
        <p:nvSpPr>
          <p:cNvPr id="3" name="Up Arrow 2"/>
          <p:cNvSpPr/>
          <p:nvPr/>
        </p:nvSpPr>
        <p:spPr>
          <a:xfrm>
            <a:off x="230316" y="2850777"/>
            <a:ext cx="1193676" cy="8606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first</a:t>
            </a:r>
            <a:endParaRPr lang="en-AU" dirty="0"/>
          </a:p>
        </p:txBody>
      </p:sp>
      <p:sp>
        <p:nvSpPr>
          <p:cNvPr id="26" name="Up Arrow 25"/>
          <p:cNvSpPr/>
          <p:nvPr/>
        </p:nvSpPr>
        <p:spPr>
          <a:xfrm>
            <a:off x="3342784" y="2892536"/>
            <a:ext cx="1193676" cy="86061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last</a:t>
            </a:r>
            <a:endParaRPr lang="en-AU" dirty="0"/>
          </a:p>
        </p:txBody>
      </p:sp>
      <p:sp>
        <p:nvSpPr>
          <p:cNvPr id="24" name="Up Arrow 23"/>
          <p:cNvSpPr/>
          <p:nvPr/>
        </p:nvSpPr>
        <p:spPr>
          <a:xfrm>
            <a:off x="1835117" y="2772930"/>
            <a:ext cx="1075511" cy="1099824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mid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2653807" y="2800669"/>
            <a:ext cx="1007528" cy="173915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err="1" smtClean="0"/>
              <a:t>findMe</a:t>
            </a:r>
            <a:endParaRPr lang="en-AU" dirty="0"/>
          </a:p>
        </p:txBody>
      </p:sp>
      <p:sp>
        <p:nvSpPr>
          <p:cNvPr id="28" name="TextBox 27"/>
          <p:cNvSpPr txBox="1"/>
          <p:nvPr/>
        </p:nvSpPr>
        <p:spPr>
          <a:xfrm>
            <a:off x="452877" y="5074520"/>
            <a:ext cx="2994749" cy="120032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 smtClean="0"/>
              <a:t>Mid is halfway between first and last. </a:t>
            </a:r>
          </a:p>
          <a:p>
            <a:r>
              <a:rPr lang="en-AU" dirty="0" smtClean="0"/>
              <a:t>No match, mid is less than </a:t>
            </a:r>
            <a:r>
              <a:rPr lang="en-AU" dirty="0" err="1" smtClean="0"/>
              <a:t>findMe</a:t>
            </a:r>
            <a:r>
              <a:rPr lang="en-AU" dirty="0" smtClean="0"/>
              <a:t> so move first to mid</a:t>
            </a:r>
            <a:endParaRPr lang="en-AU" dirty="0"/>
          </a:p>
        </p:txBody>
      </p:sp>
      <p:sp>
        <p:nvSpPr>
          <p:cNvPr id="29" name="Rectangle 28"/>
          <p:cNvSpPr/>
          <p:nvPr/>
        </p:nvSpPr>
        <p:spPr>
          <a:xfrm>
            <a:off x="6231168" y="5458035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43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5805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Binary search in pictures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1806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17</a:t>
            </a:r>
            <a:endParaRPr lang="en-AU" dirty="0"/>
          </a:p>
        </p:txBody>
      </p:sp>
      <p:sp>
        <p:nvSpPr>
          <p:cNvPr id="15" name="Rectangle 14"/>
          <p:cNvSpPr/>
          <p:nvPr/>
        </p:nvSpPr>
        <p:spPr>
          <a:xfrm>
            <a:off x="127362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22</a:t>
            </a:r>
            <a:endParaRPr lang="en-AU" dirty="0"/>
          </a:p>
        </p:txBody>
      </p:sp>
      <p:sp>
        <p:nvSpPr>
          <p:cNvPr id="16" name="Rectangle 15"/>
          <p:cNvSpPr/>
          <p:nvPr/>
        </p:nvSpPr>
        <p:spPr>
          <a:xfrm>
            <a:off x="203562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37</a:t>
            </a:r>
            <a:endParaRPr lang="en-AU" dirty="0"/>
          </a:p>
        </p:txBody>
      </p:sp>
      <p:sp>
        <p:nvSpPr>
          <p:cNvPr id="17" name="Rectangle 16"/>
          <p:cNvSpPr/>
          <p:nvPr/>
        </p:nvSpPr>
        <p:spPr>
          <a:xfrm>
            <a:off x="282944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43</a:t>
            </a:r>
            <a:endParaRPr lang="en-AU" dirty="0"/>
          </a:p>
        </p:txBody>
      </p:sp>
      <p:sp>
        <p:nvSpPr>
          <p:cNvPr id="18" name="Rectangle 17"/>
          <p:cNvSpPr/>
          <p:nvPr/>
        </p:nvSpPr>
        <p:spPr>
          <a:xfrm>
            <a:off x="358500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54</a:t>
            </a:r>
            <a:endParaRPr lang="en-AU" dirty="0"/>
          </a:p>
        </p:txBody>
      </p:sp>
      <p:sp>
        <p:nvSpPr>
          <p:cNvPr id="19" name="Rectangle 18"/>
          <p:cNvSpPr/>
          <p:nvPr/>
        </p:nvSpPr>
        <p:spPr>
          <a:xfrm>
            <a:off x="434700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66</a:t>
            </a:r>
            <a:endParaRPr lang="en-AU" dirty="0"/>
          </a:p>
        </p:txBody>
      </p:sp>
      <p:sp>
        <p:nvSpPr>
          <p:cNvPr id="20" name="Rectangle 19"/>
          <p:cNvSpPr/>
          <p:nvPr/>
        </p:nvSpPr>
        <p:spPr>
          <a:xfrm>
            <a:off x="514833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72</a:t>
            </a:r>
            <a:endParaRPr lang="en-AU" dirty="0"/>
          </a:p>
        </p:txBody>
      </p:sp>
      <p:sp>
        <p:nvSpPr>
          <p:cNvPr id="21" name="Rectangle 20"/>
          <p:cNvSpPr/>
          <p:nvPr/>
        </p:nvSpPr>
        <p:spPr>
          <a:xfrm>
            <a:off x="590389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87</a:t>
            </a:r>
            <a:endParaRPr lang="en-AU" dirty="0"/>
          </a:p>
        </p:txBody>
      </p:sp>
      <p:sp>
        <p:nvSpPr>
          <p:cNvPr id="22" name="Rectangle 21"/>
          <p:cNvSpPr/>
          <p:nvPr/>
        </p:nvSpPr>
        <p:spPr>
          <a:xfrm>
            <a:off x="666589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91</a:t>
            </a:r>
            <a:endParaRPr lang="en-AU" dirty="0"/>
          </a:p>
        </p:txBody>
      </p:sp>
      <p:sp>
        <p:nvSpPr>
          <p:cNvPr id="23" name="TextBox 22"/>
          <p:cNvSpPr txBox="1"/>
          <p:nvPr/>
        </p:nvSpPr>
        <p:spPr>
          <a:xfrm>
            <a:off x="561369" y="1507723"/>
            <a:ext cx="7143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intArray</a:t>
            </a:r>
            <a:r>
              <a:rPr lang="en-AU" dirty="0" smtClean="0"/>
              <a:t>(0 to 8), </a:t>
            </a:r>
            <a:r>
              <a:rPr lang="en-AU" dirty="0" smtClean="0"/>
              <a:t>an array filled </a:t>
            </a:r>
            <a:r>
              <a:rPr lang="en-AU" dirty="0" smtClean="0"/>
              <a:t>with random integer </a:t>
            </a:r>
            <a:r>
              <a:rPr lang="en-AU" dirty="0" smtClean="0"/>
              <a:t>values and then sorted</a:t>
            </a:r>
            <a:endParaRPr lang="en-AU" dirty="0"/>
          </a:p>
        </p:txBody>
      </p:sp>
      <p:sp>
        <p:nvSpPr>
          <p:cNvPr id="25" name="TextBox 24"/>
          <p:cNvSpPr txBox="1"/>
          <p:nvPr/>
        </p:nvSpPr>
        <p:spPr>
          <a:xfrm>
            <a:off x="3965579" y="5506015"/>
            <a:ext cx="343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findMe</a:t>
            </a:r>
            <a:r>
              <a:rPr lang="en-AU" dirty="0" smtClean="0"/>
              <a:t>, value to find</a:t>
            </a:r>
            <a:endParaRPr lang="en-AU" dirty="0"/>
          </a:p>
        </p:txBody>
      </p:sp>
      <p:sp>
        <p:nvSpPr>
          <p:cNvPr id="3" name="Up Arrow 2"/>
          <p:cNvSpPr/>
          <p:nvPr/>
        </p:nvSpPr>
        <p:spPr>
          <a:xfrm>
            <a:off x="1776034" y="2772930"/>
            <a:ext cx="1193676" cy="8606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first</a:t>
            </a:r>
            <a:endParaRPr lang="en-AU" dirty="0"/>
          </a:p>
        </p:txBody>
      </p:sp>
      <p:sp>
        <p:nvSpPr>
          <p:cNvPr id="26" name="Up Arrow 25"/>
          <p:cNvSpPr/>
          <p:nvPr/>
        </p:nvSpPr>
        <p:spPr>
          <a:xfrm>
            <a:off x="3342784" y="2892536"/>
            <a:ext cx="1193676" cy="86061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last</a:t>
            </a:r>
            <a:endParaRPr lang="en-AU" dirty="0"/>
          </a:p>
        </p:txBody>
      </p:sp>
      <p:sp>
        <p:nvSpPr>
          <p:cNvPr id="24" name="Up Arrow 23"/>
          <p:cNvSpPr/>
          <p:nvPr/>
        </p:nvSpPr>
        <p:spPr>
          <a:xfrm>
            <a:off x="2653807" y="2772929"/>
            <a:ext cx="1075511" cy="1099824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mid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2687798" y="3203236"/>
            <a:ext cx="1007528" cy="173915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err="1" smtClean="0"/>
              <a:t>findMe</a:t>
            </a:r>
            <a:endParaRPr lang="en-AU" dirty="0"/>
          </a:p>
        </p:txBody>
      </p:sp>
      <p:sp>
        <p:nvSpPr>
          <p:cNvPr id="28" name="TextBox 27"/>
          <p:cNvSpPr txBox="1"/>
          <p:nvPr/>
        </p:nvSpPr>
        <p:spPr>
          <a:xfrm>
            <a:off x="452877" y="5074520"/>
            <a:ext cx="3276441" cy="120032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 smtClean="0"/>
              <a:t>Mid is halfway between first and last. </a:t>
            </a:r>
          </a:p>
          <a:p>
            <a:r>
              <a:rPr lang="en-AU" dirty="0" smtClean="0"/>
              <a:t>Match, stop processing after 3 trials</a:t>
            </a:r>
            <a:endParaRPr lang="en-AU" dirty="0"/>
          </a:p>
        </p:txBody>
      </p:sp>
      <p:sp>
        <p:nvSpPr>
          <p:cNvPr id="29" name="Rectangle 28"/>
          <p:cNvSpPr/>
          <p:nvPr/>
        </p:nvSpPr>
        <p:spPr>
          <a:xfrm>
            <a:off x="6231168" y="5458035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43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9745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6777"/>
            <a:ext cx="7886700" cy="483225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AU" sz="3600" dirty="0" smtClean="0"/>
              <a:t>left </a:t>
            </a:r>
            <a:r>
              <a:rPr lang="en-AU" sz="3600" dirty="0"/>
              <a:t>← </a:t>
            </a:r>
            <a:r>
              <a:rPr lang="en-AU" sz="3600" dirty="0" smtClean="0"/>
              <a:t>0</a:t>
            </a:r>
            <a:endParaRPr lang="en-AU" sz="3600" dirty="0"/>
          </a:p>
          <a:p>
            <a:pPr marL="0" indent="0">
              <a:buNone/>
            </a:pPr>
            <a:r>
              <a:rPr lang="en-AU" sz="3600" dirty="0" smtClean="0"/>
              <a:t>right  </a:t>
            </a:r>
            <a:r>
              <a:rPr lang="en-AU" sz="3600" dirty="0"/>
              <a:t>←</a:t>
            </a:r>
            <a:r>
              <a:rPr lang="en-AU" sz="3600" dirty="0" smtClean="0"/>
              <a:t> </a:t>
            </a:r>
            <a:r>
              <a:rPr lang="en-AU" sz="3600" dirty="0"/>
              <a:t>MAX - 1</a:t>
            </a:r>
          </a:p>
          <a:p>
            <a:pPr marL="0" indent="0">
              <a:buNone/>
            </a:pPr>
            <a:r>
              <a:rPr lang="en-AU" sz="3600" dirty="0" smtClean="0"/>
              <a:t>found </a:t>
            </a:r>
            <a:r>
              <a:rPr lang="en-AU" sz="3600" dirty="0"/>
              <a:t>←</a:t>
            </a:r>
            <a:r>
              <a:rPr lang="en-AU" sz="3600" dirty="0" smtClean="0"/>
              <a:t> </a:t>
            </a:r>
            <a:r>
              <a:rPr lang="en-AU" sz="3600" dirty="0"/>
              <a:t>False              </a:t>
            </a:r>
            <a:endParaRPr lang="en-AU" sz="3600" dirty="0" smtClean="0"/>
          </a:p>
          <a:p>
            <a:pPr marL="0" indent="0">
              <a:buNone/>
            </a:pPr>
            <a:r>
              <a:rPr lang="en-AU" sz="3600" dirty="0" smtClean="0"/>
              <a:t>While </a:t>
            </a:r>
            <a:r>
              <a:rPr lang="en-AU" sz="3600" dirty="0"/>
              <a:t>left &lt;= right And </a:t>
            </a:r>
            <a:r>
              <a:rPr lang="en-AU" sz="3600" dirty="0" smtClean="0"/>
              <a:t>found </a:t>
            </a:r>
            <a:r>
              <a:rPr lang="en-AU" sz="3600" dirty="0"/>
              <a:t>&lt;&gt; True</a:t>
            </a:r>
          </a:p>
          <a:p>
            <a:pPr marL="0" indent="0">
              <a:buNone/>
            </a:pPr>
            <a:r>
              <a:rPr lang="en-AU" sz="3600" dirty="0"/>
              <a:t>     </a:t>
            </a:r>
            <a:r>
              <a:rPr lang="en-AU" sz="3600" dirty="0" smtClean="0"/>
              <a:t>	mid </a:t>
            </a:r>
            <a:r>
              <a:rPr lang="en-AU" sz="3600" dirty="0"/>
              <a:t>←</a:t>
            </a:r>
            <a:r>
              <a:rPr lang="en-AU" sz="3600" dirty="0" smtClean="0"/>
              <a:t> </a:t>
            </a:r>
            <a:r>
              <a:rPr lang="en-AU" sz="3600" dirty="0" err="1"/>
              <a:t>Int</a:t>
            </a:r>
            <a:r>
              <a:rPr lang="en-AU" sz="3600" dirty="0"/>
              <a:t>(left + right) / 2</a:t>
            </a:r>
          </a:p>
          <a:p>
            <a:pPr marL="0" indent="0">
              <a:buNone/>
            </a:pPr>
            <a:r>
              <a:rPr lang="en-AU" sz="3600" dirty="0"/>
              <a:t>            </a:t>
            </a:r>
            <a:r>
              <a:rPr lang="en-AU" sz="3600" dirty="0" smtClean="0"/>
              <a:t>	If </a:t>
            </a:r>
            <a:r>
              <a:rPr lang="en-AU" sz="3600" dirty="0" err="1"/>
              <a:t>intArray</a:t>
            </a:r>
            <a:r>
              <a:rPr lang="en-AU" sz="3600" dirty="0"/>
              <a:t>(mid) = </a:t>
            </a:r>
            <a:r>
              <a:rPr lang="en-AU" sz="3600" dirty="0" err="1"/>
              <a:t>intFindMe</a:t>
            </a:r>
            <a:r>
              <a:rPr lang="en-AU" sz="3600" dirty="0"/>
              <a:t> Then </a:t>
            </a:r>
            <a:endParaRPr lang="en-AU" sz="3600" dirty="0" smtClean="0"/>
          </a:p>
          <a:p>
            <a:pPr marL="0" indent="0">
              <a:buNone/>
            </a:pPr>
            <a:r>
              <a:rPr lang="en-AU" sz="3600" dirty="0"/>
              <a:t>	</a:t>
            </a:r>
            <a:r>
              <a:rPr lang="en-AU" sz="3600" dirty="0" smtClean="0"/>
              <a:t>	</a:t>
            </a:r>
            <a:r>
              <a:rPr lang="en-AU" sz="3600" dirty="0" err="1" smtClean="0"/>
              <a:t>bfound</a:t>
            </a:r>
            <a:r>
              <a:rPr lang="en-AU" sz="3600" dirty="0" smtClean="0"/>
              <a:t> </a:t>
            </a:r>
            <a:r>
              <a:rPr lang="en-AU" sz="3600" dirty="0"/>
              <a:t>←</a:t>
            </a:r>
            <a:r>
              <a:rPr lang="en-AU" sz="3600" dirty="0" smtClean="0"/>
              <a:t> </a:t>
            </a:r>
            <a:r>
              <a:rPr lang="en-AU" sz="3600" dirty="0"/>
              <a:t>True</a:t>
            </a:r>
          </a:p>
          <a:p>
            <a:pPr marL="0" indent="0">
              <a:buNone/>
            </a:pPr>
            <a:r>
              <a:rPr lang="en-AU" sz="3600" dirty="0"/>
              <a:t>                </a:t>
            </a:r>
            <a:r>
              <a:rPr lang="en-AU" sz="3600" dirty="0" smtClean="0"/>
              <a:t>	inform user that the number was found at mid</a:t>
            </a:r>
            <a:endParaRPr lang="en-AU" sz="3600" dirty="0"/>
          </a:p>
          <a:p>
            <a:pPr marL="0" indent="0">
              <a:buNone/>
            </a:pPr>
            <a:r>
              <a:rPr lang="en-AU" sz="3600" dirty="0"/>
              <a:t>            </a:t>
            </a:r>
            <a:r>
              <a:rPr lang="en-AU" sz="3600" dirty="0" smtClean="0"/>
              <a:t>	</a:t>
            </a:r>
            <a:r>
              <a:rPr lang="en-AU" sz="3600" dirty="0" err="1" smtClean="0"/>
              <a:t>ElseIf</a:t>
            </a:r>
            <a:r>
              <a:rPr lang="en-AU" sz="3600" dirty="0" smtClean="0"/>
              <a:t> </a:t>
            </a:r>
            <a:r>
              <a:rPr lang="en-AU" sz="3600" dirty="0" err="1"/>
              <a:t>intArray</a:t>
            </a:r>
            <a:r>
              <a:rPr lang="en-AU" sz="3600" dirty="0"/>
              <a:t>(mid) &gt; </a:t>
            </a:r>
            <a:r>
              <a:rPr lang="en-AU" sz="3600" dirty="0" err="1"/>
              <a:t>intFindMe</a:t>
            </a:r>
            <a:r>
              <a:rPr lang="en-AU" sz="3600" dirty="0"/>
              <a:t> Then</a:t>
            </a:r>
          </a:p>
          <a:p>
            <a:pPr marL="0" indent="0">
              <a:buNone/>
            </a:pPr>
            <a:r>
              <a:rPr lang="en-AU" sz="3600" dirty="0"/>
              <a:t>                </a:t>
            </a:r>
            <a:r>
              <a:rPr lang="en-AU" sz="3600" dirty="0" smtClean="0"/>
              <a:t>	right </a:t>
            </a:r>
            <a:r>
              <a:rPr lang="en-AU" sz="3600" dirty="0"/>
              <a:t>←</a:t>
            </a:r>
            <a:r>
              <a:rPr lang="en-AU" sz="3600" dirty="0" smtClean="0"/>
              <a:t> </a:t>
            </a:r>
            <a:r>
              <a:rPr lang="en-AU" sz="3600" dirty="0"/>
              <a:t>mid - 1</a:t>
            </a:r>
          </a:p>
          <a:p>
            <a:pPr marL="0" indent="0">
              <a:buNone/>
            </a:pPr>
            <a:r>
              <a:rPr lang="en-AU" sz="3600" dirty="0"/>
              <a:t>            </a:t>
            </a:r>
            <a:r>
              <a:rPr lang="en-AU" sz="3600" dirty="0" smtClean="0"/>
              <a:t>	Else</a:t>
            </a:r>
            <a:endParaRPr lang="en-AU" sz="3600" dirty="0"/>
          </a:p>
          <a:p>
            <a:pPr marL="0" indent="0">
              <a:buNone/>
            </a:pPr>
            <a:r>
              <a:rPr lang="en-AU" sz="3600" dirty="0"/>
              <a:t>               </a:t>
            </a:r>
            <a:r>
              <a:rPr lang="en-AU" sz="3600" dirty="0" smtClean="0"/>
              <a:t>	 </a:t>
            </a:r>
            <a:r>
              <a:rPr lang="en-AU" sz="3600" dirty="0"/>
              <a:t>left </a:t>
            </a:r>
            <a:r>
              <a:rPr lang="en-AU" sz="3600" dirty="0"/>
              <a:t>←</a:t>
            </a:r>
            <a:r>
              <a:rPr lang="en-AU" sz="3600" dirty="0" smtClean="0"/>
              <a:t> </a:t>
            </a:r>
            <a:r>
              <a:rPr lang="en-AU" sz="3600" dirty="0"/>
              <a:t>mid + 1</a:t>
            </a:r>
          </a:p>
          <a:p>
            <a:pPr marL="0" indent="0">
              <a:buNone/>
            </a:pPr>
            <a:r>
              <a:rPr lang="en-AU" sz="3600" dirty="0"/>
              <a:t>            </a:t>
            </a:r>
            <a:r>
              <a:rPr lang="en-AU" sz="3600" dirty="0" smtClean="0"/>
              <a:t>	End If</a:t>
            </a:r>
          </a:p>
          <a:p>
            <a:pPr marL="0" indent="0">
              <a:buNone/>
            </a:pPr>
            <a:r>
              <a:rPr lang="en-AU" sz="3600" dirty="0" smtClean="0"/>
              <a:t>End </a:t>
            </a:r>
            <a:r>
              <a:rPr lang="en-AU" sz="3600" dirty="0"/>
              <a:t>While</a:t>
            </a:r>
          </a:p>
          <a:p>
            <a:pPr marL="0" indent="0">
              <a:buNone/>
            </a:pPr>
            <a:r>
              <a:rPr lang="en-AU" sz="3600" dirty="0" smtClean="0"/>
              <a:t>If found = </a:t>
            </a:r>
            <a:r>
              <a:rPr lang="en-AU" sz="3600" dirty="0"/>
              <a:t>False Then </a:t>
            </a:r>
            <a:endParaRPr lang="en-AU" sz="3600" dirty="0" smtClean="0"/>
          </a:p>
          <a:p>
            <a:pPr marL="0" indent="0">
              <a:buNone/>
            </a:pPr>
            <a:r>
              <a:rPr lang="en-AU" sz="3600" dirty="0"/>
              <a:t>	</a:t>
            </a:r>
            <a:r>
              <a:rPr lang="en-AU" sz="3600" dirty="0" smtClean="0"/>
              <a:t>inform user that the number was not found</a:t>
            </a:r>
            <a:endParaRPr lang="en-AU" sz="3600" dirty="0"/>
          </a:p>
          <a:p>
            <a:pPr marL="0" indent="0">
              <a:buNone/>
            </a:pPr>
            <a:r>
              <a:rPr lang="en-AU" sz="3600" dirty="0" smtClean="0"/>
              <a:t>End </a:t>
            </a:r>
            <a:r>
              <a:rPr lang="en-AU" sz="3600" dirty="0"/>
              <a:t>If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Binary search algorithm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26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742950" indent="-742950">
              <a:buAutoNum type="arabicPeriod"/>
            </a:pPr>
            <a:r>
              <a:rPr lang="en-AU" sz="3600" dirty="0" smtClean="0"/>
              <a:t>Adjust your random number program (or make a new one) that will sort the numbers using a selection sort and can search either by binary search or linear search.</a:t>
            </a:r>
            <a:endParaRPr lang="en-AU" sz="3600" dirty="0" smtClean="0"/>
          </a:p>
          <a:p>
            <a:pPr marL="742950" indent="-742950">
              <a:buAutoNum type="arabicPeriod"/>
            </a:pPr>
            <a:r>
              <a:rPr lang="en-AU" sz="3600" dirty="0" smtClean="0"/>
              <a:t>Put in a counter to count the number of comparisons in each search. Run the program a few times, recording the number of times it takes to find an element by either search. Is the binary search worth the effort of sorting the numbers?</a:t>
            </a:r>
            <a:endParaRPr lang="en-AU" sz="36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Time to go do something 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91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764"/>
            <a:ext cx="9170794" cy="4518212"/>
          </a:xfrm>
        </p:spPr>
      </p:pic>
    </p:spTree>
    <p:extLst>
      <p:ext uri="{BB962C8B-B14F-4D97-AF65-F5344CB8AC3E}">
        <p14:creationId xmlns:p14="http://schemas.microsoft.com/office/powerpoint/2010/main" val="9173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 </a:t>
            </a:r>
            <a:r>
              <a:rPr lang="en-AU" sz="3600" dirty="0" smtClean="0"/>
              <a:t>Making variables</a:t>
            </a:r>
          </a:p>
          <a:p>
            <a:r>
              <a:rPr lang="en-AU" sz="3600" dirty="0"/>
              <a:t> </a:t>
            </a:r>
            <a:r>
              <a:rPr lang="en-AU" sz="3600" dirty="0" smtClean="0"/>
              <a:t>Sequence, selection and repetition</a:t>
            </a:r>
            <a:endParaRPr lang="en-AU" sz="3600" dirty="0" smtClean="0"/>
          </a:p>
          <a:p>
            <a:r>
              <a:rPr lang="en-AU" sz="3600" dirty="0" smtClean="0"/>
              <a:t> Doing some processing</a:t>
            </a:r>
          </a:p>
          <a:p>
            <a:r>
              <a:rPr lang="en-AU" sz="3600" dirty="0"/>
              <a:t> </a:t>
            </a:r>
            <a:r>
              <a:rPr lang="en-AU" sz="3600" dirty="0" smtClean="0"/>
              <a:t>Creating an array</a:t>
            </a:r>
          </a:p>
          <a:p>
            <a:r>
              <a:rPr lang="en-AU" sz="3600" dirty="0"/>
              <a:t> </a:t>
            </a:r>
            <a:r>
              <a:rPr lang="en-AU" sz="3600" dirty="0" smtClean="0"/>
              <a:t>Making random numbers</a:t>
            </a:r>
          </a:p>
          <a:p>
            <a:r>
              <a:rPr lang="en-AU" sz="3600" dirty="0"/>
              <a:t> </a:t>
            </a:r>
            <a:r>
              <a:rPr lang="en-AU" sz="3600" dirty="0" smtClean="0"/>
              <a:t>Linear searching of an array </a:t>
            </a:r>
          </a:p>
          <a:p>
            <a:endParaRPr lang="en-AU" sz="3600" dirty="0" smtClean="0"/>
          </a:p>
          <a:p>
            <a:pPr marL="0" indent="0">
              <a:buNone/>
            </a:pPr>
            <a:endParaRPr lang="en-AU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By now we have done 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33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3600" dirty="0" smtClean="0"/>
              <a:t>In order to binary search, the data being searched must be sorted first.</a:t>
            </a:r>
          </a:p>
          <a:p>
            <a:pPr marL="0" indent="0">
              <a:buNone/>
            </a:pPr>
            <a:endParaRPr lang="en-AU" sz="3600" dirty="0"/>
          </a:p>
          <a:p>
            <a:pPr marL="0" indent="0">
              <a:buNone/>
            </a:pPr>
            <a:r>
              <a:rPr lang="en-AU" sz="3600" dirty="0" smtClean="0"/>
              <a:t>The Study Design mandates that you know selection sorts and quick sorts in explicit detail in U4O1. Today we’re doing a selection sort.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Sorting an a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rray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99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AU" sz="3600" dirty="0" smtClean="0"/>
              <a:t>A sort puts every </a:t>
            </a:r>
            <a:r>
              <a:rPr lang="en-AU" sz="3600" dirty="0" smtClean="0"/>
              <a:t>element in an </a:t>
            </a:r>
            <a:r>
              <a:rPr lang="en-AU" sz="3600" dirty="0" smtClean="0"/>
              <a:t>array in a certain order (usually numerical non-decreasing or lexicographical order).</a:t>
            </a:r>
            <a:endParaRPr lang="en-AU" sz="3600" dirty="0" smtClean="0"/>
          </a:p>
          <a:p>
            <a:pPr marL="742950" indent="-742950">
              <a:buFont typeface="+mj-lt"/>
              <a:buAutoNum type="arabicPeriod"/>
            </a:pPr>
            <a:r>
              <a:rPr lang="en-AU" sz="3600" dirty="0" smtClean="0"/>
              <a:t>Each element </a:t>
            </a:r>
            <a:r>
              <a:rPr lang="en-AU" sz="3600" dirty="0" smtClean="0"/>
              <a:t>is no smaller than the previous element (what’s the difference between “no smaller” and “bigger”?).</a:t>
            </a:r>
            <a:endParaRPr lang="en-AU" sz="3600" dirty="0" smtClean="0"/>
          </a:p>
          <a:p>
            <a:pPr marL="742950" indent="-742950">
              <a:buFont typeface="+mj-lt"/>
              <a:buAutoNum type="arabicPeriod"/>
            </a:pPr>
            <a:r>
              <a:rPr lang="en-AU" sz="3600" dirty="0" smtClean="0"/>
              <a:t>The output must be a permutation (reordering) of the input. No elements can be lost or gained.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Sorts - the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basic rules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99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Selection sorts (from Wikipedia)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48235" y="1237129"/>
            <a:ext cx="8355106" cy="5325036"/>
          </a:xfrm>
        </p:spPr>
        <p:txBody>
          <a:bodyPr>
            <a:normAutofit/>
          </a:bodyPr>
          <a:lstStyle/>
          <a:p>
            <a:r>
              <a:rPr lang="en-AU" dirty="0" smtClean="0"/>
              <a:t>Selection sort is a sorting algorithm, specifically an in-place comparison sort. It is inefficient on large lists, and generally performs worse than the similar insertion sort. Selection sort is noted for its simplicity.</a:t>
            </a:r>
          </a:p>
          <a:p>
            <a:endParaRPr lang="en-AU" dirty="0" smtClean="0"/>
          </a:p>
          <a:p>
            <a:r>
              <a:rPr lang="en-AU" dirty="0" smtClean="0"/>
              <a:t>The algorithm works as follows:</a:t>
            </a:r>
          </a:p>
          <a:p>
            <a:pPr>
              <a:buNone/>
            </a:pPr>
            <a:r>
              <a:rPr lang="en-AU" dirty="0" smtClean="0"/>
              <a:t>	1. Find the minimum value in the list</a:t>
            </a:r>
          </a:p>
          <a:p>
            <a:pPr>
              <a:buNone/>
            </a:pPr>
            <a:r>
              <a:rPr lang="en-AU" dirty="0" smtClean="0"/>
              <a:t>	2. Swap it with the value in the first position</a:t>
            </a:r>
          </a:p>
          <a:p>
            <a:pPr>
              <a:buNone/>
            </a:pPr>
            <a:r>
              <a:rPr lang="en-AU" dirty="0" smtClean="0"/>
              <a:t>	3. Repeat the steps above for the remainder of the list (starting at the second position and advancing each time)</a:t>
            </a:r>
          </a:p>
          <a:p>
            <a:r>
              <a:rPr lang="en-AU" dirty="0" smtClean="0"/>
              <a:t>Effectively, the list is divided into two parts: the </a:t>
            </a:r>
            <a:r>
              <a:rPr lang="en-AU" dirty="0" err="1" smtClean="0"/>
              <a:t>sublist</a:t>
            </a:r>
            <a:r>
              <a:rPr lang="en-AU" dirty="0" smtClean="0"/>
              <a:t> of items already sorted, which is built up from left to right and is found at the beginning, and the </a:t>
            </a:r>
            <a:r>
              <a:rPr lang="en-AU" dirty="0" err="1" smtClean="0"/>
              <a:t>sublist</a:t>
            </a:r>
            <a:r>
              <a:rPr lang="en-AU" dirty="0" smtClean="0"/>
              <a:t> of items remaining to be sorted, occupying the remainder of the array</a:t>
            </a:r>
            <a:r>
              <a:rPr lang="en-AU" dirty="0" smtClean="0"/>
              <a:t>.</a:t>
            </a:r>
          </a:p>
          <a:p>
            <a:r>
              <a:rPr lang="en-AU" dirty="0" smtClean="0"/>
              <a:t>Question: Does it matter if you build the list from the </a:t>
            </a:r>
            <a:r>
              <a:rPr lang="en-AU" u="sng" dirty="0" smtClean="0"/>
              <a:t>small</a:t>
            </a:r>
            <a:r>
              <a:rPr lang="en-AU" dirty="0" smtClean="0"/>
              <a:t> end or the </a:t>
            </a:r>
            <a:r>
              <a:rPr lang="en-AU" u="sng" dirty="0" smtClean="0"/>
              <a:t>big</a:t>
            </a:r>
            <a:r>
              <a:rPr lang="en-AU" dirty="0" smtClean="0"/>
              <a:t> end?</a:t>
            </a:r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7040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Selection sort in pictures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77555" y="5257161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/>
          <p:cNvSpPr/>
          <p:nvPr/>
        </p:nvSpPr>
        <p:spPr>
          <a:xfrm>
            <a:off x="51806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32</a:t>
            </a:r>
            <a:endParaRPr lang="en-AU" dirty="0"/>
          </a:p>
        </p:txBody>
      </p:sp>
      <p:sp>
        <p:nvSpPr>
          <p:cNvPr id="15" name="Rectangle 14"/>
          <p:cNvSpPr/>
          <p:nvPr/>
        </p:nvSpPr>
        <p:spPr>
          <a:xfrm>
            <a:off x="127362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17</a:t>
            </a:r>
            <a:endParaRPr lang="en-AU" dirty="0"/>
          </a:p>
        </p:txBody>
      </p:sp>
      <p:sp>
        <p:nvSpPr>
          <p:cNvPr id="16" name="Rectangle 15"/>
          <p:cNvSpPr/>
          <p:nvPr/>
        </p:nvSpPr>
        <p:spPr>
          <a:xfrm>
            <a:off x="203562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87</a:t>
            </a:r>
            <a:endParaRPr lang="en-AU" dirty="0"/>
          </a:p>
        </p:txBody>
      </p:sp>
      <p:sp>
        <p:nvSpPr>
          <p:cNvPr id="17" name="Rectangle 16"/>
          <p:cNvSpPr/>
          <p:nvPr/>
        </p:nvSpPr>
        <p:spPr>
          <a:xfrm>
            <a:off x="282944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54</a:t>
            </a:r>
            <a:endParaRPr lang="en-AU" dirty="0"/>
          </a:p>
        </p:txBody>
      </p:sp>
      <p:sp>
        <p:nvSpPr>
          <p:cNvPr id="18" name="Rectangle 17"/>
          <p:cNvSpPr/>
          <p:nvPr/>
        </p:nvSpPr>
        <p:spPr>
          <a:xfrm>
            <a:off x="358500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72</a:t>
            </a:r>
            <a:endParaRPr lang="en-AU" dirty="0"/>
          </a:p>
        </p:txBody>
      </p:sp>
      <p:sp>
        <p:nvSpPr>
          <p:cNvPr id="19" name="Rectangle 18"/>
          <p:cNvSpPr/>
          <p:nvPr/>
        </p:nvSpPr>
        <p:spPr>
          <a:xfrm>
            <a:off x="434700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22</a:t>
            </a:r>
            <a:endParaRPr lang="en-AU" dirty="0"/>
          </a:p>
        </p:txBody>
      </p:sp>
      <p:sp>
        <p:nvSpPr>
          <p:cNvPr id="20" name="Rectangle 19"/>
          <p:cNvSpPr/>
          <p:nvPr/>
        </p:nvSpPr>
        <p:spPr>
          <a:xfrm>
            <a:off x="514833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91</a:t>
            </a:r>
            <a:endParaRPr lang="en-AU" dirty="0"/>
          </a:p>
        </p:txBody>
      </p:sp>
      <p:sp>
        <p:nvSpPr>
          <p:cNvPr id="21" name="Rectangle 20"/>
          <p:cNvSpPr/>
          <p:nvPr/>
        </p:nvSpPr>
        <p:spPr>
          <a:xfrm>
            <a:off x="590389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66</a:t>
            </a:r>
            <a:endParaRPr lang="en-AU" dirty="0"/>
          </a:p>
        </p:txBody>
      </p:sp>
      <p:sp>
        <p:nvSpPr>
          <p:cNvPr id="22" name="Rectangle 21"/>
          <p:cNvSpPr/>
          <p:nvPr/>
        </p:nvSpPr>
        <p:spPr>
          <a:xfrm>
            <a:off x="666589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43</a:t>
            </a:r>
            <a:endParaRPr lang="en-AU" dirty="0"/>
          </a:p>
        </p:txBody>
      </p:sp>
      <p:sp>
        <p:nvSpPr>
          <p:cNvPr id="23" name="TextBox 22"/>
          <p:cNvSpPr txBox="1"/>
          <p:nvPr/>
        </p:nvSpPr>
        <p:spPr>
          <a:xfrm>
            <a:off x="561369" y="1507723"/>
            <a:ext cx="7143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intArray</a:t>
            </a:r>
            <a:r>
              <a:rPr lang="en-AU" dirty="0" smtClean="0"/>
              <a:t>(0 to 8), </a:t>
            </a:r>
            <a:r>
              <a:rPr lang="en-AU" dirty="0" smtClean="0"/>
              <a:t>an array filled </a:t>
            </a:r>
            <a:r>
              <a:rPr lang="en-AU" dirty="0" smtClean="0"/>
              <a:t>with random integer values</a:t>
            </a:r>
            <a:endParaRPr lang="en-AU" dirty="0"/>
          </a:p>
        </p:txBody>
      </p:sp>
      <p:sp>
        <p:nvSpPr>
          <p:cNvPr id="25" name="TextBox 24"/>
          <p:cNvSpPr txBox="1"/>
          <p:nvPr/>
        </p:nvSpPr>
        <p:spPr>
          <a:xfrm>
            <a:off x="2899336" y="5478350"/>
            <a:ext cx="343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temp, a temporary storage space</a:t>
            </a:r>
            <a:endParaRPr lang="en-AU" dirty="0"/>
          </a:p>
        </p:txBody>
      </p:sp>
      <p:sp>
        <p:nvSpPr>
          <p:cNvPr id="3" name="Up Arrow 2"/>
          <p:cNvSpPr/>
          <p:nvPr/>
        </p:nvSpPr>
        <p:spPr>
          <a:xfrm>
            <a:off x="230316" y="2850777"/>
            <a:ext cx="1193676" cy="8606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first</a:t>
            </a:r>
            <a:endParaRPr lang="en-AU" dirty="0"/>
          </a:p>
        </p:txBody>
      </p:sp>
      <p:sp>
        <p:nvSpPr>
          <p:cNvPr id="26" name="Up Arrow 25"/>
          <p:cNvSpPr/>
          <p:nvPr/>
        </p:nvSpPr>
        <p:spPr>
          <a:xfrm>
            <a:off x="6378146" y="2850776"/>
            <a:ext cx="1193676" cy="86061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last</a:t>
            </a:r>
            <a:endParaRPr lang="en-AU" dirty="0"/>
          </a:p>
        </p:txBody>
      </p:sp>
      <p:sp>
        <p:nvSpPr>
          <p:cNvPr id="24" name="Up Arrow 23"/>
          <p:cNvSpPr/>
          <p:nvPr/>
        </p:nvSpPr>
        <p:spPr>
          <a:xfrm>
            <a:off x="289398" y="3620913"/>
            <a:ext cx="1075511" cy="1739153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current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6" name="Up Arrow 5"/>
          <p:cNvSpPr/>
          <p:nvPr/>
        </p:nvSpPr>
        <p:spPr>
          <a:xfrm>
            <a:off x="357381" y="4978105"/>
            <a:ext cx="1007528" cy="173915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largest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2035621" y="3281081"/>
            <a:ext cx="2929565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 smtClean="0"/>
              <a:t>Start with the first element being the largest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769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Selection sort in pictures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77555" y="5257161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/>
          <p:cNvSpPr/>
          <p:nvPr/>
        </p:nvSpPr>
        <p:spPr>
          <a:xfrm>
            <a:off x="51806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32</a:t>
            </a:r>
            <a:endParaRPr lang="en-AU" dirty="0"/>
          </a:p>
        </p:txBody>
      </p:sp>
      <p:sp>
        <p:nvSpPr>
          <p:cNvPr id="15" name="Rectangle 14"/>
          <p:cNvSpPr/>
          <p:nvPr/>
        </p:nvSpPr>
        <p:spPr>
          <a:xfrm>
            <a:off x="127362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17</a:t>
            </a:r>
            <a:endParaRPr lang="en-AU" dirty="0"/>
          </a:p>
        </p:txBody>
      </p:sp>
      <p:sp>
        <p:nvSpPr>
          <p:cNvPr id="16" name="Rectangle 15"/>
          <p:cNvSpPr/>
          <p:nvPr/>
        </p:nvSpPr>
        <p:spPr>
          <a:xfrm>
            <a:off x="203562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87</a:t>
            </a:r>
            <a:endParaRPr lang="en-AU" dirty="0"/>
          </a:p>
        </p:txBody>
      </p:sp>
      <p:sp>
        <p:nvSpPr>
          <p:cNvPr id="17" name="Rectangle 16"/>
          <p:cNvSpPr/>
          <p:nvPr/>
        </p:nvSpPr>
        <p:spPr>
          <a:xfrm>
            <a:off x="282944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54</a:t>
            </a:r>
            <a:endParaRPr lang="en-AU" dirty="0"/>
          </a:p>
        </p:txBody>
      </p:sp>
      <p:sp>
        <p:nvSpPr>
          <p:cNvPr id="18" name="Rectangle 17"/>
          <p:cNvSpPr/>
          <p:nvPr/>
        </p:nvSpPr>
        <p:spPr>
          <a:xfrm>
            <a:off x="358500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72</a:t>
            </a:r>
            <a:endParaRPr lang="en-AU" dirty="0"/>
          </a:p>
        </p:txBody>
      </p:sp>
      <p:sp>
        <p:nvSpPr>
          <p:cNvPr id="19" name="Rectangle 18"/>
          <p:cNvSpPr/>
          <p:nvPr/>
        </p:nvSpPr>
        <p:spPr>
          <a:xfrm>
            <a:off x="434700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22</a:t>
            </a:r>
            <a:endParaRPr lang="en-AU" dirty="0"/>
          </a:p>
        </p:txBody>
      </p:sp>
      <p:sp>
        <p:nvSpPr>
          <p:cNvPr id="20" name="Rectangle 19"/>
          <p:cNvSpPr/>
          <p:nvPr/>
        </p:nvSpPr>
        <p:spPr>
          <a:xfrm>
            <a:off x="514833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91</a:t>
            </a:r>
            <a:endParaRPr lang="en-AU" dirty="0"/>
          </a:p>
        </p:txBody>
      </p:sp>
      <p:sp>
        <p:nvSpPr>
          <p:cNvPr id="21" name="Rectangle 20"/>
          <p:cNvSpPr/>
          <p:nvPr/>
        </p:nvSpPr>
        <p:spPr>
          <a:xfrm>
            <a:off x="590389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66</a:t>
            </a:r>
            <a:endParaRPr lang="en-AU" dirty="0"/>
          </a:p>
        </p:txBody>
      </p:sp>
      <p:sp>
        <p:nvSpPr>
          <p:cNvPr id="22" name="Rectangle 21"/>
          <p:cNvSpPr/>
          <p:nvPr/>
        </p:nvSpPr>
        <p:spPr>
          <a:xfrm>
            <a:off x="666589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43</a:t>
            </a:r>
            <a:endParaRPr lang="en-AU" dirty="0"/>
          </a:p>
        </p:txBody>
      </p:sp>
      <p:sp>
        <p:nvSpPr>
          <p:cNvPr id="23" name="TextBox 22"/>
          <p:cNvSpPr txBox="1"/>
          <p:nvPr/>
        </p:nvSpPr>
        <p:spPr>
          <a:xfrm>
            <a:off x="561369" y="1507723"/>
            <a:ext cx="7143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intArray</a:t>
            </a:r>
            <a:r>
              <a:rPr lang="en-AU" dirty="0" smtClean="0"/>
              <a:t>(0 to 8), </a:t>
            </a:r>
            <a:r>
              <a:rPr lang="en-AU" dirty="0" smtClean="0"/>
              <a:t>an array filled </a:t>
            </a:r>
            <a:r>
              <a:rPr lang="en-AU" dirty="0" smtClean="0"/>
              <a:t>with random integer values</a:t>
            </a:r>
            <a:endParaRPr lang="en-AU" dirty="0"/>
          </a:p>
        </p:txBody>
      </p:sp>
      <p:sp>
        <p:nvSpPr>
          <p:cNvPr id="25" name="TextBox 24"/>
          <p:cNvSpPr txBox="1"/>
          <p:nvPr/>
        </p:nvSpPr>
        <p:spPr>
          <a:xfrm>
            <a:off x="2899336" y="5478350"/>
            <a:ext cx="343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temp, a temporary storage space</a:t>
            </a:r>
            <a:endParaRPr lang="en-AU" dirty="0"/>
          </a:p>
        </p:txBody>
      </p:sp>
      <p:sp>
        <p:nvSpPr>
          <p:cNvPr id="3" name="Up Arrow 2"/>
          <p:cNvSpPr/>
          <p:nvPr/>
        </p:nvSpPr>
        <p:spPr>
          <a:xfrm>
            <a:off x="230316" y="2850777"/>
            <a:ext cx="1193676" cy="8606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first</a:t>
            </a:r>
            <a:endParaRPr lang="en-AU" dirty="0"/>
          </a:p>
        </p:txBody>
      </p:sp>
      <p:sp>
        <p:nvSpPr>
          <p:cNvPr id="26" name="Up Arrow 25"/>
          <p:cNvSpPr/>
          <p:nvPr/>
        </p:nvSpPr>
        <p:spPr>
          <a:xfrm>
            <a:off x="6378146" y="2850776"/>
            <a:ext cx="1193676" cy="86061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last</a:t>
            </a:r>
            <a:endParaRPr lang="en-AU" dirty="0"/>
          </a:p>
        </p:txBody>
      </p:sp>
      <p:sp>
        <p:nvSpPr>
          <p:cNvPr id="24" name="Up Arrow 23"/>
          <p:cNvSpPr/>
          <p:nvPr/>
        </p:nvSpPr>
        <p:spPr>
          <a:xfrm>
            <a:off x="1056451" y="2751336"/>
            <a:ext cx="1075511" cy="1739153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current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357381" y="4978105"/>
            <a:ext cx="1007528" cy="173915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largest</a:t>
            </a:r>
            <a:endParaRPr lang="en-AU" dirty="0"/>
          </a:p>
        </p:txBody>
      </p:sp>
      <p:sp>
        <p:nvSpPr>
          <p:cNvPr id="28" name="TextBox 27"/>
          <p:cNvSpPr txBox="1"/>
          <p:nvPr/>
        </p:nvSpPr>
        <p:spPr>
          <a:xfrm>
            <a:off x="2527859" y="4331774"/>
            <a:ext cx="292956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 smtClean="0"/>
              <a:t>17 &lt; 32, go to next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1028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Selection sort in pictures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77555" y="5257161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/>
          <p:cNvSpPr/>
          <p:nvPr/>
        </p:nvSpPr>
        <p:spPr>
          <a:xfrm>
            <a:off x="51806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32</a:t>
            </a:r>
            <a:endParaRPr lang="en-AU" dirty="0"/>
          </a:p>
        </p:txBody>
      </p:sp>
      <p:sp>
        <p:nvSpPr>
          <p:cNvPr id="15" name="Rectangle 14"/>
          <p:cNvSpPr/>
          <p:nvPr/>
        </p:nvSpPr>
        <p:spPr>
          <a:xfrm>
            <a:off x="127362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17</a:t>
            </a:r>
            <a:endParaRPr lang="en-AU" dirty="0"/>
          </a:p>
        </p:txBody>
      </p:sp>
      <p:sp>
        <p:nvSpPr>
          <p:cNvPr id="16" name="Rectangle 15"/>
          <p:cNvSpPr/>
          <p:nvPr/>
        </p:nvSpPr>
        <p:spPr>
          <a:xfrm>
            <a:off x="203562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87</a:t>
            </a:r>
            <a:endParaRPr lang="en-AU" dirty="0"/>
          </a:p>
        </p:txBody>
      </p:sp>
      <p:sp>
        <p:nvSpPr>
          <p:cNvPr id="17" name="Rectangle 16"/>
          <p:cNvSpPr/>
          <p:nvPr/>
        </p:nvSpPr>
        <p:spPr>
          <a:xfrm>
            <a:off x="282944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54</a:t>
            </a:r>
            <a:endParaRPr lang="en-AU" dirty="0"/>
          </a:p>
        </p:txBody>
      </p:sp>
      <p:sp>
        <p:nvSpPr>
          <p:cNvPr id="18" name="Rectangle 17"/>
          <p:cNvSpPr/>
          <p:nvPr/>
        </p:nvSpPr>
        <p:spPr>
          <a:xfrm>
            <a:off x="358500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72</a:t>
            </a:r>
            <a:endParaRPr lang="en-AU" dirty="0"/>
          </a:p>
        </p:txBody>
      </p:sp>
      <p:sp>
        <p:nvSpPr>
          <p:cNvPr id="19" name="Rectangle 18"/>
          <p:cNvSpPr/>
          <p:nvPr/>
        </p:nvSpPr>
        <p:spPr>
          <a:xfrm>
            <a:off x="4347000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22</a:t>
            </a:r>
            <a:endParaRPr lang="en-AU" dirty="0"/>
          </a:p>
        </p:txBody>
      </p:sp>
      <p:sp>
        <p:nvSpPr>
          <p:cNvPr id="20" name="Rectangle 19"/>
          <p:cNvSpPr/>
          <p:nvPr/>
        </p:nvSpPr>
        <p:spPr>
          <a:xfrm>
            <a:off x="514833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91</a:t>
            </a:r>
            <a:endParaRPr lang="en-AU" dirty="0"/>
          </a:p>
        </p:txBody>
      </p:sp>
      <p:sp>
        <p:nvSpPr>
          <p:cNvPr id="21" name="Rectangle 20"/>
          <p:cNvSpPr/>
          <p:nvPr/>
        </p:nvSpPr>
        <p:spPr>
          <a:xfrm>
            <a:off x="5903892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66</a:t>
            </a:r>
            <a:endParaRPr lang="en-AU" dirty="0"/>
          </a:p>
        </p:txBody>
      </p:sp>
      <p:sp>
        <p:nvSpPr>
          <p:cNvPr id="22" name="Rectangle 21"/>
          <p:cNvSpPr/>
          <p:nvPr/>
        </p:nvSpPr>
        <p:spPr>
          <a:xfrm>
            <a:off x="6665891" y="1987387"/>
            <a:ext cx="618186" cy="61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43</a:t>
            </a:r>
            <a:endParaRPr lang="en-AU" dirty="0"/>
          </a:p>
        </p:txBody>
      </p:sp>
      <p:sp>
        <p:nvSpPr>
          <p:cNvPr id="23" name="TextBox 22"/>
          <p:cNvSpPr txBox="1"/>
          <p:nvPr/>
        </p:nvSpPr>
        <p:spPr>
          <a:xfrm>
            <a:off x="561369" y="1507723"/>
            <a:ext cx="7143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intArray</a:t>
            </a:r>
            <a:r>
              <a:rPr lang="en-AU" dirty="0" smtClean="0"/>
              <a:t>(0 to 8), </a:t>
            </a:r>
            <a:r>
              <a:rPr lang="en-AU" dirty="0" smtClean="0"/>
              <a:t>an array filled </a:t>
            </a:r>
            <a:r>
              <a:rPr lang="en-AU" dirty="0" smtClean="0"/>
              <a:t>with random integer values</a:t>
            </a:r>
            <a:endParaRPr lang="en-AU" dirty="0"/>
          </a:p>
        </p:txBody>
      </p:sp>
      <p:sp>
        <p:nvSpPr>
          <p:cNvPr id="25" name="TextBox 24"/>
          <p:cNvSpPr txBox="1"/>
          <p:nvPr/>
        </p:nvSpPr>
        <p:spPr>
          <a:xfrm>
            <a:off x="2899336" y="5478350"/>
            <a:ext cx="343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temp, a temporary storage space</a:t>
            </a:r>
            <a:endParaRPr lang="en-AU" dirty="0"/>
          </a:p>
        </p:txBody>
      </p:sp>
      <p:sp>
        <p:nvSpPr>
          <p:cNvPr id="3" name="Up Arrow 2"/>
          <p:cNvSpPr/>
          <p:nvPr/>
        </p:nvSpPr>
        <p:spPr>
          <a:xfrm>
            <a:off x="230316" y="2850777"/>
            <a:ext cx="1193676" cy="8606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first</a:t>
            </a:r>
            <a:endParaRPr lang="en-AU" dirty="0"/>
          </a:p>
        </p:txBody>
      </p:sp>
      <p:sp>
        <p:nvSpPr>
          <p:cNvPr id="26" name="Up Arrow 25"/>
          <p:cNvSpPr/>
          <p:nvPr/>
        </p:nvSpPr>
        <p:spPr>
          <a:xfrm>
            <a:off x="6378146" y="2850776"/>
            <a:ext cx="1193676" cy="86061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last</a:t>
            </a:r>
            <a:endParaRPr lang="en-AU" dirty="0"/>
          </a:p>
        </p:txBody>
      </p:sp>
      <p:sp>
        <p:nvSpPr>
          <p:cNvPr id="24" name="Up Arrow 23"/>
          <p:cNvSpPr/>
          <p:nvPr/>
        </p:nvSpPr>
        <p:spPr>
          <a:xfrm>
            <a:off x="1806958" y="2669711"/>
            <a:ext cx="1075511" cy="1739153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current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1821912" y="4562178"/>
            <a:ext cx="1007528" cy="173915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AU" dirty="0" smtClean="0"/>
              <a:t>largest</a:t>
            </a:r>
            <a:endParaRPr lang="en-AU" dirty="0"/>
          </a:p>
        </p:txBody>
      </p:sp>
      <p:sp>
        <p:nvSpPr>
          <p:cNvPr id="28" name="TextBox 27"/>
          <p:cNvSpPr txBox="1"/>
          <p:nvPr/>
        </p:nvSpPr>
        <p:spPr>
          <a:xfrm>
            <a:off x="3191310" y="3711389"/>
            <a:ext cx="2929565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 smtClean="0"/>
              <a:t>87 &gt; 32, move largest to index 2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2967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erim Style Powerpoint Slide Opt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9C67AC5A-DC89-4561-A5ED-2FCBD6DF98D6}" vid="{D1598CD5-64AD-4BFC-9778-AC32BE98E6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Interim Style Powerpoint Slide Options</Template>
  <TotalTime>347</TotalTime>
  <Words>1335</Words>
  <Application>Microsoft Office PowerPoint</Application>
  <PresentationFormat>On-screen Show (4:3)</PresentationFormat>
  <Paragraphs>360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Interim Style Powerpoint Slide Options</vt:lpstr>
      <vt:lpstr>VCE Software Development  Unit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VCE Software Development  Unit 3</dc:title>
  <dc:creator>admin</dc:creator>
  <cp:lastModifiedBy>admin</cp:lastModifiedBy>
  <cp:revision>31</cp:revision>
  <dcterms:created xsi:type="dcterms:W3CDTF">2015-11-20T04:36:57Z</dcterms:created>
  <dcterms:modified xsi:type="dcterms:W3CDTF">2015-11-29T00:43:47Z</dcterms:modified>
</cp:coreProperties>
</file>