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8" r:id="rId5"/>
    <p:sldId id="261" r:id="rId6"/>
    <p:sldId id="277" r:id="rId7"/>
    <p:sldId id="263" r:id="rId8"/>
    <p:sldId id="276" r:id="rId9"/>
    <p:sldId id="262" r:id="rId10"/>
    <p:sldId id="264" r:id="rId11"/>
    <p:sldId id="265" r:id="rId12"/>
    <p:sldId id="266" r:id="rId13"/>
    <p:sldId id="267" r:id="rId14"/>
    <p:sldId id="269" r:id="rId15"/>
    <p:sldId id="270" r:id="rId16"/>
    <p:sldId id="275" r:id="rId17"/>
    <p:sldId id="271" r:id="rId18"/>
    <p:sldId id="272" r:id="rId19"/>
    <p:sldId id="273" r:id="rId20"/>
    <p:sldId id="274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9" autoAdjust="0"/>
    <p:restoredTop sz="94660"/>
  </p:normalViewPr>
  <p:slideViewPr>
    <p:cSldViewPr snapToGrid="0">
      <p:cViewPr varScale="1">
        <p:scale>
          <a:sx n="53" d="100"/>
          <a:sy n="53" d="100"/>
        </p:scale>
        <p:origin x="-108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5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4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6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0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3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4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97507-2BE7-46F0-8592-5F0C32A9551A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8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0"/>
          <a:stretch/>
        </p:blipFill>
        <p:spPr>
          <a:xfrm>
            <a:off x="-1" y="-26355"/>
            <a:ext cx="9180513" cy="1115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928" y="4998720"/>
            <a:ext cx="4005072" cy="1859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Source Sans Pro" panose="020B0503030403020204" pitchFamily="34" charset="0"/>
              </a:rPr>
              <a:t>VCE Software Development </a:t>
            </a:r>
            <a:br>
              <a:rPr lang="en-US" b="1" dirty="0" smtClean="0">
                <a:latin typeface="Source Sans Pro" panose="020B0503030403020204" pitchFamily="34" charset="0"/>
              </a:rPr>
            </a:br>
            <a:r>
              <a:rPr lang="en-US" b="1" dirty="0" smtClean="0">
                <a:latin typeface="Source Sans Pro" panose="020B0503030403020204" pitchFamily="34" charset="0"/>
              </a:rPr>
              <a:t>Unit 3</a:t>
            </a:r>
            <a:endParaRPr lang="en-US" b="1" dirty="0">
              <a:latin typeface="Source Sans Pro" panose="020B05030304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Source Sans Pro Semibold" panose="020B0603030403020204" pitchFamily="34" charset="0"/>
              </a:rPr>
              <a:t>Programming </a:t>
            </a:r>
            <a:r>
              <a:rPr lang="en-US" dirty="0" smtClean="0">
                <a:latin typeface="Source Sans Pro Semibold" panose="020B0603030403020204" pitchFamily="34" charset="0"/>
              </a:rPr>
              <a:t>Practice: Introduction to algorithms</a:t>
            </a:r>
          </a:p>
          <a:p>
            <a:r>
              <a:rPr lang="en-US" dirty="0" smtClean="0">
                <a:latin typeface="Source Sans Pro Semibold" panose="020B0603030403020204" pitchFamily="34" charset="0"/>
              </a:rPr>
              <a:t>Data and information</a:t>
            </a:r>
          </a:p>
          <a:p>
            <a:r>
              <a:rPr lang="en-US" dirty="0" smtClean="0">
                <a:latin typeface="Source Sans Pro Semibold" panose="020B0603030403020204" pitchFamily="34" charset="0"/>
              </a:rPr>
              <a:t>Approaches to problem solving</a:t>
            </a:r>
            <a:endParaRPr lang="en-US" dirty="0">
              <a:latin typeface="Source Sans Pro Semibold" panose="020B06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Flow charts are 2-dimensional and usually easy to read. </a:t>
            </a:r>
          </a:p>
          <a:p>
            <a:pPr marL="0" indent="0">
              <a:buNone/>
            </a:pPr>
            <a:r>
              <a:rPr lang="en-AU" sz="3600" dirty="0" smtClean="0"/>
              <a:t>Most people use the standard symbols of rectangle, diamond, circle and arrow.</a:t>
            </a:r>
          </a:p>
          <a:p>
            <a:pPr marL="0" indent="0">
              <a:buNone/>
            </a:pPr>
            <a:r>
              <a:rPr lang="en-AU" sz="3600" dirty="0" smtClean="0"/>
              <a:t>Flow charts are easy to draw and add to/change.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Pros of flow charts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Cons of flow charts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2" descr="http://boomeria.org/chemlectures/qual/macdonal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788723" cy="51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err="1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Nassi-Shneiderman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charts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1590675"/>
            <a:ext cx="512445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34225" y="1185813"/>
            <a:ext cx="1902271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Start and End are at top and bottom of chart respectively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2971050"/>
            <a:ext cx="1766047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Sequential commands are directly under each other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7444383" y="3420666"/>
            <a:ext cx="1281953" cy="2308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Decisions are left or right branched commands, usually left is Yes and right is No.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3326051" y="5267325"/>
            <a:ext cx="2563906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Flow is  downward. Loops are indicated by indented commands.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2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 Hard to draw, harder to edit.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Easy to follow, top-down format forces elegant solutions to the problem.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Reader must be trained, otherwise it just looks like boxes. Most people can instinctively follow a flow chart.</a:t>
            </a:r>
          </a:p>
          <a:p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Pros and cons of N-S charts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2634"/>
            <a:ext cx="7886700" cy="523538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‘Calculate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student grades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START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with students' marks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WHILE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another student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Read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student's mark as </a:t>
            </a:r>
            <a:r>
              <a:rPr lang="en-AU" sz="3600" dirty="0" err="1">
                <a:solidFill>
                  <a:srgbClr val="000000"/>
                </a:solidFill>
                <a:latin typeface="Courier New"/>
              </a:rPr>
              <a:t>imark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IF </a:t>
            </a:r>
            <a:r>
              <a:rPr lang="en-AU" sz="3600" dirty="0" err="1">
                <a:solidFill>
                  <a:srgbClr val="000000"/>
                </a:solidFill>
                <a:latin typeface="Courier New"/>
              </a:rPr>
              <a:t>imark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 &lt; 50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err="1" smtClean="0">
                <a:solidFill>
                  <a:srgbClr val="000000"/>
                </a:solidFill>
                <a:latin typeface="Courier New"/>
              </a:rPr>
              <a:t>sgrade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  <a:sym typeface="Symbol"/>
              </a:rPr>
              <a:t>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"N"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ELSEIF </a:t>
            </a:r>
            <a:r>
              <a:rPr lang="en-AU" sz="3600" dirty="0" err="1">
                <a:solidFill>
                  <a:srgbClr val="000000"/>
                </a:solidFill>
                <a:latin typeface="Courier New"/>
              </a:rPr>
              <a:t>imark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 &lt; 60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err="1" smtClean="0">
                <a:solidFill>
                  <a:srgbClr val="000000"/>
                </a:solidFill>
                <a:latin typeface="Courier New"/>
              </a:rPr>
              <a:t>sgrade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>
                <a:solidFill>
                  <a:srgbClr val="000000"/>
                </a:solidFill>
                <a:latin typeface="Courier New"/>
                <a:sym typeface="Symbol"/>
              </a:rPr>
              <a:t>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"D"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ELSEIF </a:t>
            </a:r>
            <a:r>
              <a:rPr lang="en-AU" sz="3600" dirty="0" err="1">
                <a:solidFill>
                  <a:srgbClr val="000000"/>
                </a:solidFill>
                <a:latin typeface="Courier New"/>
              </a:rPr>
              <a:t>imark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 &lt; 70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err="1" smtClean="0">
                <a:solidFill>
                  <a:srgbClr val="000000"/>
                </a:solidFill>
                <a:latin typeface="Courier New"/>
              </a:rPr>
              <a:t>sgrade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>
                <a:solidFill>
                  <a:srgbClr val="000000"/>
                </a:solidFill>
                <a:latin typeface="Courier New"/>
                <a:sym typeface="Symbol"/>
              </a:rPr>
              <a:t>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"C"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ELSE </a:t>
            </a:r>
          </a:p>
          <a:p>
            <a:pPr marL="0" indent="0">
              <a:buNone/>
            </a:pPr>
            <a:r>
              <a:rPr lang="en-AU" sz="3600" b="1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dirty="0" err="1" smtClean="0">
                <a:solidFill>
                  <a:srgbClr val="000000"/>
                </a:solidFill>
                <a:latin typeface="Courier New"/>
              </a:rPr>
              <a:t>sgrade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>
                <a:solidFill>
                  <a:srgbClr val="000000"/>
                </a:solidFill>
                <a:latin typeface="Courier New"/>
                <a:sym typeface="Symbol"/>
              </a:rPr>
              <a:t></a:t>
            </a:r>
            <a:r>
              <a:rPr lang="en-AU" sz="3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"B"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ENDIF </a:t>
            </a:r>
          </a:p>
          <a:p>
            <a:pPr marL="0" indent="0">
              <a:buNone/>
            </a:pPr>
            <a:r>
              <a:rPr lang="en-AU" sz="3600" b="1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PRINT </a:t>
            </a:r>
            <a:r>
              <a:rPr lang="en-AU" sz="3600" dirty="0" err="1">
                <a:solidFill>
                  <a:srgbClr val="000000"/>
                </a:solidFill>
                <a:latin typeface="Courier New"/>
              </a:rPr>
              <a:t>sgrade</a:t>
            </a:r>
            <a:r>
              <a:rPr lang="en-AU" sz="3600" dirty="0">
                <a:solidFill>
                  <a:srgbClr val="000000"/>
                </a:solidFill>
                <a:latin typeface="Courier New"/>
              </a:rPr>
              <a:t> as the student's grade </a:t>
            </a:r>
            <a:endParaRPr lang="en-AU" sz="3600" dirty="0" smtClean="0">
              <a:solidFill>
                <a:srgbClr val="000000"/>
              </a:solidFill>
              <a:latin typeface="Courier New"/>
            </a:endParaRPr>
          </a:p>
          <a:p>
            <a:pPr marL="0" indent="0">
              <a:buNone/>
            </a:pP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ENDWHILE </a:t>
            </a:r>
          </a:p>
          <a:p>
            <a:pPr marL="0" indent="0">
              <a:buNone/>
            </a:pPr>
            <a:r>
              <a:rPr lang="en-AU" sz="3600" b="1" dirty="0" smtClean="0">
                <a:solidFill>
                  <a:srgbClr val="000000"/>
                </a:solidFill>
                <a:latin typeface="Courier New"/>
              </a:rPr>
              <a:t>END 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Pseudocode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711" y="1284462"/>
            <a:ext cx="1902271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Start and End are at top and bottom of </a:t>
            </a:r>
            <a:r>
              <a:rPr lang="en-AU" dirty="0"/>
              <a:t>c</a:t>
            </a:r>
            <a:r>
              <a:rPr lang="en-AU" dirty="0" smtClean="0"/>
              <a:t>ode respectively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051769"/>
            <a:ext cx="1766047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Sequential commands are directly under each other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7408306" y="2820501"/>
            <a:ext cx="1281953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Decisions use the words IF and ELSE.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472517" y="4379856"/>
            <a:ext cx="2563906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Flow is  downward. Loops are indicated by keywords like WHILE.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sz="3600" dirty="0" smtClean="0"/>
              <a:t> Can be written with a word processor, text editor (Notepad), etc.</a:t>
            </a:r>
          </a:p>
          <a:p>
            <a:r>
              <a:rPr lang="en-AU" sz="3600" dirty="0" smtClean="0"/>
              <a:t> Most pseudocode can be copied into a programming language and tweaked to make it work.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Can have sections written as “now we do this” and worry about how that happens later.</a:t>
            </a:r>
            <a:endParaRPr lang="en-AU" sz="3600" dirty="0" smtClean="0"/>
          </a:p>
          <a:p>
            <a:r>
              <a:rPr lang="en-AU" sz="3600" dirty="0" smtClean="0"/>
              <a:t> No real standards – people tend to make up their own.</a:t>
            </a:r>
          </a:p>
          <a:p>
            <a:r>
              <a:rPr lang="en-US" sz="3600" dirty="0" smtClean="0"/>
              <a:t> Untrained readers can struggle with the formatting. Indenting helps get over the one-dimensional nature.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Pros and cons of pseudocode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Instructions in sequence are usually listed top to bottom.</a:t>
            </a:r>
          </a:p>
          <a:p>
            <a:pPr marL="0" indent="0">
              <a:buNone/>
            </a:pPr>
            <a:endParaRPr lang="en-AU" sz="3600" dirty="0" smtClean="0"/>
          </a:p>
          <a:p>
            <a:pPr marL="0" indent="0">
              <a:buNone/>
            </a:pPr>
            <a:r>
              <a:rPr lang="en-AU" sz="3600" dirty="0" smtClean="0"/>
              <a:t>	statement </a:t>
            </a:r>
            <a:r>
              <a:rPr lang="en-AU" sz="3600" dirty="0"/>
              <a:t>A </a:t>
            </a:r>
            <a:endParaRPr lang="en-AU" sz="3600" dirty="0" smtClean="0"/>
          </a:p>
          <a:p>
            <a:pPr marL="0" indent="0">
              <a:buNone/>
            </a:pPr>
            <a:r>
              <a:rPr lang="en-AU" sz="3600" dirty="0" smtClean="0"/>
              <a:t>	statement </a:t>
            </a:r>
            <a:r>
              <a:rPr lang="en-AU" sz="3600" dirty="0"/>
              <a:t>B</a:t>
            </a:r>
          </a:p>
          <a:p>
            <a:pPr marL="0" indent="0">
              <a:buNone/>
            </a:pPr>
            <a:r>
              <a:rPr lang="en-AU" sz="3600" dirty="0" smtClean="0"/>
              <a:t>	statement C </a:t>
            </a:r>
            <a:endParaRPr lang="en-AU" sz="3600" dirty="0"/>
          </a:p>
          <a:p>
            <a:pPr marL="0" indent="0">
              <a:buNone/>
            </a:pPr>
            <a:r>
              <a:rPr lang="en-AU" sz="3600" dirty="0" smtClean="0"/>
              <a:t>	statement D</a:t>
            </a:r>
            <a:endParaRPr lang="en-AU" sz="3600" dirty="0"/>
          </a:p>
          <a:p>
            <a:pPr marL="0" indent="0">
              <a:buNone/>
            </a:pPr>
            <a:endParaRPr lang="en-AU" sz="36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Sequence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AU" sz="3600" dirty="0" smtClean="0"/>
              <a:t>Most selections are binary, i.e. there are two choices with a yes or no answer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r>
              <a:rPr lang="en-US" sz="3600" dirty="0" smtClean="0"/>
              <a:t>The usual command structure is IF-THEN-ELSE.</a:t>
            </a:r>
          </a:p>
          <a:p>
            <a:pPr marL="0" indent="0">
              <a:buNone/>
            </a:pPr>
            <a:r>
              <a:rPr lang="en-AU" sz="3600" b="1" dirty="0" smtClean="0"/>
              <a:t>	IF </a:t>
            </a:r>
            <a:r>
              <a:rPr lang="en-AU" sz="3600" i="1" dirty="0"/>
              <a:t>comparison is </a:t>
            </a:r>
            <a:r>
              <a:rPr lang="en-AU" sz="3600" i="1" dirty="0"/>
              <a:t>t</a:t>
            </a:r>
            <a:r>
              <a:rPr lang="en-AU" sz="3600" i="1" dirty="0" smtClean="0"/>
              <a:t>rue </a:t>
            </a:r>
            <a:r>
              <a:rPr lang="en-AU" sz="3600" b="1" dirty="0" smtClean="0"/>
              <a:t>THEN</a:t>
            </a:r>
            <a:endParaRPr lang="en-AU" sz="3600" i="1" dirty="0" smtClean="0"/>
          </a:p>
          <a:p>
            <a:pPr marL="0" indent="0">
              <a:buNone/>
            </a:pPr>
            <a:r>
              <a:rPr lang="en-AU" sz="3600" i="1" dirty="0"/>
              <a:t>	</a:t>
            </a:r>
            <a:r>
              <a:rPr lang="en-AU" sz="3600" i="1" dirty="0" smtClean="0"/>
              <a:t>	</a:t>
            </a:r>
            <a:r>
              <a:rPr lang="en-AU" sz="3600" dirty="0" smtClean="0"/>
              <a:t>statement </a:t>
            </a:r>
            <a:r>
              <a:rPr lang="en-AU" sz="3600" dirty="0"/>
              <a:t>A </a:t>
            </a:r>
            <a:endParaRPr lang="en-AU" sz="3600" dirty="0" smtClean="0"/>
          </a:p>
          <a:p>
            <a:pPr marL="0" indent="0">
              <a:buNone/>
            </a:pPr>
            <a:r>
              <a:rPr lang="en-AU" sz="3600" dirty="0"/>
              <a:t>	</a:t>
            </a:r>
            <a:r>
              <a:rPr lang="en-AU" sz="3600" dirty="0" smtClean="0"/>
              <a:t>	statement B</a:t>
            </a:r>
          </a:p>
          <a:p>
            <a:pPr marL="0" indent="0">
              <a:buNone/>
            </a:pPr>
            <a:r>
              <a:rPr lang="en-AU" sz="3600" b="1" dirty="0" smtClean="0"/>
              <a:t>	ELSE </a:t>
            </a:r>
          </a:p>
          <a:p>
            <a:pPr marL="0" indent="0">
              <a:buNone/>
            </a:pPr>
            <a:r>
              <a:rPr lang="en-AU" sz="3600" b="1" dirty="0"/>
              <a:t>	</a:t>
            </a:r>
            <a:r>
              <a:rPr lang="en-AU" sz="3600" b="1" dirty="0" smtClean="0"/>
              <a:t>	</a:t>
            </a:r>
            <a:r>
              <a:rPr lang="en-AU" sz="3600" dirty="0" smtClean="0"/>
              <a:t>statement </a:t>
            </a:r>
            <a:r>
              <a:rPr lang="en-AU" sz="3600" dirty="0"/>
              <a:t>X </a:t>
            </a:r>
            <a:endParaRPr lang="en-AU" sz="3600" dirty="0" smtClean="0"/>
          </a:p>
          <a:p>
            <a:pPr marL="0" indent="0">
              <a:buNone/>
            </a:pPr>
            <a:r>
              <a:rPr lang="en-AU" sz="3600" dirty="0"/>
              <a:t>	</a:t>
            </a:r>
            <a:r>
              <a:rPr lang="en-AU" sz="3600" dirty="0" smtClean="0"/>
              <a:t>	statement Y </a:t>
            </a:r>
          </a:p>
          <a:p>
            <a:pPr marL="0" indent="0">
              <a:buNone/>
            </a:pPr>
            <a:r>
              <a:rPr lang="en-AU" sz="3600" b="1" dirty="0" smtClean="0"/>
              <a:t>	ENDIF </a:t>
            </a:r>
            <a:r>
              <a:rPr lang="en-AU" sz="3600" dirty="0"/>
              <a:t>	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More complicated decisions can be represented by nested ifs or switch/cas</a:t>
            </a:r>
            <a:r>
              <a:rPr lang="en-US" sz="3600" dirty="0" smtClean="0"/>
              <a:t>e statements</a:t>
            </a:r>
            <a:r>
              <a:rPr lang="en-US" sz="3600" dirty="0" smtClean="0"/>
              <a:t>. 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Selection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Repetition, iteration and looping all mean the same thing … do these steps over and over again.</a:t>
            </a:r>
            <a:endParaRPr lang="en-US" sz="3600" dirty="0" smtClean="0"/>
          </a:p>
          <a:p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The main types of loops are counted and uncounted, and we can either pre-test or post-test the terminating condition. 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Repetition, iteration, looping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sz="3600" dirty="0" smtClean="0"/>
              <a:t>If you want to process a set of commands a known number of times, use a FOR-NEXT loop.</a:t>
            </a: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AU" sz="3600" b="1" dirty="0" smtClean="0"/>
              <a:t>FOR </a:t>
            </a:r>
            <a:r>
              <a:rPr lang="en-AU" sz="3600" i="1" dirty="0" err="1" smtClean="0"/>
              <a:t>intCount</a:t>
            </a:r>
            <a:r>
              <a:rPr lang="en-AU" sz="3600" i="1" dirty="0" smtClean="0"/>
              <a:t> </a:t>
            </a:r>
            <a:r>
              <a:rPr lang="en-AU" sz="3600" dirty="0" smtClean="0"/>
              <a:t>= 1 </a:t>
            </a:r>
            <a:r>
              <a:rPr lang="en-AU" sz="3600" b="1" dirty="0" smtClean="0"/>
              <a:t>TO </a:t>
            </a:r>
            <a:r>
              <a:rPr lang="en-AU" sz="3600" dirty="0" smtClean="0"/>
              <a:t>100</a:t>
            </a:r>
            <a:endParaRPr lang="en-AU" sz="3600" i="1" dirty="0"/>
          </a:p>
          <a:p>
            <a:pPr marL="0" indent="0">
              <a:buNone/>
            </a:pPr>
            <a:r>
              <a:rPr lang="en-AU" sz="3600" i="1" dirty="0"/>
              <a:t>		</a:t>
            </a:r>
            <a:r>
              <a:rPr lang="en-AU" sz="3600" dirty="0"/>
              <a:t>statement A </a:t>
            </a:r>
          </a:p>
          <a:p>
            <a:pPr marL="0" indent="0">
              <a:buNone/>
            </a:pPr>
            <a:r>
              <a:rPr lang="en-AU" sz="3600" dirty="0"/>
              <a:t>		statement B</a:t>
            </a:r>
          </a:p>
          <a:p>
            <a:pPr marL="0" indent="0">
              <a:buNone/>
            </a:pPr>
            <a:r>
              <a:rPr lang="en-AU" sz="3600" b="1" dirty="0"/>
              <a:t>	</a:t>
            </a:r>
            <a:r>
              <a:rPr lang="en-AU" sz="3600" b="1" dirty="0" smtClean="0"/>
              <a:t>NEXT </a:t>
            </a:r>
            <a:r>
              <a:rPr lang="en-AU" sz="3600" i="1" dirty="0" err="1"/>
              <a:t>intCount</a:t>
            </a:r>
            <a:r>
              <a:rPr lang="en-AU" sz="3600" i="1" dirty="0"/>
              <a:t> </a:t>
            </a:r>
            <a:endParaRPr lang="en-AU" sz="3600" b="1" dirty="0"/>
          </a:p>
          <a:p>
            <a:pPr marL="0" indent="0">
              <a:buNone/>
            </a:pPr>
            <a:r>
              <a:rPr lang="en-AU" sz="3600" b="1" dirty="0"/>
              <a:t>		</a:t>
            </a:r>
            <a:r>
              <a:rPr lang="en-AU" sz="3600" dirty="0"/>
              <a:t>	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Counted loops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AU" sz="3600" b="1" dirty="0"/>
              <a:t>Key </a:t>
            </a:r>
            <a:r>
              <a:rPr lang="en-AU" sz="3600" b="1" dirty="0" smtClean="0"/>
              <a:t>knowledge </a:t>
            </a:r>
            <a:r>
              <a:rPr lang="en-AU" sz="3600" b="1" dirty="0" smtClean="0"/>
              <a:t>– </a:t>
            </a:r>
          </a:p>
          <a:p>
            <a:pPr marL="0" indent="0">
              <a:buNone/>
            </a:pPr>
            <a:r>
              <a:rPr lang="en-AU" sz="3600" b="1" dirty="0" smtClean="0"/>
              <a:t>Data </a:t>
            </a:r>
            <a:r>
              <a:rPr lang="en-AU" sz="3600" b="1" dirty="0"/>
              <a:t>and information</a:t>
            </a:r>
          </a:p>
          <a:p>
            <a:r>
              <a:rPr lang="en-AU" sz="3600" dirty="0" smtClean="0"/>
              <a:t>characteristics </a:t>
            </a:r>
            <a:r>
              <a:rPr lang="en-AU" sz="3600" dirty="0"/>
              <a:t>of data </a:t>
            </a:r>
            <a:r>
              <a:rPr lang="en-AU" sz="3600" dirty="0" smtClean="0"/>
              <a:t>types</a:t>
            </a:r>
          </a:p>
          <a:p>
            <a:pPr marL="0" indent="0">
              <a:buNone/>
            </a:pPr>
            <a:r>
              <a:rPr lang="en-AU" sz="3600" b="1" dirty="0"/>
              <a:t>Approaches to problem solving</a:t>
            </a:r>
          </a:p>
          <a:p>
            <a:r>
              <a:rPr lang="en-AU" sz="3600" dirty="0" smtClean="0"/>
              <a:t>methods </a:t>
            </a:r>
            <a:r>
              <a:rPr lang="en-AU" sz="3600" dirty="0"/>
              <a:t>of representing designs, including </a:t>
            </a:r>
            <a:r>
              <a:rPr lang="en-AU" sz="3600" u="sng" dirty="0"/>
              <a:t>data dictionaries</a:t>
            </a:r>
            <a:r>
              <a:rPr lang="en-AU" sz="3600" dirty="0"/>
              <a:t>, object descriptions, mock-ups and </a:t>
            </a:r>
            <a:r>
              <a:rPr lang="en-AU" sz="3600" u="sng" dirty="0"/>
              <a:t>pseudocode</a:t>
            </a:r>
          </a:p>
          <a:p>
            <a:r>
              <a:rPr lang="en-AU" sz="3600" dirty="0" smtClean="0"/>
              <a:t>a </a:t>
            </a:r>
            <a:r>
              <a:rPr lang="en-AU" sz="3600" dirty="0"/>
              <a:t>programming language as a method for developing working modules that meet specific needs</a:t>
            </a:r>
          </a:p>
          <a:p>
            <a:r>
              <a:rPr lang="en-AU" sz="3600" dirty="0" smtClean="0"/>
              <a:t>processing </a:t>
            </a:r>
            <a:r>
              <a:rPr lang="en-AU" sz="3600" dirty="0"/>
              <a:t>features of a programming language, including </a:t>
            </a:r>
            <a:r>
              <a:rPr lang="en-AU" sz="3600" u="sng" dirty="0"/>
              <a:t>instructions</a:t>
            </a:r>
            <a:r>
              <a:rPr lang="en-AU" sz="3600" dirty="0"/>
              <a:t>, </a:t>
            </a:r>
            <a:r>
              <a:rPr lang="en-AU" sz="3600" u="sng" dirty="0"/>
              <a:t>procedures</a:t>
            </a:r>
            <a:r>
              <a:rPr lang="en-AU" sz="3600" dirty="0"/>
              <a:t>, methods, functions </a:t>
            </a:r>
            <a:r>
              <a:rPr lang="en-AU" sz="3600" dirty="0" smtClean="0"/>
              <a:t>and </a:t>
            </a:r>
            <a:r>
              <a:rPr lang="en-AU" sz="3600" u="sng" dirty="0" smtClean="0"/>
              <a:t>control </a:t>
            </a:r>
            <a:r>
              <a:rPr lang="en-AU" sz="3600" u="sng" dirty="0"/>
              <a:t>structures</a:t>
            </a:r>
          </a:p>
          <a:p>
            <a:r>
              <a:rPr lang="en-AU" sz="3600" dirty="0" smtClean="0"/>
              <a:t>techniques </a:t>
            </a:r>
            <a:r>
              <a:rPr lang="en-AU" sz="3600" dirty="0"/>
              <a:t>for checking that modules meet design specifications, including </a:t>
            </a:r>
            <a:r>
              <a:rPr lang="en-AU" sz="3600" u="sng" dirty="0"/>
              <a:t>trace tables </a:t>
            </a:r>
            <a:r>
              <a:rPr lang="en-AU" sz="3600" dirty="0"/>
              <a:t>and </a:t>
            </a:r>
            <a:r>
              <a:rPr lang="en-AU" sz="3600" u="sng" dirty="0"/>
              <a:t>test </a:t>
            </a:r>
            <a:r>
              <a:rPr lang="en-AU" sz="3600" u="sng" dirty="0" smtClean="0"/>
              <a:t>data</a:t>
            </a:r>
            <a:endParaRPr lang="en-AU" sz="3600" u="sng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From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the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Study Design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2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3600" dirty="0" smtClean="0"/>
              <a:t>The WHILE - ENDWHILE loop tests the condition first, then processes the instructions in the loop.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AU" sz="3600" b="1" dirty="0" smtClean="0"/>
              <a:t>	WHILE </a:t>
            </a:r>
            <a:r>
              <a:rPr lang="en-AU" sz="3600" i="1" dirty="0" err="1" smtClean="0"/>
              <a:t>intScore</a:t>
            </a:r>
            <a:r>
              <a:rPr lang="en-AU" sz="3600" i="1" dirty="0" smtClean="0"/>
              <a:t> </a:t>
            </a:r>
            <a:r>
              <a:rPr lang="en-AU" sz="3600" dirty="0" smtClean="0"/>
              <a:t>&lt;&gt; -1</a:t>
            </a:r>
            <a:endParaRPr lang="en-AU" sz="3600" dirty="0"/>
          </a:p>
          <a:p>
            <a:pPr marL="0" indent="0">
              <a:buNone/>
            </a:pPr>
            <a:r>
              <a:rPr lang="en-AU" sz="3600" i="1" dirty="0"/>
              <a:t>		</a:t>
            </a:r>
            <a:r>
              <a:rPr lang="en-AU" sz="3600" dirty="0"/>
              <a:t>statement A </a:t>
            </a:r>
          </a:p>
          <a:p>
            <a:pPr marL="0" indent="0">
              <a:buNone/>
            </a:pPr>
            <a:r>
              <a:rPr lang="en-AU" sz="3600" dirty="0"/>
              <a:t>		statement B</a:t>
            </a:r>
          </a:p>
          <a:p>
            <a:pPr marL="0" indent="0">
              <a:buNone/>
            </a:pPr>
            <a:r>
              <a:rPr lang="en-AU" sz="3600" b="1" dirty="0"/>
              <a:t>	</a:t>
            </a:r>
            <a:r>
              <a:rPr lang="en-AU" sz="3600" b="1" dirty="0" smtClean="0"/>
              <a:t>ENDWHILE</a:t>
            </a:r>
            <a:r>
              <a:rPr lang="en-AU" sz="3600" i="1" dirty="0" smtClean="0"/>
              <a:t> </a:t>
            </a:r>
            <a:endParaRPr lang="en-AU" sz="3600" b="1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Uncounted loops with a pre-test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3600" dirty="0"/>
              <a:t>The </a:t>
            </a:r>
            <a:r>
              <a:rPr lang="en-AU" sz="3600" dirty="0" smtClean="0"/>
              <a:t>REPEAT- UNTIL loop </a:t>
            </a:r>
            <a:r>
              <a:rPr lang="en-AU" sz="3600" dirty="0"/>
              <a:t>processes the instructions in the </a:t>
            </a:r>
            <a:r>
              <a:rPr lang="en-AU" sz="3600" dirty="0" smtClean="0"/>
              <a:t>loop, then tests </a:t>
            </a:r>
            <a:r>
              <a:rPr lang="en-AU" sz="3600" dirty="0"/>
              <a:t>the condition first</a:t>
            </a:r>
            <a:r>
              <a:rPr lang="en-AU" sz="3600" dirty="0" smtClean="0"/>
              <a:t>.</a:t>
            </a:r>
            <a:endParaRPr lang="en-AU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AU" sz="3600" b="1" dirty="0"/>
              <a:t>	REPEAT</a:t>
            </a:r>
          </a:p>
          <a:p>
            <a:pPr marL="0" indent="0">
              <a:buNone/>
            </a:pPr>
            <a:r>
              <a:rPr lang="en-AU" sz="3600" i="1" dirty="0"/>
              <a:t>		</a:t>
            </a:r>
            <a:r>
              <a:rPr lang="en-AU" sz="3600" dirty="0"/>
              <a:t>statement A </a:t>
            </a:r>
          </a:p>
          <a:p>
            <a:pPr marL="0" indent="0">
              <a:buNone/>
            </a:pPr>
            <a:r>
              <a:rPr lang="en-AU" sz="3600" dirty="0"/>
              <a:t>		statement B</a:t>
            </a:r>
          </a:p>
          <a:p>
            <a:pPr marL="0" indent="0">
              <a:buNone/>
            </a:pPr>
            <a:r>
              <a:rPr lang="en-AU" sz="3600" b="1" dirty="0"/>
              <a:t>	</a:t>
            </a:r>
            <a:r>
              <a:rPr lang="en-AU" sz="3600" b="1" dirty="0" smtClean="0"/>
              <a:t>UNTIL </a:t>
            </a:r>
            <a:r>
              <a:rPr lang="en-AU" sz="3600" i="1" dirty="0" err="1" smtClean="0"/>
              <a:t>intScore</a:t>
            </a:r>
            <a:r>
              <a:rPr lang="en-AU" sz="3600" i="1" dirty="0" smtClean="0"/>
              <a:t> </a:t>
            </a:r>
            <a:r>
              <a:rPr lang="en-AU" sz="3600" dirty="0" smtClean="0"/>
              <a:t>= </a:t>
            </a:r>
            <a:r>
              <a:rPr lang="en-AU" sz="3600" dirty="0"/>
              <a:t>-1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Uncounted loops with a post-test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0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Visual Basic doesn’t recognise the word REPEAT. Use the command DO instead.</a:t>
            </a:r>
            <a:endParaRPr lang="en-AU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AU" sz="3600" b="1" dirty="0"/>
              <a:t>	</a:t>
            </a:r>
            <a:r>
              <a:rPr lang="en-AU" sz="3600" b="1" dirty="0" smtClean="0"/>
              <a:t>DO</a:t>
            </a:r>
            <a:endParaRPr lang="en-AU" sz="3600" b="1" dirty="0"/>
          </a:p>
          <a:p>
            <a:pPr marL="0" indent="0">
              <a:buNone/>
            </a:pPr>
            <a:r>
              <a:rPr lang="en-AU" sz="3600" i="1" dirty="0"/>
              <a:t>		</a:t>
            </a:r>
            <a:r>
              <a:rPr lang="en-AU" sz="3600" dirty="0"/>
              <a:t>statement A </a:t>
            </a:r>
          </a:p>
          <a:p>
            <a:pPr marL="0" indent="0">
              <a:buNone/>
            </a:pPr>
            <a:r>
              <a:rPr lang="en-AU" sz="3600" dirty="0"/>
              <a:t>		statement B</a:t>
            </a:r>
          </a:p>
          <a:p>
            <a:pPr marL="0" indent="0">
              <a:buNone/>
            </a:pPr>
            <a:r>
              <a:rPr lang="en-AU" sz="3600" b="1" dirty="0"/>
              <a:t>	</a:t>
            </a:r>
            <a:r>
              <a:rPr lang="en-AU" sz="3600" b="1" dirty="0" smtClean="0"/>
              <a:t>LOOP UNTIL </a:t>
            </a:r>
            <a:r>
              <a:rPr lang="en-AU" sz="3600" i="1" dirty="0" err="1" smtClean="0"/>
              <a:t>intScore</a:t>
            </a:r>
            <a:r>
              <a:rPr lang="en-AU" sz="3600" i="1" dirty="0" smtClean="0"/>
              <a:t> </a:t>
            </a:r>
            <a:r>
              <a:rPr lang="en-AU" sz="3600" dirty="0" smtClean="0"/>
              <a:t>= </a:t>
            </a:r>
            <a:r>
              <a:rPr lang="en-AU" sz="3600" dirty="0"/>
              <a:t>-1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Complicating things with Visual Basic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15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Make sure you have Visual Basic installed on your computer. I’d suggest use 2010 as it has the least compatibility issues.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Using the grade marker algorithm, create a working program that the user can enter a score and the program will output the correct grade.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Time to go do something 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17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sz="3600" dirty="0" smtClean="0"/>
              <a:t>Run the following test data through your program: 54, 77, 34, -1, 49, 50, 51, 99, 100, 101. Why were these particular numbers chosen?</a:t>
            </a:r>
          </a:p>
          <a:p>
            <a:pPr marL="742950" indent="-742950">
              <a:buFont typeface="+mj-lt"/>
              <a:buAutoNum type="arabicPeriod" startAt="3"/>
            </a:pPr>
            <a:endParaRPr lang="en-US" sz="3600" dirty="0" smtClean="0"/>
          </a:p>
          <a:p>
            <a:pPr marL="742950" indent="-742950">
              <a:buFont typeface="+mj-lt"/>
              <a:buAutoNum type="arabicPeriod" startAt="3"/>
            </a:pPr>
            <a:r>
              <a:rPr lang="en-US" sz="3600" dirty="0" smtClean="0"/>
              <a:t>Enhance your program to validate the data entry to only numbers between 0 and 100.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Time to go do something 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82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5"/>
            </a:pPr>
            <a:r>
              <a:rPr lang="en-US" sz="3600" dirty="0" smtClean="0"/>
              <a:t>Every program should have an exit button on it. Add one. Have the button ask the user if they’re sure they want to exit (once is enough, thanks).</a:t>
            </a:r>
          </a:p>
          <a:p>
            <a:pPr marL="742950" indent="-742950">
              <a:buFont typeface="+mj-lt"/>
              <a:buAutoNum type="arabicPeriod" startAt="5"/>
            </a:pPr>
            <a:endParaRPr lang="en-US" sz="3600" dirty="0" smtClean="0"/>
          </a:p>
          <a:p>
            <a:pPr marL="742950" indent="-742950">
              <a:buFont typeface="+mj-lt"/>
              <a:buAutoNum type="arabicPeriod" startAt="5"/>
            </a:pPr>
            <a:r>
              <a:rPr lang="en-US" sz="3600" dirty="0" smtClean="0"/>
              <a:t>Modify the program so that students can get an A (80+).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Time to go do something …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16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 descr="http://pm.veritablesoftware.com/slides/padre/cat_program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61" y="831662"/>
            <a:ext cx="8065937" cy="537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708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U" sz="3600" dirty="0" smtClean="0"/>
              <a:t>"</a:t>
            </a:r>
            <a:r>
              <a:rPr lang="en-AU" sz="3600" dirty="0"/>
              <a:t>An algorithm is a formula, a recipe, a step-by-step procedure to be followed in order to obtain the solution to a problem. </a:t>
            </a:r>
            <a:endParaRPr lang="en-AU" sz="3600" dirty="0" smtClean="0"/>
          </a:p>
          <a:p>
            <a:pPr marL="0" indent="0">
              <a:buNone/>
            </a:pPr>
            <a:r>
              <a:rPr lang="en-AU" sz="3600" i="1" dirty="0" smtClean="0"/>
              <a:t>To </a:t>
            </a:r>
            <a:r>
              <a:rPr lang="en-AU" sz="3600" i="1" dirty="0"/>
              <a:t>be useful as a basis for writing a program</a:t>
            </a:r>
            <a:r>
              <a:rPr lang="en-AU" sz="3600" dirty="0"/>
              <a:t>, the algorithm must: </a:t>
            </a:r>
          </a:p>
          <a:p>
            <a:pPr marL="0" indent="0">
              <a:buNone/>
            </a:pPr>
            <a:r>
              <a:rPr lang="en-AU" sz="3600" dirty="0"/>
              <a:t>1. arrive at a correct solution within a finite time; </a:t>
            </a:r>
          </a:p>
          <a:p>
            <a:pPr marL="0" indent="0">
              <a:buNone/>
            </a:pPr>
            <a:r>
              <a:rPr lang="en-AU" sz="3600" dirty="0"/>
              <a:t>2. be clear, precise and unambiguous; </a:t>
            </a:r>
          </a:p>
          <a:p>
            <a:pPr marL="0" indent="0">
              <a:buNone/>
            </a:pPr>
            <a:r>
              <a:rPr lang="en-AU" sz="3600" dirty="0"/>
              <a:t>3. be in a format which lends itself to an elegant implementation in a programming language." </a:t>
            </a:r>
          </a:p>
          <a:p>
            <a:endParaRPr lang="en-AU" sz="3600" dirty="0"/>
          </a:p>
          <a:p>
            <a:r>
              <a:rPr lang="en-AU" sz="3600" dirty="0"/>
              <a:t>Peter </a:t>
            </a:r>
            <a:r>
              <a:rPr lang="en-AU" sz="3600" dirty="0" err="1"/>
              <a:t>Juliff</a:t>
            </a:r>
            <a:r>
              <a:rPr lang="en-AU" sz="3600" dirty="0"/>
              <a:t>, </a:t>
            </a:r>
            <a:r>
              <a:rPr lang="en-AU" sz="3600" i="1" dirty="0"/>
              <a:t>Program Design</a:t>
            </a:r>
            <a:r>
              <a:rPr lang="en-AU" sz="3600" dirty="0"/>
              <a:t>, 1990 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Introduction </a:t>
            </a:r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to </a:t>
            </a:r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algorithms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57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sz="3600" dirty="0" smtClean="0"/>
              <a:t>All (well, most?) algorithms: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have a start point and an end point.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have some form of input that is processed into an output. These are the VARIABLES.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use standard CONTROL STRUCTURES of sequence (do steps in order), repetition (do something again and again) and binary selection (choose between two options).</a:t>
            </a:r>
          </a:p>
          <a:p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The basics of all algorithms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8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3600" dirty="0" smtClean="0"/>
              <a:t>What data is being INPUT or OUTPUT from the program:</a:t>
            </a:r>
          </a:p>
          <a:p>
            <a:r>
              <a:rPr lang="en-AU" sz="3600" dirty="0" smtClean="0"/>
              <a:t> What is the datum’s name?</a:t>
            </a:r>
          </a:p>
          <a:p>
            <a:r>
              <a:rPr lang="en-AU" sz="3600" dirty="0" smtClean="0"/>
              <a:t> What type of data is it?</a:t>
            </a:r>
          </a:p>
          <a:p>
            <a:r>
              <a:rPr lang="en-US" sz="3600" dirty="0" smtClean="0"/>
              <a:t> What is the data actually meant to be?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The study design mandates data dictionaries as the tool you use. 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Variables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 smtClean="0"/>
              <a:t>The most commonly used tools are:</a:t>
            </a:r>
          </a:p>
          <a:p>
            <a:r>
              <a:rPr lang="en-AU" sz="3600" dirty="0" smtClean="0"/>
              <a:t> flow charts</a:t>
            </a:r>
          </a:p>
          <a:p>
            <a:r>
              <a:rPr lang="en-AU" sz="3600" dirty="0" smtClean="0"/>
              <a:t> </a:t>
            </a:r>
            <a:r>
              <a:rPr lang="en-AU" sz="3600" dirty="0" err="1" smtClean="0"/>
              <a:t>Nassi-Shneiderman</a:t>
            </a:r>
            <a:r>
              <a:rPr lang="en-AU" sz="3600" dirty="0" smtClean="0"/>
              <a:t> diagrams</a:t>
            </a:r>
          </a:p>
          <a:p>
            <a:r>
              <a:rPr lang="en-US" sz="3600" dirty="0" smtClean="0"/>
              <a:t> pseudocode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The study design mandates pseudocode as the tool you use. 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Describing an algorithm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sz="3600" dirty="0" smtClean="0"/>
              <a:t>A teacher has a marking scheme that converts a mark out of 100 into a letter grade according to the following rules:</a:t>
            </a:r>
          </a:p>
          <a:p>
            <a:r>
              <a:rPr lang="en-AU" sz="3600" dirty="0"/>
              <a:t> </a:t>
            </a:r>
            <a:r>
              <a:rPr lang="en-AU" sz="3600" dirty="0" smtClean="0"/>
              <a:t>a mark of less than 50 gets a grade of N.</a:t>
            </a:r>
          </a:p>
          <a:p>
            <a:r>
              <a:rPr lang="en-AU" sz="3600" dirty="0" smtClean="0"/>
              <a:t> a </a:t>
            </a:r>
            <a:r>
              <a:rPr lang="en-AU" sz="3600" dirty="0"/>
              <a:t>mark </a:t>
            </a:r>
            <a:r>
              <a:rPr lang="en-AU" sz="3600" dirty="0" smtClean="0"/>
              <a:t>between 50 and 59 </a:t>
            </a:r>
            <a:r>
              <a:rPr lang="en-AU" sz="3600" dirty="0"/>
              <a:t>gets a grade of </a:t>
            </a:r>
            <a:r>
              <a:rPr lang="en-AU" sz="3600" dirty="0" smtClean="0"/>
              <a:t>D.</a:t>
            </a:r>
          </a:p>
          <a:p>
            <a:r>
              <a:rPr lang="en-AU" sz="3600" dirty="0" smtClean="0"/>
              <a:t> a </a:t>
            </a:r>
            <a:r>
              <a:rPr lang="en-AU" sz="3600" dirty="0"/>
              <a:t>mark </a:t>
            </a:r>
            <a:r>
              <a:rPr lang="en-AU" sz="3600" dirty="0" smtClean="0"/>
              <a:t>between 60 and 69 gets </a:t>
            </a:r>
            <a:r>
              <a:rPr lang="en-AU" sz="3600" dirty="0"/>
              <a:t>a grade of </a:t>
            </a:r>
            <a:r>
              <a:rPr lang="en-AU" sz="3600" dirty="0" smtClean="0"/>
              <a:t>C.</a:t>
            </a:r>
          </a:p>
          <a:p>
            <a:r>
              <a:rPr lang="en-AU" sz="3600" dirty="0" smtClean="0"/>
              <a:t> a </a:t>
            </a:r>
            <a:r>
              <a:rPr lang="en-AU" sz="3600" dirty="0"/>
              <a:t>mark </a:t>
            </a:r>
            <a:r>
              <a:rPr lang="en-AU" sz="3600" dirty="0" smtClean="0"/>
              <a:t>above 70 gets </a:t>
            </a:r>
            <a:r>
              <a:rPr lang="en-AU" sz="3600" dirty="0"/>
              <a:t>a grade of </a:t>
            </a:r>
            <a:r>
              <a:rPr lang="en-AU" sz="3600" dirty="0" smtClean="0"/>
              <a:t>B.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Our sample problem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940047"/>
              </p:ext>
            </p:extLst>
          </p:nvPr>
        </p:nvGraphicFramePr>
        <p:xfrm>
          <a:off x="628650" y="1825625"/>
          <a:ext cx="78867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Variable name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Data type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Description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err="1" smtClean="0"/>
                        <a:t>intMark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Integer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Student’s mark from 0</a:t>
                      </a:r>
                      <a:r>
                        <a:rPr lang="en-AU" sz="2000" baseline="0" dirty="0" smtClean="0"/>
                        <a:t> to 100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err="1" smtClean="0"/>
                        <a:t>strGrade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String 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Student’s grade of “N”, “D”, “C” or “B”</a:t>
                      </a:r>
                      <a:endParaRPr lang="en-A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The variables in a data dictionary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7529" y="4123765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Note the use of Hungarian notation in variable names.  Naming conventions are a key knowledge of the course, and Hungarian notation is one of the favourites of the exam writers.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87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Flow charts</a:t>
            </a:r>
            <a:endParaRPr lang="en-AU" sz="3600" b="1" dirty="0">
              <a:solidFill>
                <a:schemeClr val="bg1"/>
              </a:solidFill>
              <a:latin typeface="Source Sans Pro" panose="020B0503030403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757" y="1847041"/>
            <a:ext cx="443865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8165" y="2109143"/>
            <a:ext cx="277905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Start and End are in circles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294710" y="4428127"/>
            <a:ext cx="176604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Commands are in rectangles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5647765" y="4151129"/>
            <a:ext cx="2563906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Decisions are in diamonds, with only yes or no as answers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5647765" y="5656555"/>
            <a:ext cx="2563906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Flow is indicated by arrows. Backwards flow usually indicates a loop.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2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rim Style Powerpoint Slide Op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9C67AC5A-DC89-4561-A5ED-2FCBD6DF98D6}" vid="{D1598CD5-64AD-4BFC-9778-AC32BE98E6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Interim Style Powerpoint Slide Options</Template>
  <TotalTime>150</TotalTime>
  <Words>1133</Words>
  <Application>Microsoft Office PowerPoint</Application>
  <PresentationFormat>On-screen Show (4:3)</PresentationFormat>
  <Paragraphs>166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Interim Style Powerpoint Slide Options</vt:lpstr>
      <vt:lpstr>VCE Software Development  Unit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VCE Software Development  Unit 3</dc:title>
  <dc:creator>admin</dc:creator>
  <cp:lastModifiedBy>admin</cp:lastModifiedBy>
  <cp:revision>15</cp:revision>
  <dcterms:created xsi:type="dcterms:W3CDTF">2015-11-20T04:36:57Z</dcterms:created>
  <dcterms:modified xsi:type="dcterms:W3CDTF">2015-11-22T00:50:09Z</dcterms:modified>
</cp:coreProperties>
</file>