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60" r:id="rId4"/>
    <p:sldId id="268" r:id="rId5"/>
    <p:sldId id="261" r:id="rId6"/>
    <p:sldId id="284" r:id="rId7"/>
    <p:sldId id="285" r:id="rId8"/>
    <p:sldId id="280" r:id="rId9"/>
    <p:sldId id="28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39" autoAdjust="0"/>
    <p:restoredTop sz="94660"/>
  </p:normalViewPr>
  <p:slideViewPr>
    <p:cSldViewPr snapToGrid="0">
      <p:cViewPr varScale="1">
        <p:scale>
          <a:sx n="53" d="100"/>
          <a:sy n="53" d="100"/>
        </p:scale>
        <p:origin x="-108" y="-5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297507-2BE7-46F0-8592-5F0C32A9551A}" type="datetimeFigureOut">
              <a:rPr lang="en-US" smtClean="0"/>
              <a:t>11/23/2015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321621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297507-2BE7-46F0-8592-5F0C32A9551A}" type="datetimeFigureOut">
              <a:rPr lang="en-US" smtClean="0"/>
              <a:t>11/23/2015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2611754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297507-2BE7-46F0-8592-5F0C32A9551A}" type="datetimeFigureOut">
              <a:rPr lang="en-US" smtClean="0"/>
              <a:t>11/23/2015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3916346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297507-2BE7-46F0-8592-5F0C32A9551A}" type="datetimeFigureOut">
              <a:rPr lang="en-US" smtClean="0"/>
              <a:t>11/23/2015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321460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297507-2BE7-46F0-8592-5F0C32A9551A}" type="datetimeFigureOut">
              <a:rPr lang="en-US" smtClean="0"/>
              <a:t>11/23/2015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1751068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297507-2BE7-46F0-8592-5F0C32A9551A}" type="datetimeFigureOut">
              <a:rPr lang="en-US" smtClean="0"/>
              <a:t>11/23/2015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2484302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297507-2BE7-46F0-8592-5F0C32A9551A}" type="datetimeFigureOut">
              <a:rPr lang="en-US" smtClean="0"/>
              <a:t>11/23/2015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1917830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297507-2BE7-46F0-8592-5F0C32A9551A}" type="datetimeFigureOut">
              <a:rPr lang="en-US" smtClean="0"/>
              <a:t>11/23/2015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1969744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297507-2BE7-46F0-8592-5F0C32A9551A}" type="datetimeFigureOut">
              <a:rPr lang="en-US" smtClean="0"/>
              <a:t>11/23/2015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303114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297507-2BE7-46F0-8592-5F0C32A9551A}" type="datetimeFigureOut">
              <a:rPr lang="en-US" smtClean="0"/>
              <a:t>11/23/2015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3404881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297507-2BE7-46F0-8592-5F0C32A9551A}" type="datetimeFigureOut">
              <a:rPr lang="en-US" smtClean="0"/>
              <a:t>11/23/2015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02F5B1-5932-4168-8AA6-118E2C64C50B}" type="slidenum">
              <a:rPr lang="en-US" smtClean="0"/>
              <a:t>‹#›</a:t>
            </a:fld>
            <a:endParaRPr lang="en-US"/>
          </a:p>
        </p:txBody>
      </p:sp>
    </p:spTree>
    <p:extLst>
      <p:ext uri="{BB962C8B-B14F-4D97-AF65-F5344CB8AC3E}">
        <p14:creationId xmlns:p14="http://schemas.microsoft.com/office/powerpoint/2010/main" val="2484515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A297507-2BE7-46F0-8592-5F0C32A9551A}" type="datetimeFigureOut">
              <a:rPr lang="en-US" smtClean="0"/>
              <a:t>11/23/2015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002F5B1-5932-4168-8AA6-118E2C64C50B}" type="slidenum">
              <a:rPr lang="en-US" smtClean="0"/>
              <a:t>‹#›</a:t>
            </a:fld>
            <a:endParaRPr lang="en-US"/>
          </a:p>
        </p:txBody>
      </p:sp>
    </p:spTree>
    <p:extLst>
      <p:ext uri="{BB962C8B-B14F-4D97-AF65-F5344CB8AC3E}">
        <p14:creationId xmlns:p14="http://schemas.microsoft.com/office/powerpoint/2010/main" val="12680883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en.wikipedia.org/wiki/Internal_documentati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google.com/url?sa=i&amp;rct=j&amp;q=&amp;esrc=s&amp;frm=1&amp;source=images&amp;cd=&amp;cad=rja&amp;uact=8&amp;ved=0ahUKEwir2ofP6aXJAhVi4KYKHUq0AGIQjRwIBw&amp;url=http%3A%2F%2Fmemegenerator.net%2Finstance%2F59131684&amp;psig=AFQjCNH88J5X7zog0uVh-j4LIknEiIxvMQ&amp;ust=1448343289657877"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6"/>
          <p:cNvPicPr>
            <a:picLocks noChangeAspect="1"/>
          </p:cNvPicPr>
          <p:nvPr/>
        </p:nvPicPr>
        <p:blipFill rotWithShape="1">
          <a:blip r:embed="rId2" cstate="print">
            <a:extLst>
              <a:ext uri="{28A0092B-C50C-407E-A947-70E740481C1C}">
                <a14:useLocalDpi xmlns:a14="http://schemas.microsoft.com/office/drawing/2010/main" val="0"/>
              </a:ext>
            </a:extLst>
          </a:blip>
          <a:srcRect r="3090"/>
          <a:stretch/>
        </p:blipFill>
        <p:spPr>
          <a:xfrm>
            <a:off x="-1" y="-26355"/>
            <a:ext cx="9180513" cy="1115288"/>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8928" y="4998720"/>
            <a:ext cx="4005072" cy="1859280"/>
          </a:xfrm>
          <a:prstGeom prst="rect">
            <a:avLst/>
          </a:prstGeom>
        </p:spPr>
      </p:pic>
      <p:sp>
        <p:nvSpPr>
          <p:cNvPr id="2" name="Title 1"/>
          <p:cNvSpPr>
            <a:spLocks noGrp="1"/>
          </p:cNvSpPr>
          <p:nvPr>
            <p:ph type="ctrTitle"/>
          </p:nvPr>
        </p:nvSpPr>
        <p:spPr/>
        <p:txBody>
          <a:bodyPr/>
          <a:lstStyle/>
          <a:p>
            <a:r>
              <a:rPr lang="en-US" b="1" dirty="0" smtClean="0">
                <a:latin typeface="Source Sans Pro" panose="020B0503030403020204" pitchFamily="34" charset="0"/>
              </a:rPr>
              <a:t>VCE Software Development </a:t>
            </a:r>
            <a:br>
              <a:rPr lang="en-US" b="1" dirty="0" smtClean="0">
                <a:latin typeface="Source Sans Pro" panose="020B0503030403020204" pitchFamily="34" charset="0"/>
              </a:rPr>
            </a:br>
            <a:r>
              <a:rPr lang="en-US" b="1" dirty="0" smtClean="0">
                <a:latin typeface="Source Sans Pro" panose="020B0503030403020204" pitchFamily="34" charset="0"/>
              </a:rPr>
              <a:t>Unit 3</a:t>
            </a:r>
            <a:endParaRPr lang="en-US" b="1" dirty="0">
              <a:latin typeface="Source Sans Pro" panose="020B0503030403020204" pitchFamily="34" charset="0"/>
            </a:endParaRPr>
          </a:p>
        </p:txBody>
      </p:sp>
      <p:sp>
        <p:nvSpPr>
          <p:cNvPr id="3" name="Subtitle 2"/>
          <p:cNvSpPr>
            <a:spLocks noGrp="1"/>
          </p:cNvSpPr>
          <p:nvPr>
            <p:ph type="subTitle" idx="1"/>
          </p:nvPr>
        </p:nvSpPr>
        <p:spPr/>
        <p:txBody>
          <a:bodyPr/>
          <a:lstStyle/>
          <a:p>
            <a:r>
              <a:rPr lang="en-US" dirty="0" smtClean="0">
                <a:latin typeface="Source Sans Pro Semibold" panose="020B0603030403020204" pitchFamily="34" charset="0"/>
              </a:rPr>
              <a:t>Programming Practice: </a:t>
            </a:r>
            <a:r>
              <a:rPr lang="en-US" dirty="0" smtClean="0">
                <a:latin typeface="Source Sans Pro Semibold" panose="020B0603030403020204" pitchFamily="34" charset="0"/>
              </a:rPr>
              <a:t>Internal Documentation</a:t>
            </a:r>
            <a:endParaRPr lang="en-US" dirty="0" smtClean="0">
              <a:latin typeface="Source Sans Pro Semibold" panose="020B0603030403020204" pitchFamily="34" charset="0"/>
            </a:endParaRPr>
          </a:p>
          <a:p>
            <a:r>
              <a:rPr lang="en-US" dirty="0" smtClean="0">
                <a:latin typeface="Source Sans Pro Semibold" panose="020B0603030403020204" pitchFamily="34" charset="0"/>
              </a:rPr>
              <a:t>Approaches </a:t>
            </a:r>
            <a:r>
              <a:rPr lang="en-US" dirty="0" smtClean="0">
                <a:latin typeface="Source Sans Pro Semibold" panose="020B0603030403020204" pitchFamily="34" charset="0"/>
              </a:rPr>
              <a:t>to problem solving</a:t>
            </a:r>
            <a:endParaRPr lang="en-US" dirty="0">
              <a:latin typeface="Source Sans Pro Semibold" panose="020B0603030403020204" pitchFamily="34" charset="0"/>
            </a:endParaRPr>
          </a:p>
        </p:txBody>
      </p:sp>
    </p:spTree>
    <p:extLst>
      <p:ext uri="{BB962C8B-B14F-4D97-AF65-F5344CB8AC3E}">
        <p14:creationId xmlns:p14="http://schemas.microsoft.com/office/powerpoint/2010/main" val="1803772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AU" sz="3600" b="1" dirty="0"/>
              <a:t>Key </a:t>
            </a:r>
            <a:r>
              <a:rPr lang="en-AU" sz="3600" b="1" dirty="0" smtClean="0"/>
              <a:t>knowledge – </a:t>
            </a:r>
          </a:p>
          <a:p>
            <a:pPr marL="0" indent="0">
              <a:buNone/>
            </a:pPr>
            <a:r>
              <a:rPr lang="en-AU" sz="3600" b="1" dirty="0" smtClean="0"/>
              <a:t>Approaches </a:t>
            </a:r>
            <a:r>
              <a:rPr lang="en-AU" sz="3600" b="1" dirty="0"/>
              <a:t>to problem solving</a:t>
            </a:r>
          </a:p>
          <a:p>
            <a:r>
              <a:rPr lang="en-AU" sz="2400" dirty="0"/>
              <a:t>purposes and characteristics of </a:t>
            </a:r>
            <a:r>
              <a:rPr lang="en-AU" sz="2400" u="sng" dirty="0"/>
              <a:t>internal documentation</a:t>
            </a:r>
            <a:r>
              <a:rPr lang="en-AU" sz="2400" dirty="0"/>
              <a:t>, including </a:t>
            </a:r>
            <a:r>
              <a:rPr lang="en-AU" sz="2400" u="sng" dirty="0"/>
              <a:t>comments</a:t>
            </a:r>
            <a:r>
              <a:rPr lang="en-AU" sz="2400" dirty="0"/>
              <a:t> and </a:t>
            </a:r>
            <a:r>
              <a:rPr lang="en-AU" sz="2400" u="sng" dirty="0"/>
              <a:t>meaningful names</a:t>
            </a:r>
            <a:r>
              <a:rPr lang="en-AU" sz="2400" dirty="0"/>
              <a:t>.</a:t>
            </a:r>
            <a:endParaRPr lang="en-AU" sz="3600" u="sng" dirty="0"/>
          </a:p>
        </p:txBody>
      </p:sp>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From the Study Design</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14582425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0305" y="1326776"/>
            <a:ext cx="8426823" cy="5217459"/>
          </a:xfrm>
        </p:spPr>
        <p:txBody>
          <a:bodyPr>
            <a:normAutofit fontScale="70000" lnSpcReduction="20000"/>
          </a:bodyPr>
          <a:lstStyle/>
          <a:p>
            <a:pPr marL="0" indent="0">
              <a:buNone/>
            </a:pPr>
            <a:r>
              <a:rPr lang="en-AU" sz="3600" dirty="0"/>
              <a:t>Computer software is said to have </a:t>
            </a:r>
            <a:r>
              <a:rPr lang="en-AU" sz="3600" b="1" dirty="0"/>
              <a:t>Internal Documentation </a:t>
            </a:r>
            <a:r>
              <a:rPr lang="en-AU" sz="3600" dirty="0"/>
              <a:t>if the notes on how and why various parts of code operate is included within the source code as comments. It is often combined with meaningful variable names with the intention of providing potential future programmers a means of understanding the workings of the code</a:t>
            </a:r>
            <a:r>
              <a:rPr lang="en-AU" sz="3600" dirty="0" smtClean="0"/>
              <a:t>.</a:t>
            </a:r>
          </a:p>
          <a:p>
            <a:pPr marL="0" indent="0">
              <a:buNone/>
            </a:pPr>
            <a:endParaRPr lang="en-AU" sz="3600" dirty="0"/>
          </a:p>
          <a:p>
            <a:pPr marL="0" indent="0">
              <a:buNone/>
            </a:pPr>
            <a:r>
              <a:rPr lang="en-AU" sz="3600" dirty="0" smtClean="0"/>
              <a:t>This </a:t>
            </a:r>
            <a:r>
              <a:rPr lang="en-AU" sz="3600" dirty="0"/>
              <a:t>contrasts with </a:t>
            </a:r>
            <a:r>
              <a:rPr lang="en-AU" sz="3600" i="1" dirty="0"/>
              <a:t>external documentation</a:t>
            </a:r>
            <a:r>
              <a:rPr lang="en-AU" sz="3600" dirty="0"/>
              <a:t>, where programmers keep their notes and explanations in a separate document.</a:t>
            </a:r>
          </a:p>
          <a:p>
            <a:pPr marL="0" indent="0">
              <a:buNone/>
            </a:pPr>
            <a:endParaRPr lang="en-AU" sz="3600" dirty="0" smtClean="0"/>
          </a:p>
          <a:p>
            <a:pPr marL="0" indent="0">
              <a:buNone/>
            </a:pPr>
            <a:r>
              <a:rPr lang="en-AU" sz="3600" dirty="0" smtClean="0"/>
              <a:t>Internal </a:t>
            </a:r>
            <a:r>
              <a:rPr lang="en-AU" sz="3600" dirty="0"/>
              <a:t>documentation has become increasingly popular as it cannot be lost, and any programmer working on the code is immediately made aware of its existence and has it readily available</a:t>
            </a:r>
            <a:r>
              <a:rPr lang="en-AU" sz="3600" dirty="0" smtClean="0"/>
              <a:t>.</a:t>
            </a:r>
          </a:p>
          <a:p>
            <a:pPr marL="0" indent="0">
              <a:buNone/>
            </a:pPr>
            <a:r>
              <a:rPr lang="en-AU" sz="3600" dirty="0" smtClean="0">
                <a:hlinkClick r:id="rId2"/>
              </a:rPr>
              <a:t>https</a:t>
            </a:r>
            <a:r>
              <a:rPr lang="en-AU" sz="3600" dirty="0">
                <a:hlinkClick r:id="rId2"/>
              </a:rPr>
              <a:t>://</a:t>
            </a:r>
            <a:r>
              <a:rPr lang="en-AU" sz="3600" dirty="0" smtClean="0">
                <a:hlinkClick r:id="rId2"/>
              </a:rPr>
              <a:t>en.wikipedia.org/wiki/Internal_documentation</a:t>
            </a:r>
            <a:endParaRPr lang="en-AU" sz="3600" dirty="0" smtClean="0"/>
          </a:p>
        </p:txBody>
      </p:sp>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Internal documentation</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41255797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AU" sz="3600" dirty="0" smtClean="0"/>
              <a:t>Use the single apostrophe in VB to represent a comment – the text will turn </a:t>
            </a:r>
            <a:r>
              <a:rPr lang="en-AU" sz="3600" dirty="0" smtClean="0">
                <a:solidFill>
                  <a:schemeClr val="accent6">
                    <a:lumMod val="75000"/>
                  </a:schemeClr>
                </a:solidFill>
              </a:rPr>
              <a:t>green</a:t>
            </a:r>
            <a:r>
              <a:rPr lang="en-AU" sz="3600" dirty="0" smtClean="0"/>
              <a:t>. This will be ignored by the compiler.</a:t>
            </a:r>
            <a:endParaRPr lang="en-AU" sz="3600" dirty="0" smtClean="0"/>
          </a:p>
          <a:p>
            <a:endParaRPr lang="en-US" sz="3600" dirty="0"/>
          </a:p>
        </p:txBody>
      </p:sp>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Comments</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225" t="15168" r="43501" b="65932"/>
          <a:stretch/>
        </p:blipFill>
        <p:spPr bwMode="auto">
          <a:xfrm>
            <a:off x="179511" y="4067943"/>
            <a:ext cx="8754435" cy="2368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868851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buNone/>
            </a:pPr>
            <a:r>
              <a:rPr lang="en-AU" sz="3600" dirty="0" smtClean="0"/>
              <a:t>Don’t call your rubbish bin Fred. Similarly, don’t call your variable “variable1”.</a:t>
            </a:r>
          </a:p>
          <a:p>
            <a:pPr marL="0" indent="0">
              <a:buNone/>
            </a:pPr>
            <a:endParaRPr lang="en-AU" sz="3600" dirty="0" smtClean="0"/>
          </a:p>
          <a:p>
            <a:r>
              <a:rPr lang="en-AU" sz="3600" dirty="0" smtClean="0"/>
              <a:t> What is the datum’s name?</a:t>
            </a:r>
          </a:p>
          <a:p>
            <a:r>
              <a:rPr lang="en-AU" sz="3600" dirty="0" smtClean="0"/>
              <a:t> What type of data is it?</a:t>
            </a:r>
          </a:p>
          <a:p>
            <a:r>
              <a:rPr lang="en-US" sz="3600" dirty="0" smtClean="0"/>
              <a:t> What is the data actually meant to be?</a:t>
            </a:r>
          </a:p>
          <a:p>
            <a:endParaRPr lang="en-US" sz="3600" dirty="0"/>
          </a:p>
          <a:p>
            <a:pPr marL="0" indent="0">
              <a:buNone/>
            </a:pPr>
            <a:r>
              <a:rPr lang="en-US" sz="3600" dirty="0" smtClean="0"/>
              <a:t>Use Hungarian notation of some type to tell you the data type and what the variable is holding with a one-second glance. </a:t>
            </a:r>
            <a:endParaRPr lang="en-US" sz="3600" dirty="0"/>
          </a:p>
        </p:txBody>
      </p:sp>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Meaningful variable names</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17921509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AU" sz="3600" dirty="0" smtClean="0"/>
              <a:t>If a variable is being used for a simple task like counting, a short name can be useful</a:t>
            </a:r>
            <a:r>
              <a:rPr lang="en-US" sz="3600" dirty="0" smtClean="0"/>
              <a:t>. </a:t>
            </a:r>
          </a:p>
          <a:p>
            <a:pPr marL="0" indent="0">
              <a:buNone/>
            </a:pPr>
            <a:endParaRPr lang="en-US" sz="3600" dirty="0"/>
          </a:p>
          <a:p>
            <a:pPr marL="0" indent="0">
              <a:buNone/>
            </a:pPr>
            <a:r>
              <a:rPr lang="en-US" sz="3600" dirty="0" smtClean="0"/>
              <a:t>The most standard counter is </a:t>
            </a:r>
            <a:r>
              <a:rPr lang="en-US" sz="3600" i="1" dirty="0" err="1" smtClean="0"/>
              <a:t>i</a:t>
            </a:r>
            <a:r>
              <a:rPr lang="en-US" sz="3600" dirty="0" smtClean="0"/>
              <a:t>. The next standard counter is </a:t>
            </a:r>
            <a:r>
              <a:rPr lang="en-US" sz="3600" i="1" dirty="0" smtClean="0"/>
              <a:t>j</a:t>
            </a:r>
            <a:r>
              <a:rPr lang="en-US" sz="3600" dirty="0" smtClean="0"/>
              <a:t>.</a:t>
            </a:r>
            <a:endParaRPr lang="en-US" sz="3600" dirty="0"/>
          </a:p>
        </p:txBody>
      </p:sp>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Meaningful variable names – the exception</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22660742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Exam questions – 2012 SD section A</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19" y="1255059"/>
            <a:ext cx="8970600" cy="25998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90752"/>
            <a:ext cx="4420112" cy="16449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7295" y="4840942"/>
            <a:ext cx="6502912" cy="1680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79770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742950" indent="-742950">
              <a:buFont typeface="+mj-lt"/>
              <a:buAutoNum type="arabicPeriod"/>
            </a:pPr>
            <a:r>
              <a:rPr lang="en-US" sz="3600" dirty="0" smtClean="0"/>
              <a:t>Add some comments to your grade marker from yesterday. If you can’t remember what something did, make sure you put comments in to help.</a:t>
            </a:r>
          </a:p>
          <a:p>
            <a:pPr marL="742950" indent="-742950">
              <a:buFont typeface="+mj-lt"/>
              <a:buAutoNum type="arabicPeriod"/>
            </a:pPr>
            <a:r>
              <a:rPr lang="en-US" sz="3600" dirty="0" smtClean="0"/>
              <a:t>Check that your variable names make sense.</a:t>
            </a:r>
            <a:endParaRPr lang="en-US" sz="3600" dirty="0" smtClean="0"/>
          </a:p>
          <a:p>
            <a:pPr marL="742950" indent="-742950">
              <a:buFont typeface="+mj-lt"/>
              <a:buAutoNum type="arabicPeriod"/>
            </a:pPr>
            <a:endParaRPr lang="en-US" sz="3600" dirty="0"/>
          </a:p>
        </p:txBody>
      </p:sp>
      <p:sp>
        <p:nvSpPr>
          <p:cNvPr id="4" name="Rectangle 3"/>
          <p:cNvSpPr/>
          <p:nvPr/>
        </p:nvSpPr>
        <p:spPr>
          <a:xfrm>
            <a:off x="0" y="-5697"/>
            <a:ext cx="9144000" cy="1115288"/>
          </a:xfrm>
          <a:prstGeom prst="rect">
            <a:avLst/>
          </a:prstGeom>
          <a:solidFill>
            <a:srgbClr val="0236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 name="TextBox 4"/>
          <p:cNvSpPr txBox="1"/>
          <p:nvPr/>
        </p:nvSpPr>
        <p:spPr>
          <a:xfrm>
            <a:off x="179512" y="188640"/>
            <a:ext cx="8856984" cy="646331"/>
          </a:xfrm>
          <a:prstGeom prst="rect">
            <a:avLst/>
          </a:prstGeom>
          <a:noFill/>
        </p:spPr>
        <p:txBody>
          <a:bodyPr wrap="square" rtlCol="0">
            <a:spAutoFit/>
          </a:bodyPr>
          <a:lstStyle/>
          <a:p>
            <a:pPr algn="ctr"/>
            <a:r>
              <a:rPr lang="en-AU" sz="3600" b="1" dirty="0" smtClean="0">
                <a:solidFill>
                  <a:schemeClr val="bg1"/>
                </a:solidFill>
                <a:latin typeface="Source Sans Pro" panose="020B0503030403020204" pitchFamily="34" charset="0"/>
                <a:ea typeface="Segoe UI Black" panose="020B0A02040204020203" pitchFamily="34" charset="0"/>
                <a:cs typeface="Segoe UI Black" panose="020B0A02040204020203" pitchFamily="34" charset="0"/>
              </a:rPr>
              <a:t>Time to go do something …</a:t>
            </a:r>
            <a:endParaRPr lang="en-AU" sz="3600" b="1" dirty="0">
              <a:solidFill>
                <a:schemeClr val="bg1"/>
              </a:solidFill>
              <a:latin typeface="Source Sans Pro" panose="020B0503030403020204" pitchFamily="34" charset="0"/>
              <a:ea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13031711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3838" y="197227"/>
            <a:ext cx="5773286" cy="6499412"/>
          </a:xfrm>
        </p:spPr>
      </p:pic>
      <p:sp>
        <p:nvSpPr>
          <p:cNvPr id="4" name="AutoShape 2" descr="https://encrypted-tbn0.gstatic.com/images?q=tbn:ANd9GcQoxnwgACCPmVQBVL7sR_n7yU-7z_9NnC4PXToT9y9CdBOWnrYnRQ">
            <a:hlinkClick r:id="rId3"/>
          </p:cNvPr>
          <p:cNvSpPr>
            <a:spLocks noChangeAspect="1" noChangeArrowheads="1"/>
          </p:cNvSpPr>
          <p:nvPr/>
        </p:nvSpPr>
        <p:spPr bwMode="auto">
          <a:xfrm>
            <a:off x="117475" y="-1790700"/>
            <a:ext cx="4257675" cy="3743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Tree>
    <p:extLst>
      <p:ext uri="{BB962C8B-B14F-4D97-AF65-F5344CB8AC3E}">
        <p14:creationId xmlns:p14="http://schemas.microsoft.com/office/powerpoint/2010/main" val="3170708897"/>
      </p:ext>
    </p:extLst>
  </p:cSld>
  <p:clrMapOvr>
    <a:masterClrMapping/>
  </p:clrMapOvr>
</p:sld>
</file>

<file path=ppt/theme/theme1.xml><?xml version="1.0" encoding="utf-8"?>
<a:theme xmlns:a="http://schemas.openxmlformats.org/drawingml/2006/main" name="Interim Style Powerpoint Slide Option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1" id="{9C67AC5A-DC89-4561-A5ED-2FCBD6DF98D6}" vid="{D1598CD5-64AD-4BFC-9778-AC32BE98E67D}"/>
    </a:ext>
  </a:extLst>
</a:theme>
</file>

<file path=docProps/app.xml><?xml version="1.0" encoding="utf-8"?>
<Properties xmlns="http://schemas.openxmlformats.org/officeDocument/2006/extended-properties" xmlns:vt="http://schemas.openxmlformats.org/officeDocument/2006/docPropsVTypes">
  <Template>Interim Style Powerpoint Slide Options</Template>
  <TotalTime>178</TotalTime>
  <Words>327</Words>
  <Application>Microsoft Office PowerPoint</Application>
  <PresentationFormat>On-screen Show (4:3)</PresentationFormat>
  <Paragraphs>32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Interim Style Powerpoint Slide Options</vt:lpstr>
      <vt:lpstr>VCE Software Development  Unit 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VCE Software Development  Unit 3</dc:title>
  <dc:creator>admin</dc:creator>
  <cp:lastModifiedBy>admin</cp:lastModifiedBy>
  <cp:revision>18</cp:revision>
  <dcterms:created xsi:type="dcterms:W3CDTF">2015-11-20T04:36:57Z</dcterms:created>
  <dcterms:modified xsi:type="dcterms:W3CDTF">2015-11-23T05:51:53Z</dcterms:modified>
</cp:coreProperties>
</file>