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63" r:id="rId2"/>
    <p:sldId id="256" r:id="rId3"/>
    <p:sldId id="257" r:id="rId4"/>
    <p:sldId id="261" r:id="rId5"/>
    <p:sldId id="269" r:id="rId6"/>
    <p:sldId id="265" r:id="rId7"/>
    <p:sldId id="266" r:id="rId8"/>
    <p:sldId id="260" r:id="rId9"/>
    <p:sldId id="262" r:id="rId10"/>
    <p:sldId id="270" r:id="rId11"/>
    <p:sldId id="264" r:id="rId12"/>
    <p:sldId id="271" r:id="rId13"/>
    <p:sldId id="272" r:id="rId14"/>
    <p:sldId id="275" r:id="rId15"/>
    <p:sldId id="273" r:id="rId16"/>
    <p:sldId id="287" r:id="rId17"/>
    <p:sldId id="276" r:id="rId18"/>
    <p:sldId id="277" r:id="rId19"/>
    <p:sldId id="278" r:id="rId20"/>
    <p:sldId id="279" r:id="rId21"/>
    <p:sldId id="280" r:id="rId22"/>
    <p:sldId id="283" r:id="rId23"/>
    <p:sldId id="285" r:id="rId24"/>
    <p:sldId id="286" r:id="rId25"/>
    <p:sldId id="282" r:id="rId26"/>
    <p:sldId id="28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0AFCC-7569-4218-99FE-0A65A79CFD90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9C3D-0C7F-47F1-99B7-02D4C7CE97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10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35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11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77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19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76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41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3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29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5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FAF34F-A16D-4F35-9CEA-117071A6D8EE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0E8793-BBED-46CD-B2BC-BA334AA82C5B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mv.vic.gov.au/about-us/our-vision-goals-and-valu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ML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en.wikipedia.org/wiki/OGD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en.wikipedia.org/wiki/Protocol_Buffers" TargetMode="External"/><Relationship Id="rId4" Type="http://schemas.openxmlformats.org/officeDocument/2006/relationships/hyperlink" Target="https://en.wikipedia.org/wiki/Comma-separated_valu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mv.vic.gov.au/latest-news/web-based-information-sharing-tool-successfully-trialed-in-the-u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es.ca.gov/RegionalOperationsSite/Documents/2016_03_21%20SCOUT%20FAQ%20Sheet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es.ca.gov/RegionalOperationsSite/Documents/2016_04_25%20SCOUT%20Concept%20of%20Operations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es.ca.gov/RegionalOperationsSite/Documents/2016_03%20SCOUT%20Transition%20Workshop%20Brief_for%20distribution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533" y="2199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Area of Study 2: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Interactions </a:t>
            </a:r>
            <a:r>
              <a:rPr lang="en-AU" b="1" dirty="0"/>
              <a:t>and </a:t>
            </a:r>
            <a:r>
              <a:rPr lang="en-AU" b="1" dirty="0" smtClean="0"/>
              <a:t>Impact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33" y="2607595"/>
            <a:ext cx="9144000" cy="1655762"/>
          </a:xfrm>
        </p:spPr>
        <p:txBody>
          <a:bodyPr/>
          <a:lstStyle/>
          <a:p>
            <a:pPr algn="l"/>
            <a:r>
              <a:rPr lang="en-AU" dirty="0"/>
              <a:t>A</a:t>
            </a:r>
            <a:r>
              <a:rPr lang="en-AU" dirty="0" smtClean="0"/>
              <a:t>nalyse </a:t>
            </a:r>
            <a:r>
              <a:rPr lang="en-AU" dirty="0"/>
              <a:t>and explain the dependencies between two information systems and evaluate the controls in place in one information system to protect the </a:t>
            </a:r>
            <a:r>
              <a:rPr lang="en-AU" dirty="0" smtClean="0"/>
              <a:t>integrity </a:t>
            </a:r>
            <a:r>
              <a:rPr lang="en-AU" dirty="0"/>
              <a:t>of its source data.</a:t>
            </a:r>
          </a:p>
        </p:txBody>
      </p:sp>
    </p:spTree>
    <p:extLst>
      <p:ext uri="{BB962C8B-B14F-4D97-AF65-F5344CB8AC3E}">
        <p14:creationId xmlns:p14="http://schemas.microsoft.com/office/powerpoint/2010/main" val="28730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Weather change on the fire ground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330" y="2167038"/>
            <a:ext cx="3619500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1" y="1882895"/>
            <a:ext cx="7837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Wind change is the </a:t>
            </a:r>
            <a:r>
              <a:rPr lang="en-AU" dirty="0" smtClean="0"/>
              <a:t>killer</a:t>
            </a:r>
          </a:p>
          <a:p>
            <a:r>
              <a:rPr lang="en-AU" dirty="0" smtClean="0"/>
              <a:t>‘</a:t>
            </a:r>
            <a:r>
              <a:rPr lang="en-AU" dirty="0"/>
              <a:t>When the wind was from the north-west, we had these long, thin slivers of fast-moving fire. </a:t>
            </a:r>
            <a:r>
              <a:rPr lang="en-AU" dirty="0" smtClean="0"/>
              <a:t>But </a:t>
            </a:r>
            <a:r>
              <a:rPr lang="en-AU" dirty="0"/>
              <a:t>with the change, the flank becomes the head... The whole thing goes ballistic</a:t>
            </a:r>
            <a:r>
              <a:rPr lang="en-AU" dirty="0" smtClean="0"/>
              <a:t>.’</a:t>
            </a:r>
          </a:p>
          <a:p>
            <a:r>
              <a:rPr lang="en-AU" dirty="0" smtClean="0"/>
              <a:t>That </a:t>
            </a:r>
            <a:r>
              <a:rPr lang="en-AU" dirty="0"/>
              <a:t>was how it had happened on the state’s previous disaster days: </a:t>
            </a:r>
            <a:endParaRPr lang="en-AU" dirty="0" smtClean="0"/>
          </a:p>
          <a:p>
            <a:r>
              <a:rPr lang="en-AU" dirty="0" smtClean="0"/>
              <a:t>Black </a:t>
            </a:r>
            <a:r>
              <a:rPr lang="en-AU" dirty="0"/>
              <a:t>Friday, Ash Wednesday, Black </a:t>
            </a:r>
            <a:r>
              <a:rPr lang="en-AU" dirty="0" smtClean="0"/>
              <a:t>Thursday, Black Saturday</a:t>
            </a:r>
          </a:p>
          <a:p>
            <a:r>
              <a:rPr lang="en-AU" dirty="0" smtClean="0"/>
              <a:t>The </a:t>
            </a:r>
            <a:r>
              <a:rPr lang="en-AU" dirty="0"/>
              <a:t>northerly wind kick-starts the fire, drives it south, then the southerly change </a:t>
            </a:r>
            <a:endParaRPr lang="en-AU" dirty="0" smtClean="0"/>
          </a:p>
          <a:p>
            <a:r>
              <a:rPr lang="en-AU" dirty="0" smtClean="0"/>
              <a:t>comes </a:t>
            </a:r>
            <a:r>
              <a:rPr lang="en-AU" dirty="0"/>
              <a:t>sweeping in </a:t>
            </a:r>
            <a:r>
              <a:rPr lang="en-AU" dirty="0" smtClean="0"/>
              <a:t>and </a:t>
            </a:r>
            <a:r>
              <a:rPr lang="en-AU" dirty="0"/>
              <a:t>whips it into a frenzy. </a:t>
            </a:r>
            <a:endParaRPr lang="en-AU" dirty="0" smtClean="0"/>
          </a:p>
          <a:p>
            <a:r>
              <a:rPr lang="en-AU" dirty="0" smtClean="0"/>
              <a:t>It will generally move to the north-east, but in those first few moments it is swept up into a vortex that can send its missiles spinning in every direction. </a:t>
            </a:r>
          </a:p>
          <a:p>
            <a:r>
              <a:rPr lang="en-AU" dirty="0" smtClean="0"/>
              <a:t>Instead </a:t>
            </a:r>
            <a:r>
              <a:rPr lang="en-AU" dirty="0"/>
              <a:t>of a five-kilometre front heading south-east, you’ve got an eighty-kilometre front, </a:t>
            </a:r>
            <a:r>
              <a:rPr lang="en-AU" dirty="0" smtClean="0"/>
              <a:t>and </a:t>
            </a:r>
            <a:r>
              <a:rPr lang="en-AU" dirty="0"/>
              <a:t>it’s rampaging all over the place. </a:t>
            </a:r>
            <a:endParaRPr lang="en-AU" dirty="0" smtClean="0"/>
          </a:p>
          <a:p>
            <a:r>
              <a:rPr lang="en-AU" dirty="0" smtClean="0"/>
              <a:t>Historically</a:t>
            </a:r>
            <a:r>
              <a:rPr lang="en-AU" dirty="0"/>
              <a:t>, more than 80 per cent of the destruction wrought by bushfires occurs after the cold front hits. </a:t>
            </a:r>
          </a:p>
        </p:txBody>
      </p:sp>
    </p:spTree>
    <p:extLst>
      <p:ext uri="{BB962C8B-B14F-4D97-AF65-F5344CB8AC3E}">
        <p14:creationId xmlns:p14="http://schemas.microsoft.com/office/powerpoint/2010/main" val="1359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For these systems to work together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105" y="1874309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The CFA information systems receive input from the BOM system </a:t>
            </a:r>
          </a:p>
          <a:p>
            <a:pPr marL="0" indent="0">
              <a:buNone/>
            </a:pPr>
            <a:r>
              <a:rPr lang="en-AU" sz="2400" dirty="0" smtClean="0"/>
              <a:t>This data must have</a:t>
            </a:r>
          </a:p>
          <a:p>
            <a:pPr lvl="2"/>
            <a:r>
              <a:rPr lang="en-AU" sz="2400" dirty="0" smtClean="0"/>
              <a:t>integrity</a:t>
            </a:r>
          </a:p>
          <a:p>
            <a:pPr lvl="2"/>
            <a:r>
              <a:rPr lang="en-AU" sz="2400" dirty="0" smtClean="0"/>
              <a:t>accuracy </a:t>
            </a:r>
          </a:p>
          <a:p>
            <a:pPr lvl="2"/>
            <a:r>
              <a:rPr lang="en-AU" sz="2400" dirty="0" smtClean="0"/>
              <a:t>timeliness</a:t>
            </a:r>
          </a:p>
          <a:p>
            <a:pPr lvl="2"/>
            <a:r>
              <a:rPr lang="en-AU" sz="2400" dirty="0" smtClean="0"/>
              <a:t>reasonableness </a:t>
            </a:r>
          </a:p>
          <a:p>
            <a:pPr lvl="2"/>
            <a:r>
              <a:rPr lang="en-AU" sz="2400" dirty="0" smtClean="0"/>
              <a:t>authenticity</a:t>
            </a:r>
          </a:p>
          <a:p>
            <a:pPr lvl="2"/>
            <a:r>
              <a:rPr lang="en-AU" sz="2400" dirty="0" smtClean="0"/>
              <a:t>correctness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33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Questions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4" y="1845734"/>
            <a:ext cx="994600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What is the Organisational Goal of the CFA?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What might the goal of their information system be?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List three possible objectives of the </a:t>
            </a:r>
            <a:r>
              <a:rPr lang="en-AU" sz="2400" dirty="0"/>
              <a:t>CFA information </a:t>
            </a:r>
            <a:r>
              <a:rPr lang="en-AU" sz="2400" dirty="0" smtClean="0"/>
              <a:t>system</a:t>
            </a:r>
            <a:endParaRPr lang="en-AU" sz="2400" dirty="0"/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What is the Organisational Goal of the </a:t>
            </a:r>
            <a:r>
              <a:rPr lang="en-AU" sz="2400" dirty="0" smtClean="0"/>
              <a:t>BOM?</a:t>
            </a:r>
            <a:endParaRPr lang="en-AU" sz="2400" dirty="0"/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What might the goal of their information system be?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List </a:t>
            </a:r>
            <a:r>
              <a:rPr lang="en-AU" sz="2400" dirty="0" smtClean="0"/>
              <a:t>three </a:t>
            </a:r>
            <a:r>
              <a:rPr lang="en-AU" sz="2400" dirty="0"/>
              <a:t>possible objectives of the BOM </a:t>
            </a:r>
            <a:r>
              <a:rPr lang="en-AU" sz="2400" dirty="0" smtClean="0"/>
              <a:t>information </a:t>
            </a:r>
            <a:r>
              <a:rPr lang="en-AU" sz="2400" dirty="0"/>
              <a:t>system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List five examples of data that the CFA needs from the BOM system</a:t>
            </a:r>
          </a:p>
        </p:txBody>
      </p:sp>
    </p:spTree>
    <p:extLst>
      <p:ext uri="{BB962C8B-B14F-4D97-AF65-F5344CB8AC3E}">
        <p14:creationId xmlns:p14="http://schemas.microsoft.com/office/powerpoint/2010/main" val="20706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78942" indent="-514350">
              <a:buFont typeface="+mj-lt"/>
              <a:buAutoNum type="arabicPeriod" startAt="8"/>
            </a:pPr>
            <a:r>
              <a:rPr lang="en-AU" sz="2400" dirty="0" smtClean="0"/>
              <a:t>Explain </a:t>
            </a:r>
            <a:r>
              <a:rPr lang="en-AU" sz="2400" dirty="0"/>
              <a:t>the meaning of these terms from a CFA point of view to deliver quality Fire Danger </a:t>
            </a:r>
            <a:r>
              <a:rPr lang="en-AU" sz="2400" dirty="0" smtClean="0"/>
              <a:t>Ratings:</a:t>
            </a:r>
            <a:endParaRPr lang="en-AU" sz="2400" dirty="0"/>
          </a:p>
          <a:p>
            <a:pPr lvl="5"/>
            <a:r>
              <a:rPr lang="en-AU" sz="2400" dirty="0"/>
              <a:t>integrity</a:t>
            </a:r>
          </a:p>
          <a:p>
            <a:pPr lvl="5"/>
            <a:r>
              <a:rPr lang="en-AU" sz="2400" dirty="0"/>
              <a:t>accuracy </a:t>
            </a:r>
          </a:p>
          <a:p>
            <a:pPr lvl="5"/>
            <a:r>
              <a:rPr lang="en-AU" sz="2400" dirty="0"/>
              <a:t>timeliness</a:t>
            </a:r>
          </a:p>
          <a:p>
            <a:pPr lvl="5"/>
            <a:r>
              <a:rPr lang="en-AU" sz="2400" dirty="0"/>
              <a:t>reasonableness </a:t>
            </a:r>
          </a:p>
          <a:p>
            <a:pPr lvl="5"/>
            <a:r>
              <a:rPr lang="en-AU" sz="2400" dirty="0" smtClean="0"/>
              <a:t>authenticity</a:t>
            </a:r>
          </a:p>
          <a:p>
            <a:pPr lvl="5"/>
            <a:r>
              <a:rPr lang="en-AU" sz="2400" dirty="0" smtClean="0"/>
              <a:t>correctness</a:t>
            </a:r>
            <a:endParaRPr lang="en-AU" sz="24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35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Some other systems…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err="1" smtClean="0"/>
              <a:t>bom</a:t>
            </a:r>
            <a:r>
              <a:rPr lang="en-AU" dirty="0" smtClean="0"/>
              <a:t>, </a:t>
            </a:r>
            <a:r>
              <a:rPr lang="en-AU" dirty="0" err="1" smtClean="0"/>
              <a:t>cfa</a:t>
            </a:r>
            <a:r>
              <a:rPr lang="en-AU" dirty="0" smtClean="0"/>
              <a:t> &amp; emergency 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26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Emergency </a:t>
            </a:r>
            <a:r>
              <a:rPr lang="en-AU" b="1" dirty="0" smtClean="0"/>
              <a:t>Management Victoria - Goals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482" y="1845734"/>
            <a:ext cx="9942198" cy="4023360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>
              <a:hlinkClick r:id="rId2"/>
            </a:endParaRPr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www.emv.vic.gov.au/about-us/our-vision-goals-and-values</a:t>
            </a:r>
          </a:p>
          <a:p>
            <a:endParaRPr lang="en-AU" dirty="0"/>
          </a:p>
        </p:txBody>
      </p:sp>
      <p:pic>
        <p:nvPicPr>
          <p:cNvPr id="7" name="Picture 2" descr="https://d1o5fm19p8kknj.cloudfront.net/wp-content/uploads/EMV_Vision_Goal_Role_Values-Slide2-65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2" y="1746884"/>
            <a:ext cx="4730117" cy="29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1o5fm19p8kknj.cloudfront.net/wp-content/uploads/20121108052225/Sl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746884"/>
            <a:ext cx="4730117" cy="29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If systems are to share data they must have a standard file format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How can this data be made available for multiple systems?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9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EMV - Fire Danger Ratings real time </a:t>
            </a:r>
            <a:r>
              <a:rPr lang="en-AU" b="1" dirty="0" smtClean="0"/>
              <a:t>data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/>
              <a:t>Brief description</a:t>
            </a:r>
          </a:p>
          <a:p>
            <a:r>
              <a:rPr lang="en-AU" sz="2400" dirty="0"/>
              <a:t>These Fire Danger Ratings are important as they provide a trigger for people to make decisions, including leaving early on days of extreme fire danger. </a:t>
            </a:r>
            <a:r>
              <a:rPr lang="en-AU" sz="2400" dirty="0" smtClean="0"/>
              <a:t>It helps </a:t>
            </a:r>
            <a:r>
              <a:rPr lang="en-AU" sz="2400" dirty="0"/>
              <a:t>you to know when conditions are dangerous enough to put your bushfire survival plan in to action. Ratings are forecast using Bureau of </a:t>
            </a:r>
            <a:r>
              <a:rPr lang="en-AU" sz="2400" dirty="0" smtClean="0"/>
              <a:t>Meteorology data </a:t>
            </a:r>
            <a:r>
              <a:rPr lang="en-AU" sz="2400" dirty="0"/>
              <a:t>for up to four days in advance, based on weather and other environmental conditions such as fuel load. </a:t>
            </a:r>
            <a:endParaRPr lang="en-AU" sz="2400" dirty="0" smtClean="0"/>
          </a:p>
          <a:p>
            <a:r>
              <a:rPr lang="en-AU" sz="2400" dirty="0" smtClean="0"/>
              <a:t>This </a:t>
            </a:r>
            <a:r>
              <a:rPr lang="en-AU" sz="2400" dirty="0"/>
              <a:t>data has only been published (</a:t>
            </a:r>
            <a:r>
              <a:rPr lang="en-AU" sz="2400" dirty="0" smtClean="0"/>
              <a:t>temporarily) for </a:t>
            </a:r>
            <a:r>
              <a:rPr lang="en-AU" sz="2400" dirty="0"/>
              <a:t>the intent and use by </a:t>
            </a:r>
            <a:r>
              <a:rPr lang="en-AU" sz="2400" dirty="0" err="1"/>
              <a:t>Govhack</a:t>
            </a:r>
            <a:r>
              <a:rPr lang="en-AU" sz="2400" dirty="0"/>
              <a:t> 2016 participants. More info http://emergency.vic.gov.au/about-this-site/introduction</a:t>
            </a:r>
            <a:endParaRPr lang="en-AU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94" y="0"/>
            <a:ext cx="2560886" cy="9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Json</a:t>
            </a:r>
            <a:r>
              <a:rPr lang="en-AU" b="1" dirty="0" smtClean="0"/>
              <a:t> file format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888" y="1846263"/>
            <a:ext cx="732255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76237"/>
            <a:ext cx="6496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6981" y="-324334"/>
            <a:ext cx="12368981" cy="7400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A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Case Study One</a:t>
            </a:r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265" y="2285604"/>
            <a:ext cx="8917243" cy="1655762"/>
          </a:xfrm>
        </p:spPr>
        <p:txBody>
          <a:bodyPr/>
          <a:lstStyle/>
          <a:p>
            <a:r>
              <a:rPr lang="en-A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Bureau of Meteorology and the </a:t>
            </a:r>
            <a:r>
              <a:rPr lang="en-A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CFA</a:t>
            </a:r>
            <a:endParaRPr lang="en-A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266" y="4429919"/>
            <a:ext cx="21717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172" y="4134644"/>
            <a:ext cx="933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877" y="1857801"/>
            <a:ext cx="3885248" cy="4023360"/>
          </a:xfrm>
        </p:spPr>
        <p:txBody>
          <a:bodyPr/>
          <a:lstStyle/>
          <a:p>
            <a:r>
              <a:rPr lang="en-AU" dirty="0"/>
              <a:t>JSON is promoted as a low-overhead alternative to XML as both of these formats have widespread support for creation, reading and decoding in the real-world situations where they are commonly used</a:t>
            </a:r>
            <a:r>
              <a:rPr lang="en-AU" dirty="0" smtClean="0"/>
              <a:t>. </a:t>
            </a:r>
            <a:r>
              <a:rPr lang="en-AU" dirty="0"/>
              <a:t>Apart from XML, examples could include </a:t>
            </a:r>
            <a:r>
              <a:rPr lang="en-AU" dirty="0">
                <a:hlinkClick r:id="rId2" tooltip="OGDL"/>
              </a:rPr>
              <a:t>OGDL</a:t>
            </a:r>
            <a:r>
              <a:rPr lang="en-AU" dirty="0"/>
              <a:t>, </a:t>
            </a:r>
            <a:r>
              <a:rPr lang="en-AU" dirty="0">
                <a:hlinkClick r:id="rId3" tooltip="YAML"/>
              </a:rPr>
              <a:t>YAML</a:t>
            </a:r>
            <a:r>
              <a:rPr lang="en-AU" dirty="0"/>
              <a:t> and </a:t>
            </a:r>
            <a:r>
              <a:rPr lang="en-AU" dirty="0">
                <a:hlinkClick r:id="rId4" tooltip="Comma-separated values"/>
              </a:rPr>
              <a:t>CSV</a:t>
            </a:r>
            <a:r>
              <a:rPr lang="en-AU" dirty="0"/>
              <a:t>. Also, </a:t>
            </a:r>
            <a:r>
              <a:rPr lang="en-AU" dirty="0">
                <a:hlinkClick r:id="rId5" tooltip="Protocol Buffers"/>
              </a:rPr>
              <a:t>Google Protocol Buffers</a:t>
            </a:r>
            <a:r>
              <a:rPr lang="en-AU" dirty="0"/>
              <a:t> can fill this role, although it is not a data interchange language.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286603"/>
            <a:ext cx="5248275" cy="590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992" y="650031"/>
            <a:ext cx="46672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Elements vs Attributes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48" b="55435"/>
          <a:stretch/>
        </p:blipFill>
        <p:spPr>
          <a:xfrm>
            <a:off x="1200573" y="1875100"/>
            <a:ext cx="8810625" cy="18750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53224"/>
          <a:stretch/>
        </p:blipFill>
        <p:spPr>
          <a:xfrm>
            <a:off x="1200573" y="3750198"/>
            <a:ext cx="8810625" cy="24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720434"/>
            <a:ext cx="10058400" cy="322280"/>
          </a:xfrm>
        </p:spPr>
        <p:txBody>
          <a:bodyPr>
            <a:normAutofit fontScale="85000" lnSpcReduction="20000"/>
          </a:bodyPr>
          <a:lstStyle/>
          <a:p>
            <a:r>
              <a:rPr lang="en-AU" dirty="0">
                <a:hlinkClick r:id="rId2"/>
              </a:rPr>
              <a:t>https://www.emv.vic.gov.au/latest-news/web-based-information-sharing-tool-successfully-trialed-in-the-us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6603"/>
            <a:ext cx="9343085" cy="52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86603"/>
            <a:ext cx="8904484" cy="5582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9876" y="5868989"/>
            <a:ext cx="10407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www.caloes.ca.gov/RegionalOperationsSite/Documents/2016_03_21%20SCOUT%20FAQ%20Sheet.pdf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36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Hear about the SCOUT system: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468" y="1950568"/>
            <a:ext cx="6924675" cy="3629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9137" y="5792802"/>
            <a:ext cx="331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https://youtu.be/wUHWo0Hy2k0</a:t>
            </a:r>
          </a:p>
        </p:txBody>
      </p:sp>
    </p:spTree>
    <p:extLst>
      <p:ext uri="{BB962C8B-B14F-4D97-AF65-F5344CB8AC3E}">
        <p14:creationId xmlns:p14="http://schemas.microsoft.com/office/powerpoint/2010/main" val="34969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" y="286603"/>
            <a:ext cx="11896725" cy="5419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039" y="5664236"/>
            <a:ext cx="11084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www.caloes.ca.gov/RegionalOperationsSite/Documents/2016_04_25%20SCOUT%20Concept%20of%20Operations.pdf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9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402487"/>
            <a:ext cx="7956379" cy="5466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670" y="5745258"/>
            <a:ext cx="1032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www.caloes.ca.gov/RegionalOperationsSite/Documents/2016_03%20SCOUT%20Transition%20Workshop%20Brief_for%20distribution.pdf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13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618" y="1845734"/>
            <a:ext cx="9975062" cy="4023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is EMV? Who are their stakeholders?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are the </a:t>
            </a:r>
            <a:r>
              <a:rPr lang="en-AU" dirty="0"/>
              <a:t>Organisational </a:t>
            </a:r>
            <a:r>
              <a:rPr lang="en-AU" dirty="0" smtClean="0"/>
              <a:t>Goals and Objectives </a:t>
            </a:r>
            <a:r>
              <a:rPr lang="en-AU" dirty="0"/>
              <a:t>of </a:t>
            </a:r>
            <a:r>
              <a:rPr lang="en-AU" dirty="0" smtClean="0"/>
              <a:t>EMV?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is Scout?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Who are the stakeholders in SCOUT</a:t>
            </a:r>
            <a:r>
              <a:rPr lang="en-A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How would SCOUT help the </a:t>
            </a:r>
            <a:r>
              <a:rPr lang="en-AU" dirty="0"/>
              <a:t>EMV </a:t>
            </a:r>
            <a:r>
              <a:rPr lang="en-AU" dirty="0" smtClean="0"/>
              <a:t>achieve their Goals and Objectives?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How do users access the information provided by SCOUT?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How is it possible to share the data between these information 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could happen if the integrity of the data is compromised?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5" y="1933575"/>
            <a:ext cx="6098415" cy="4409460"/>
          </a:xfrm>
        </p:spPr>
        <p:txBody>
          <a:bodyPr>
            <a:normAutofit/>
          </a:bodyPr>
          <a:lstStyle/>
          <a:p>
            <a:r>
              <a:rPr lang="en-AU" dirty="0"/>
              <a:t>Wind, temperature, humidity and rainfall are weather elements that affect the behaviour of bushfires. </a:t>
            </a:r>
            <a:endParaRPr lang="en-AU" dirty="0" smtClean="0"/>
          </a:p>
          <a:p>
            <a:r>
              <a:rPr lang="en-AU" dirty="0" smtClean="0"/>
              <a:t>In </a:t>
            </a:r>
            <a:r>
              <a:rPr lang="en-AU" dirty="0"/>
              <a:t>Australia there is a system of assessing these in conjunction with the state of the available fuels to determine a measure of "fire danger" or the difficulty of putting out any fires which may occur. </a:t>
            </a:r>
            <a:endParaRPr lang="en-AU" dirty="0" smtClean="0"/>
          </a:p>
          <a:p>
            <a:r>
              <a:rPr lang="en-AU" dirty="0"/>
              <a:t>The Bureau provides fire agencies with </a:t>
            </a:r>
            <a:r>
              <a:rPr lang="en-AU" dirty="0" smtClean="0"/>
              <a:t>weather forecasts </a:t>
            </a:r>
            <a:r>
              <a:rPr lang="en-AU" dirty="0"/>
              <a:t>based on the McArthur Mk V Forest and modified CSIRO Mk IV grassland fire danger meters to assist them in calculating the Fire Danger Ratings for each State and Territory. </a:t>
            </a:r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716" y="801201"/>
            <a:ext cx="3853529" cy="45423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AU" b="1" dirty="0" smtClean="0"/>
              <a:t>Data from the BOM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45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Fire Weather Warnings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Bureau of Meteorology </a:t>
            </a:r>
            <a:r>
              <a:rPr lang="en-AU" dirty="0" smtClean="0"/>
              <a:t>also issue </a:t>
            </a:r>
            <a:r>
              <a:rPr lang="en-AU" dirty="0"/>
              <a:t>Fire Weather Warnings when weather conditions are conducive to the spread of dangerous bushfires. </a:t>
            </a:r>
            <a:endParaRPr lang="en-AU" dirty="0" smtClean="0"/>
          </a:p>
          <a:p>
            <a:r>
              <a:rPr lang="en-AU" dirty="0" smtClean="0"/>
              <a:t>Warnings </a:t>
            </a:r>
            <a:r>
              <a:rPr lang="en-AU" dirty="0"/>
              <a:t>are generally issued within 24 hours of the potential onset of hazardous conditions. Warnings are also broadcast on radio and television.</a:t>
            </a:r>
          </a:p>
          <a:p>
            <a:r>
              <a:rPr lang="en-AU" dirty="0"/>
              <a:t>Fire agencies determine Fire Danger Ratings. </a:t>
            </a:r>
            <a:endParaRPr lang="en-AU" dirty="0" smtClean="0"/>
          </a:p>
          <a:p>
            <a:r>
              <a:rPr lang="en-AU" dirty="0" smtClean="0"/>
              <a:t>In Victoria, the CFA will declare </a:t>
            </a:r>
            <a:r>
              <a:rPr lang="en-AU" dirty="0"/>
              <a:t>fire bans based on a range of criteria including forecast weather provided by the Bureau.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5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1" y="0"/>
            <a:ext cx="8077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Fire Danger Ratings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58" y="2109019"/>
            <a:ext cx="6375759" cy="39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10" y="3523184"/>
            <a:ext cx="6182493" cy="2654709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1724024" y="480859"/>
            <a:ext cx="3457575" cy="14158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Weather data</a:t>
            </a:r>
          </a:p>
          <a:p>
            <a:pPr algn="ctr"/>
            <a:r>
              <a:rPr lang="en-AU" dirty="0" smtClean="0"/>
              <a:t>Temperature(air)</a:t>
            </a:r>
          </a:p>
          <a:p>
            <a:pPr algn="ctr"/>
            <a:r>
              <a:rPr lang="en-AU" dirty="0" smtClean="0"/>
              <a:t>Wind speed</a:t>
            </a:r>
          </a:p>
          <a:p>
            <a:pPr algn="ctr"/>
            <a:r>
              <a:rPr lang="en-AU" dirty="0" smtClean="0"/>
              <a:t>Relative humidity</a:t>
            </a:r>
          </a:p>
          <a:p>
            <a:pPr algn="ctr"/>
            <a:r>
              <a:rPr lang="en-AU" dirty="0"/>
              <a:t>R</a:t>
            </a:r>
            <a:r>
              <a:rPr lang="en-AU" dirty="0" smtClean="0"/>
              <a:t>ainfall and no days since last rain</a:t>
            </a:r>
          </a:p>
        </p:txBody>
      </p:sp>
      <p:sp>
        <p:nvSpPr>
          <p:cNvPr id="3" name="Right Arrow 2"/>
          <p:cNvSpPr/>
          <p:nvPr/>
        </p:nvSpPr>
        <p:spPr>
          <a:xfrm rot="3535055">
            <a:off x="3585590" y="2534281"/>
            <a:ext cx="1753186" cy="49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lowchart: Process 3"/>
          <p:cNvSpPr/>
          <p:nvPr/>
        </p:nvSpPr>
        <p:spPr>
          <a:xfrm>
            <a:off x="6260690" y="475211"/>
            <a:ext cx="2993923" cy="14305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Fuel data</a:t>
            </a:r>
          </a:p>
          <a:p>
            <a:pPr algn="ctr"/>
            <a:r>
              <a:rPr lang="en-AU" dirty="0" smtClean="0"/>
              <a:t>Fuel load</a:t>
            </a:r>
          </a:p>
          <a:p>
            <a:pPr algn="ctr"/>
            <a:r>
              <a:rPr lang="en-AU" dirty="0" smtClean="0"/>
              <a:t>Fuel Curing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 rot="7316253">
            <a:off x="5844834" y="2508914"/>
            <a:ext cx="1753186" cy="496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483510" y="4060669"/>
            <a:ext cx="327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</a:rPr>
              <a:t>Fire Danger Ratings</a:t>
            </a:r>
          </a:p>
        </p:txBody>
      </p:sp>
    </p:spTree>
    <p:extLst>
      <p:ext uri="{BB962C8B-B14F-4D97-AF65-F5344CB8AC3E}">
        <p14:creationId xmlns:p14="http://schemas.microsoft.com/office/powerpoint/2010/main" val="30837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Fire Danger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Fire Danger </a:t>
            </a:r>
            <a:r>
              <a:rPr lang="en-AU" sz="2400" dirty="0" smtClean="0"/>
              <a:t>Ratings are </a:t>
            </a:r>
            <a:r>
              <a:rPr lang="en-AU" sz="2400" dirty="0"/>
              <a:t>distributed through the media, fire agencies and other key emergency service organisations. </a:t>
            </a:r>
            <a:endParaRPr lang="en-AU" sz="2400" dirty="0" smtClean="0"/>
          </a:p>
          <a:p>
            <a:r>
              <a:rPr lang="en-AU" sz="2400" dirty="0" smtClean="0"/>
              <a:t>Warnings </a:t>
            </a:r>
            <a:r>
              <a:rPr lang="en-AU" sz="2400" dirty="0"/>
              <a:t>are normally issued in the afternoon for the following day so to be available for evening television and radio news broadcasts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Based </a:t>
            </a:r>
            <a:r>
              <a:rPr lang="en-AU" sz="2400" dirty="0" smtClean="0"/>
              <a:t>on the weather forecast, the CFA response will then kick in.</a:t>
            </a:r>
          </a:p>
          <a:p>
            <a:r>
              <a:rPr lang="en-AU" sz="2400" dirty="0" smtClean="0"/>
              <a:t>Hot day response – crew on stand by.</a:t>
            </a:r>
          </a:p>
          <a:p>
            <a:r>
              <a:rPr lang="en-AU" sz="2400" dirty="0" smtClean="0"/>
              <a:t>IMT set up and on stand by. </a:t>
            </a:r>
          </a:p>
          <a:p>
            <a:r>
              <a:rPr lang="en-AU" sz="2400" dirty="0" smtClean="0"/>
              <a:t>Local response tables – TFB 5 trucks to any call out.</a:t>
            </a:r>
          </a:p>
        </p:txBody>
      </p:sp>
    </p:spTree>
    <p:extLst>
      <p:ext uri="{BB962C8B-B14F-4D97-AF65-F5344CB8AC3E}">
        <p14:creationId xmlns:p14="http://schemas.microsoft.com/office/powerpoint/2010/main" val="33948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Fire control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94621"/>
            <a:ext cx="6076950" cy="4351338"/>
          </a:xfrm>
        </p:spPr>
        <p:txBody>
          <a:bodyPr>
            <a:noAutofit/>
          </a:bodyPr>
          <a:lstStyle/>
          <a:p>
            <a:r>
              <a:rPr lang="en-AU" sz="2400" dirty="0"/>
              <a:t>Meteorological data is fundamental to predicting fire danger and fire behaviour on timescales from seasonal to very short range. </a:t>
            </a:r>
            <a:endParaRPr lang="en-AU" sz="2400" dirty="0" smtClean="0"/>
          </a:p>
          <a:p>
            <a:r>
              <a:rPr lang="en-AU" sz="2400" dirty="0" smtClean="0"/>
              <a:t>Accurate </a:t>
            </a:r>
            <a:r>
              <a:rPr lang="en-AU" sz="2400" dirty="0"/>
              <a:t>fire weather forecasts can make all the difference to a community’s safety and to the overall success and wellbeing of firefighters and fire authorities in preparing for adverse fire weather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The information is vital to predicting fire movement and growth, which informs safety messaging to the community.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710" y="1894621"/>
            <a:ext cx="4817290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2978</TotalTime>
  <Words>1018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Area of Study 2:  Interactions and Impact</vt:lpstr>
      <vt:lpstr>Case Study One</vt:lpstr>
      <vt:lpstr>Data from the BOM</vt:lpstr>
      <vt:lpstr>Fire Weather Warnings</vt:lpstr>
      <vt:lpstr>PowerPoint Presentation</vt:lpstr>
      <vt:lpstr>Fire Danger Ratings</vt:lpstr>
      <vt:lpstr>PowerPoint Presentation</vt:lpstr>
      <vt:lpstr>Fire Danger Ratings</vt:lpstr>
      <vt:lpstr>Fire control</vt:lpstr>
      <vt:lpstr>Weather change on the fire ground</vt:lpstr>
      <vt:lpstr>For these systems to work together</vt:lpstr>
      <vt:lpstr>Questions</vt:lpstr>
      <vt:lpstr>Questions</vt:lpstr>
      <vt:lpstr>Some other systems…</vt:lpstr>
      <vt:lpstr>Emergency Management Victoria - Goals</vt:lpstr>
      <vt:lpstr>If systems are to share data they must have a standard file format</vt:lpstr>
      <vt:lpstr>EMV - Fire Danger Ratings real time data</vt:lpstr>
      <vt:lpstr>Json file format</vt:lpstr>
      <vt:lpstr>PowerPoint Presentation</vt:lpstr>
      <vt:lpstr>PowerPoint Presentation</vt:lpstr>
      <vt:lpstr>Elements vs Attributes</vt:lpstr>
      <vt:lpstr>PowerPoint Presentation</vt:lpstr>
      <vt:lpstr>PowerPoint Presentation</vt:lpstr>
      <vt:lpstr>Hear about the SCOUT system: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</dc:creator>
  <cp:lastModifiedBy>Esther ANDREWS</cp:lastModifiedBy>
  <cp:revision>34</cp:revision>
  <dcterms:created xsi:type="dcterms:W3CDTF">2016-08-28T08:22:54Z</dcterms:created>
  <dcterms:modified xsi:type="dcterms:W3CDTF">2016-09-07T02:00:26Z</dcterms:modified>
</cp:coreProperties>
</file>