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56"/>
  </p:notesMasterIdLst>
  <p:sldIdLst>
    <p:sldId id="277" r:id="rId2"/>
    <p:sldId id="332" r:id="rId3"/>
    <p:sldId id="263" r:id="rId4"/>
    <p:sldId id="361" r:id="rId5"/>
    <p:sldId id="337" r:id="rId6"/>
    <p:sldId id="334" r:id="rId7"/>
    <p:sldId id="296" r:id="rId8"/>
    <p:sldId id="264" r:id="rId9"/>
    <p:sldId id="360" r:id="rId10"/>
    <p:sldId id="297" r:id="rId11"/>
    <p:sldId id="301" r:id="rId12"/>
    <p:sldId id="266" r:id="rId13"/>
    <p:sldId id="302" r:id="rId14"/>
    <p:sldId id="303" r:id="rId15"/>
    <p:sldId id="270" r:id="rId16"/>
    <p:sldId id="327" r:id="rId17"/>
    <p:sldId id="380" r:id="rId18"/>
    <p:sldId id="275" r:id="rId19"/>
    <p:sldId id="267" r:id="rId20"/>
    <p:sldId id="298" r:id="rId21"/>
    <p:sldId id="323" r:id="rId22"/>
    <p:sldId id="347" r:id="rId23"/>
    <p:sldId id="268" r:id="rId24"/>
    <p:sldId id="299" r:id="rId25"/>
    <p:sldId id="300" r:id="rId26"/>
    <p:sldId id="381" r:id="rId27"/>
    <p:sldId id="385" r:id="rId28"/>
    <p:sldId id="326" r:id="rId29"/>
    <p:sldId id="329" r:id="rId30"/>
    <p:sldId id="269" r:id="rId31"/>
    <p:sldId id="339" r:id="rId32"/>
    <p:sldId id="274" r:id="rId33"/>
    <p:sldId id="304" r:id="rId34"/>
    <p:sldId id="307" r:id="rId35"/>
    <p:sldId id="290" r:id="rId36"/>
    <p:sldId id="291" r:id="rId37"/>
    <p:sldId id="328" r:id="rId38"/>
    <p:sldId id="292" r:id="rId39"/>
    <p:sldId id="271" r:id="rId40"/>
    <p:sldId id="311" r:id="rId41"/>
    <p:sldId id="324" r:id="rId42"/>
    <p:sldId id="313" r:id="rId43"/>
    <p:sldId id="314" r:id="rId44"/>
    <p:sldId id="310" r:id="rId45"/>
    <p:sldId id="272" r:id="rId46"/>
    <p:sldId id="396" r:id="rId47"/>
    <p:sldId id="315" r:id="rId48"/>
    <p:sldId id="325" r:id="rId49"/>
    <p:sldId id="330" r:id="rId50"/>
    <p:sldId id="348" r:id="rId51"/>
    <p:sldId id="343" r:id="rId52"/>
    <p:sldId id="344" r:id="rId53"/>
    <p:sldId id="374" r:id="rId54"/>
    <p:sldId id="34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402" autoAdjust="0"/>
  </p:normalViewPr>
  <p:slideViewPr>
    <p:cSldViewPr>
      <p:cViewPr varScale="1">
        <p:scale>
          <a:sx n="68" d="100"/>
          <a:sy n="68" d="100"/>
        </p:scale>
        <p:origin x="-17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A8899-5B65-4B0F-ADEE-546379ED0C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056E078-7182-477A-8A9E-946A272775A6}">
      <dgm:prSet phldrT="[Text]"/>
      <dgm:spPr/>
      <dgm:t>
        <a:bodyPr/>
        <a:lstStyle/>
        <a:p>
          <a:r>
            <a:rPr lang="en-AU" dirty="0" smtClean="0"/>
            <a:t>Purpose</a:t>
          </a:r>
          <a:endParaRPr lang="en-AU" dirty="0"/>
        </a:p>
      </dgm:t>
    </dgm:pt>
    <dgm:pt modelId="{B6FD7CBF-1808-450C-A9EE-9C35C1EB38D3}" type="parTrans" cxnId="{AD4F7FFF-AD59-4936-8A1F-BC6CFCBF0CBC}">
      <dgm:prSet/>
      <dgm:spPr/>
      <dgm:t>
        <a:bodyPr/>
        <a:lstStyle/>
        <a:p>
          <a:endParaRPr lang="en-AU"/>
        </a:p>
      </dgm:t>
    </dgm:pt>
    <dgm:pt modelId="{5C4B3C15-BBBA-40BD-9778-683911AC4922}" type="sibTrans" cxnId="{AD4F7FFF-AD59-4936-8A1F-BC6CFCBF0CBC}">
      <dgm:prSet/>
      <dgm:spPr/>
      <dgm:t>
        <a:bodyPr/>
        <a:lstStyle/>
        <a:p>
          <a:endParaRPr lang="en-AU"/>
        </a:p>
      </dgm:t>
    </dgm:pt>
    <dgm:pt modelId="{4EE15BE4-69EF-4921-8787-71D5A4FCF827}">
      <dgm:prSet phldrT="[Text]"/>
      <dgm:spPr/>
      <dgm:t>
        <a:bodyPr/>
        <a:lstStyle/>
        <a:p>
          <a:r>
            <a:rPr lang="en-AU" dirty="0" smtClean="0"/>
            <a:t>Scope – IN, OUT</a:t>
          </a:r>
          <a:endParaRPr lang="en-AU" dirty="0"/>
        </a:p>
      </dgm:t>
    </dgm:pt>
    <dgm:pt modelId="{7911BC60-9E78-448F-989D-FE06779BD687}" type="parTrans" cxnId="{16438D70-DFF0-4D42-ACF3-78DB3B903850}">
      <dgm:prSet/>
      <dgm:spPr/>
      <dgm:t>
        <a:bodyPr/>
        <a:lstStyle/>
        <a:p>
          <a:endParaRPr lang="en-AU"/>
        </a:p>
      </dgm:t>
    </dgm:pt>
    <dgm:pt modelId="{089DBAF6-B000-4073-93EA-9B0D8D07D1ED}" type="sibTrans" cxnId="{16438D70-DFF0-4D42-ACF3-78DB3B903850}">
      <dgm:prSet/>
      <dgm:spPr/>
      <dgm:t>
        <a:bodyPr/>
        <a:lstStyle/>
        <a:p>
          <a:endParaRPr lang="en-AU"/>
        </a:p>
      </dgm:t>
    </dgm:pt>
    <dgm:pt modelId="{86C61CCE-AAF6-4E2B-80ED-E3B98A984643}">
      <dgm:prSet phldrT="[Text]"/>
      <dgm:spPr/>
      <dgm:t>
        <a:bodyPr/>
        <a:lstStyle/>
        <a:p>
          <a:r>
            <a:rPr lang="en-AU" dirty="0" smtClean="0"/>
            <a:t>Functional requirements</a:t>
          </a:r>
          <a:endParaRPr lang="en-AU" dirty="0"/>
        </a:p>
      </dgm:t>
    </dgm:pt>
    <dgm:pt modelId="{3188E631-7231-4645-AB7F-F901B40685FE}" type="parTrans" cxnId="{90AF8023-7EB3-4720-BE3E-4D80439EEC47}">
      <dgm:prSet/>
      <dgm:spPr/>
      <dgm:t>
        <a:bodyPr/>
        <a:lstStyle/>
        <a:p>
          <a:endParaRPr lang="en-AU"/>
        </a:p>
      </dgm:t>
    </dgm:pt>
    <dgm:pt modelId="{2910C403-FB50-4921-8995-36D5CB6A887F}" type="sibTrans" cxnId="{90AF8023-7EB3-4720-BE3E-4D80439EEC47}">
      <dgm:prSet/>
      <dgm:spPr/>
      <dgm:t>
        <a:bodyPr/>
        <a:lstStyle/>
        <a:p>
          <a:endParaRPr lang="en-AU"/>
        </a:p>
      </dgm:t>
    </dgm:pt>
    <dgm:pt modelId="{AD87C738-547F-4D64-9D60-E1C589A28EC5}">
      <dgm:prSet phldrT="[Text]"/>
      <dgm:spPr/>
      <dgm:t>
        <a:bodyPr/>
        <a:lstStyle/>
        <a:p>
          <a:r>
            <a:rPr lang="en-AU" dirty="0" smtClean="0"/>
            <a:t>Use case diagram</a:t>
          </a:r>
          <a:endParaRPr lang="en-AU" dirty="0"/>
        </a:p>
      </dgm:t>
    </dgm:pt>
    <dgm:pt modelId="{6D5B2B42-E597-466F-9D87-F089481D7021}" type="parTrans" cxnId="{C9DAF9DB-3BCA-443D-AC4B-01F8EEB70A5A}">
      <dgm:prSet/>
      <dgm:spPr/>
      <dgm:t>
        <a:bodyPr/>
        <a:lstStyle/>
        <a:p>
          <a:endParaRPr lang="en-AU"/>
        </a:p>
      </dgm:t>
    </dgm:pt>
    <dgm:pt modelId="{A62B74AF-091A-4C21-A3A5-5A039A54CFED}" type="sibTrans" cxnId="{C9DAF9DB-3BCA-443D-AC4B-01F8EEB70A5A}">
      <dgm:prSet/>
      <dgm:spPr/>
      <dgm:t>
        <a:bodyPr/>
        <a:lstStyle/>
        <a:p>
          <a:endParaRPr lang="en-AU"/>
        </a:p>
      </dgm:t>
    </dgm:pt>
    <dgm:pt modelId="{5C81E3AB-1529-468F-B0C8-9FB5C450481F}">
      <dgm:prSet phldrT="[Text]"/>
      <dgm:spPr/>
      <dgm:t>
        <a:bodyPr/>
        <a:lstStyle/>
        <a:p>
          <a:r>
            <a:rPr lang="en-AU" dirty="0" smtClean="0"/>
            <a:t>Use case detail</a:t>
          </a:r>
          <a:endParaRPr lang="en-AU" dirty="0"/>
        </a:p>
      </dgm:t>
    </dgm:pt>
    <dgm:pt modelId="{08F0F9A7-9D77-4286-90F4-6C4A583D151A}" type="parTrans" cxnId="{26315D56-B170-4958-BD79-3F0D4C564F33}">
      <dgm:prSet/>
      <dgm:spPr/>
      <dgm:t>
        <a:bodyPr/>
        <a:lstStyle/>
        <a:p>
          <a:endParaRPr lang="en-AU"/>
        </a:p>
      </dgm:t>
    </dgm:pt>
    <dgm:pt modelId="{5452CF06-81B1-4A8E-8EA9-338044037E67}" type="sibTrans" cxnId="{26315D56-B170-4958-BD79-3F0D4C564F33}">
      <dgm:prSet/>
      <dgm:spPr/>
      <dgm:t>
        <a:bodyPr/>
        <a:lstStyle/>
        <a:p>
          <a:endParaRPr lang="en-AU"/>
        </a:p>
      </dgm:t>
    </dgm:pt>
    <dgm:pt modelId="{4B4164B7-F5BC-4EE1-A0F1-3C33B7B3FCB3}">
      <dgm:prSet phldrT="[Text]"/>
      <dgm:spPr/>
      <dgm:t>
        <a:bodyPr/>
        <a:lstStyle/>
        <a:p>
          <a:r>
            <a:rPr lang="en-AU" dirty="0" smtClean="0"/>
            <a:t>Designs</a:t>
          </a:r>
          <a:endParaRPr lang="en-AU" dirty="0"/>
        </a:p>
      </dgm:t>
    </dgm:pt>
    <dgm:pt modelId="{CD4CB598-015F-4259-9F74-6ABDC894CBB0}" type="parTrans" cxnId="{69DA9405-9E88-4537-BFAB-7D75E9CB9ACF}">
      <dgm:prSet/>
      <dgm:spPr/>
      <dgm:t>
        <a:bodyPr/>
        <a:lstStyle/>
        <a:p>
          <a:endParaRPr lang="en-AU"/>
        </a:p>
      </dgm:t>
    </dgm:pt>
    <dgm:pt modelId="{71CEF657-CBB8-4579-A389-4335AD5204B6}" type="sibTrans" cxnId="{69DA9405-9E88-4537-BFAB-7D75E9CB9ACF}">
      <dgm:prSet/>
      <dgm:spPr/>
      <dgm:t>
        <a:bodyPr/>
        <a:lstStyle/>
        <a:p>
          <a:endParaRPr lang="en-AU"/>
        </a:p>
      </dgm:t>
    </dgm:pt>
    <dgm:pt modelId="{999113A0-3085-461D-A09D-6246655A60C4}">
      <dgm:prSet phldrT="[Text]"/>
      <dgm:spPr/>
      <dgm:t>
        <a:bodyPr/>
        <a:lstStyle/>
        <a:p>
          <a:r>
            <a:rPr lang="en-AU" dirty="0" smtClean="0"/>
            <a:t>Context diagram</a:t>
          </a:r>
          <a:endParaRPr lang="en-AU" dirty="0"/>
        </a:p>
      </dgm:t>
    </dgm:pt>
    <dgm:pt modelId="{DD219A62-1B21-45E9-87C5-9635AD12CA47}" type="parTrans" cxnId="{CEEF6547-C05B-48AB-A7D3-7ECE6A1AC199}">
      <dgm:prSet/>
      <dgm:spPr/>
      <dgm:t>
        <a:bodyPr/>
        <a:lstStyle/>
        <a:p>
          <a:endParaRPr lang="en-AU"/>
        </a:p>
      </dgm:t>
    </dgm:pt>
    <dgm:pt modelId="{2595D6E7-12FA-40F2-BF0C-AC3926F1DB6B}" type="sibTrans" cxnId="{CEEF6547-C05B-48AB-A7D3-7ECE6A1AC199}">
      <dgm:prSet/>
      <dgm:spPr/>
      <dgm:t>
        <a:bodyPr/>
        <a:lstStyle/>
        <a:p>
          <a:endParaRPr lang="en-AU"/>
        </a:p>
      </dgm:t>
    </dgm:pt>
    <dgm:pt modelId="{A047D874-BEE5-48AF-8F86-93682263F3D3}">
      <dgm:prSet phldrT="[Text]"/>
      <dgm:spPr/>
      <dgm:t>
        <a:bodyPr/>
        <a:lstStyle/>
        <a:p>
          <a:r>
            <a:rPr lang="en-AU" dirty="0" smtClean="0"/>
            <a:t>Data flow diagram</a:t>
          </a:r>
          <a:endParaRPr lang="en-AU" dirty="0"/>
        </a:p>
      </dgm:t>
    </dgm:pt>
    <dgm:pt modelId="{37C797B8-E7F0-419E-8D0D-DDC1B3C13BB8}" type="parTrans" cxnId="{BC70D444-CB36-43D8-8084-E27809C9B892}">
      <dgm:prSet/>
      <dgm:spPr/>
      <dgm:t>
        <a:bodyPr/>
        <a:lstStyle/>
        <a:p>
          <a:endParaRPr lang="en-AU"/>
        </a:p>
      </dgm:t>
    </dgm:pt>
    <dgm:pt modelId="{15BA7C51-2F79-4580-B4C4-87EDFEFA9876}" type="sibTrans" cxnId="{BC70D444-CB36-43D8-8084-E27809C9B892}">
      <dgm:prSet/>
      <dgm:spPr/>
      <dgm:t>
        <a:bodyPr/>
        <a:lstStyle/>
        <a:p>
          <a:endParaRPr lang="en-AU"/>
        </a:p>
      </dgm:t>
    </dgm:pt>
    <dgm:pt modelId="{B0150119-44D7-4DFE-B911-7045A6944975}" type="pres">
      <dgm:prSet presAssocID="{1ACA8899-5B65-4B0F-ADEE-546379ED0C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ADB725B2-8BDD-4C10-9BD7-7263B9759510}" type="pres">
      <dgm:prSet presAssocID="{E056E078-7182-477A-8A9E-946A272775A6}" presName="hierRoot1" presStyleCnt="0">
        <dgm:presLayoutVars>
          <dgm:hierBranch val="init"/>
        </dgm:presLayoutVars>
      </dgm:prSet>
      <dgm:spPr/>
    </dgm:pt>
    <dgm:pt modelId="{C4E26699-6F91-48A0-B653-0FD69533095F}" type="pres">
      <dgm:prSet presAssocID="{E056E078-7182-477A-8A9E-946A272775A6}" presName="rootComposite1" presStyleCnt="0"/>
      <dgm:spPr/>
    </dgm:pt>
    <dgm:pt modelId="{7F8829F1-4942-4F5B-A847-52C6D837F767}" type="pres">
      <dgm:prSet presAssocID="{E056E078-7182-477A-8A9E-946A272775A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12ECD7B-9C2E-4D34-8001-6A93C1EF9BD8}" type="pres">
      <dgm:prSet presAssocID="{E056E078-7182-477A-8A9E-946A272775A6}" presName="rootConnector1" presStyleLbl="node1" presStyleIdx="0" presStyleCnt="0"/>
      <dgm:spPr/>
      <dgm:t>
        <a:bodyPr/>
        <a:lstStyle/>
        <a:p>
          <a:endParaRPr lang="en-AU"/>
        </a:p>
      </dgm:t>
    </dgm:pt>
    <dgm:pt modelId="{CF8ECBE6-8CF4-4401-97A5-DB7C8B72EEB3}" type="pres">
      <dgm:prSet presAssocID="{E056E078-7182-477A-8A9E-946A272775A6}" presName="hierChild2" presStyleCnt="0"/>
      <dgm:spPr/>
    </dgm:pt>
    <dgm:pt modelId="{0114F1FF-81FF-47D0-BDB9-D51DCB96D891}" type="pres">
      <dgm:prSet presAssocID="{7911BC60-9E78-448F-989D-FE06779BD687}" presName="Name37" presStyleLbl="parChTrans1D2" presStyleIdx="0" presStyleCnt="1"/>
      <dgm:spPr/>
      <dgm:t>
        <a:bodyPr/>
        <a:lstStyle/>
        <a:p>
          <a:endParaRPr lang="en-AU"/>
        </a:p>
      </dgm:t>
    </dgm:pt>
    <dgm:pt modelId="{13466B7A-B022-45D7-8DA0-5D2509EAB72E}" type="pres">
      <dgm:prSet presAssocID="{4EE15BE4-69EF-4921-8787-71D5A4FCF827}" presName="hierRoot2" presStyleCnt="0">
        <dgm:presLayoutVars>
          <dgm:hierBranch val="init"/>
        </dgm:presLayoutVars>
      </dgm:prSet>
      <dgm:spPr/>
    </dgm:pt>
    <dgm:pt modelId="{047B2BF0-7CDA-4A6F-971A-10978286B342}" type="pres">
      <dgm:prSet presAssocID="{4EE15BE4-69EF-4921-8787-71D5A4FCF827}" presName="rootComposite" presStyleCnt="0"/>
      <dgm:spPr/>
    </dgm:pt>
    <dgm:pt modelId="{40C297FB-DE91-4925-AE72-7642170F49BB}" type="pres">
      <dgm:prSet presAssocID="{4EE15BE4-69EF-4921-8787-71D5A4FCF827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0C15DD7-1E22-4D26-ACCE-F6A062789D70}" type="pres">
      <dgm:prSet presAssocID="{4EE15BE4-69EF-4921-8787-71D5A4FCF827}" presName="rootConnector" presStyleLbl="node2" presStyleIdx="0" presStyleCnt="1"/>
      <dgm:spPr/>
      <dgm:t>
        <a:bodyPr/>
        <a:lstStyle/>
        <a:p>
          <a:endParaRPr lang="en-AU"/>
        </a:p>
      </dgm:t>
    </dgm:pt>
    <dgm:pt modelId="{EEA7AFF7-C827-439B-BCEC-118C008DBA21}" type="pres">
      <dgm:prSet presAssocID="{4EE15BE4-69EF-4921-8787-71D5A4FCF827}" presName="hierChild4" presStyleCnt="0"/>
      <dgm:spPr/>
    </dgm:pt>
    <dgm:pt modelId="{DCD059DE-1B63-4465-8496-D52E4D2D2D11}" type="pres">
      <dgm:prSet presAssocID="{3188E631-7231-4645-AB7F-F901B40685FE}" presName="Name37" presStyleLbl="parChTrans1D3" presStyleIdx="0" presStyleCnt="3"/>
      <dgm:spPr/>
      <dgm:t>
        <a:bodyPr/>
        <a:lstStyle/>
        <a:p>
          <a:endParaRPr lang="en-AU"/>
        </a:p>
      </dgm:t>
    </dgm:pt>
    <dgm:pt modelId="{280E2180-3924-434F-9859-91F2922A06E8}" type="pres">
      <dgm:prSet presAssocID="{86C61CCE-AAF6-4E2B-80ED-E3B98A984643}" presName="hierRoot2" presStyleCnt="0">
        <dgm:presLayoutVars>
          <dgm:hierBranch val="init"/>
        </dgm:presLayoutVars>
      </dgm:prSet>
      <dgm:spPr/>
    </dgm:pt>
    <dgm:pt modelId="{01F2EF56-1588-476C-8765-29B317879B1B}" type="pres">
      <dgm:prSet presAssocID="{86C61CCE-AAF6-4E2B-80ED-E3B98A984643}" presName="rootComposite" presStyleCnt="0"/>
      <dgm:spPr/>
    </dgm:pt>
    <dgm:pt modelId="{77A8CC80-6BE0-418E-9BC3-9920354886EF}" type="pres">
      <dgm:prSet presAssocID="{86C61CCE-AAF6-4E2B-80ED-E3B98A98464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8AE03162-DF7C-4522-B108-05B2FB49EB0F}" type="pres">
      <dgm:prSet presAssocID="{86C61CCE-AAF6-4E2B-80ED-E3B98A984643}" presName="rootConnector" presStyleLbl="node3" presStyleIdx="0" presStyleCnt="3"/>
      <dgm:spPr/>
      <dgm:t>
        <a:bodyPr/>
        <a:lstStyle/>
        <a:p>
          <a:endParaRPr lang="en-AU"/>
        </a:p>
      </dgm:t>
    </dgm:pt>
    <dgm:pt modelId="{D9F4F823-8669-44F7-B086-A63A789B6EC5}" type="pres">
      <dgm:prSet presAssocID="{86C61CCE-AAF6-4E2B-80ED-E3B98A984643}" presName="hierChild4" presStyleCnt="0"/>
      <dgm:spPr/>
    </dgm:pt>
    <dgm:pt modelId="{3C90A7EB-EB7B-47AE-9768-8F57C69DC9F0}" type="pres">
      <dgm:prSet presAssocID="{86C61CCE-AAF6-4E2B-80ED-E3B98A984643}" presName="hierChild5" presStyleCnt="0"/>
      <dgm:spPr/>
    </dgm:pt>
    <dgm:pt modelId="{94B5CB52-5D02-4B6C-86E1-7E1AC74BB8C6}" type="pres">
      <dgm:prSet presAssocID="{6D5B2B42-E597-466F-9D87-F089481D7021}" presName="Name37" presStyleLbl="parChTrans1D3" presStyleIdx="1" presStyleCnt="3"/>
      <dgm:spPr/>
      <dgm:t>
        <a:bodyPr/>
        <a:lstStyle/>
        <a:p>
          <a:endParaRPr lang="en-AU"/>
        </a:p>
      </dgm:t>
    </dgm:pt>
    <dgm:pt modelId="{2063C4A4-AF53-489A-86C8-7E1E6AE4828F}" type="pres">
      <dgm:prSet presAssocID="{AD87C738-547F-4D64-9D60-E1C589A28EC5}" presName="hierRoot2" presStyleCnt="0">
        <dgm:presLayoutVars>
          <dgm:hierBranch val="init"/>
        </dgm:presLayoutVars>
      </dgm:prSet>
      <dgm:spPr/>
    </dgm:pt>
    <dgm:pt modelId="{CB264E9E-E92A-4FB5-9964-4CFBA391DC6A}" type="pres">
      <dgm:prSet presAssocID="{AD87C738-547F-4D64-9D60-E1C589A28EC5}" presName="rootComposite" presStyleCnt="0"/>
      <dgm:spPr/>
    </dgm:pt>
    <dgm:pt modelId="{62F054DB-F087-4EA0-8E56-36556409BCAA}" type="pres">
      <dgm:prSet presAssocID="{AD87C738-547F-4D64-9D60-E1C589A28EC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4328787-2D16-48FB-A6D6-6CA07ADE1442}" type="pres">
      <dgm:prSet presAssocID="{AD87C738-547F-4D64-9D60-E1C589A28EC5}" presName="rootConnector" presStyleLbl="node3" presStyleIdx="1" presStyleCnt="3"/>
      <dgm:spPr/>
      <dgm:t>
        <a:bodyPr/>
        <a:lstStyle/>
        <a:p>
          <a:endParaRPr lang="en-AU"/>
        </a:p>
      </dgm:t>
    </dgm:pt>
    <dgm:pt modelId="{9DDE5F0F-D80A-4DE9-B46A-A15CF1F547FD}" type="pres">
      <dgm:prSet presAssocID="{AD87C738-547F-4D64-9D60-E1C589A28EC5}" presName="hierChild4" presStyleCnt="0"/>
      <dgm:spPr/>
    </dgm:pt>
    <dgm:pt modelId="{092AE360-B21B-490B-8A94-C8FB213F9C55}" type="pres">
      <dgm:prSet presAssocID="{08F0F9A7-9D77-4286-90F4-6C4A583D151A}" presName="Name37" presStyleLbl="parChTrans1D4" presStyleIdx="0" presStyleCnt="3"/>
      <dgm:spPr/>
      <dgm:t>
        <a:bodyPr/>
        <a:lstStyle/>
        <a:p>
          <a:endParaRPr lang="en-AU"/>
        </a:p>
      </dgm:t>
    </dgm:pt>
    <dgm:pt modelId="{7E29FA73-6870-4B75-8757-7FA18BE85508}" type="pres">
      <dgm:prSet presAssocID="{5C81E3AB-1529-468F-B0C8-9FB5C450481F}" presName="hierRoot2" presStyleCnt="0">
        <dgm:presLayoutVars>
          <dgm:hierBranch val="init"/>
        </dgm:presLayoutVars>
      </dgm:prSet>
      <dgm:spPr/>
    </dgm:pt>
    <dgm:pt modelId="{6F2BC471-238D-4355-8810-E3979820A1AC}" type="pres">
      <dgm:prSet presAssocID="{5C81E3AB-1529-468F-B0C8-9FB5C450481F}" presName="rootComposite" presStyleCnt="0"/>
      <dgm:spPr/>
    </dgm:pt>
    <dgm:pt modelId="{81EE4403-B78A-4696-A403-67874BED7A5F}" type="pres">
      <dgm:prSet presAssocID="{5C81E3AB-1529-468F-B0C8-9FB5C450481F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84AEFF4-8AC1-479B-847D-816E32B1F253}" type="pres">
      <dgm:prSet presAssocID="{5C81E3AB-1529-468F-B0C8-9FB5C450481F}" presName="rootConnector" presStyleLbl="node4" presStyleIdx="0" presStyleCnt="3"/>
      <dgm:spPr/>
      <dgm:t>
        <a:bodyPr/>
        <a:lstStyle/>
        <a:p>
          <a:endParaRPr lang="en-AU"/>
        </a:p>
      </dgm:t>
    </dgm:pt>
    <dgm:pt modelId="{95A41BED-FAE0-4970-A303-D5856CE96937}" type="pres">
      <dgm:prSet presAssocID="{5C81E3AB-1529-468F-B0C8-9FB5C450481F}" presName="hierChild4" presStyleCnt="0"/>
      <dgm:spPr/>
    </dgm:pt>
    <dgm:pt modelId="{533AD7FE-A103-4B46-8330-DBFC2EC51B3A}" type="pres">
      <dgm:prSet presAssocID="{CD4CB598-015F-4259-9F74-6ABDC894CBB0}" presName="Name37" presStyleLbl="parChTrans1D4" presStyleIdx="1" presStyleCnt="3"/>
      <dgm:spPr/>
      <dgm:t>
        <a:bodyPr/>
        <a:lstStyle/>
        <a:p>
          <a:endParaRPr lang="en-AU"/>
        </a:p>
      </dgm:t>
    </dgm:pt>
    <dgm:pt modelId="{E9C00AD8-7E48-4213-98E8-EFC9A74E2102}" type="pres">
      <dgm:prSet presAssocID="{4B4164B7-F5BC-4EE1-A0F1-3C33B7B3FCB3}" presName="hierRoot2" presStyleCnt="0">
        <dgm:presLayoutVars>
          <dgm:hierBranch val="init"/>
        </dgm:presLayoutVars>
      </dgm:prSet>
      <dgm:spPr/>
    </dgm:pt>
    <dgm:pt modelId="{203E3BD8-D57B-45A4-B37F-F923252611BB}" type="pres">
      <dgm:prSet presAssocID="{4B4164B7-F5BC-4EE1-A0F1-3C33B7B3FCB3}" presName="rootComposite" presStyleCnt="0"/>
      <dgm:spPr/>
    </dgm:pt>
    <dgm:pt modelId="{82F899D5-B94E-48F3-A8C0-249265674576}" type="pres">
      <dgm:prSet presAssocID="{4B4164B7-F5BC-4EE1-A0F1-3C33B7B3FCB3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DE55812-03CA-4A78-BF70-FC531525DA39}" type="pres">
      <dgm:prSet presAssocID="{4B4164B7-F5BC-4EE1-A0F1-3C33B7B3FCB3}" presName="rootConnector" presStyleLbl="node4" presStyleIdx="1" presStyleCnt="3"/>
      <dgm:spPr/>
      <dgm:t>
        <a:bodyPr/>
        <a:lstStyle/>
        <a:p>
          <a:endParaRPr lang="en-AU"/>
        </a:p>
      </dgm:t>
    </dgm:pt>
    <dgm:pt modelId="{71B5139B-2AFF-42B5-9B0B-9540F102806D}" type="pres">
      <dgm:prSet presAssocID="{4B4164B7-F5BC-4EE1-A0F1-3C33B7B3FCB3}" presName="hierChild4" presStyleCnt="0"/>
      <dgm:spPr/>
    </dgm:pt>
    <dgm:pt modelId="{156B8BD4-4ABF-4A2A-9181-DF371E0F537A}" type="pres">
      <dgm:prSet presAssocID="{4B4164B7-F5BC-4EE1-A0F1-3C33B7B3FCB3}" presName="hierChild5" presStyleCnt="0"/>
      <dgm:spPr/>
    </dgm:pt>
    <dgm:pt modelId="{6B98C896-2863-40C1-9230-E5A730188EE0}" type="pres">
      <dgm:prSet presAssocID="{5C81E3AB-1529-468F-B0C8-9FB5C450481F}" presName="hierChild5" presStyleCnt="0"/>
      <dgm:spPr/>
    </dgm:pt>
    <dgm:pt modelId="{0795EE92-50D0-4AEE-B6D5-170131B589A7}" type="pres">
      <dgm:prSet presAssocID="{AD87C738-547F-4D64-9D60-E1C589A28EC5}" presName="hierChild5" presStyleCnt="0"/>
      <dgm:spPr/>
    </dgm:pt>
    <dgm:pt modelId="{0C839413-8D00-4337-91A5-945426132271}" type="pres">
      <dgm:prSet presAssocID="{DD219A62-1B21-45E9-87C5-9635AD12CA47}" presName="Name37" presStyleLbl="parChTrans1D3" presStyleIdx="2" presStyleCnt="3"/>
      <dgm:spPr/>
      <dgm:t>
        <a:bodyPr/>
        <a:lstStyle/>
        <a:p>
          <a:endParaRPr lang="en-AU"/>
        </a:p>
      </dgm:t>
    </dgm:pt>
    <dgm:pt modelId="{954A8529-08F4-4C19-BAF6-6CC139276CA7}" type="pres">
      <dgm:prSet presAssocID="{999113A0-3085-461D-A09D-6246655A60C4}" presName="hierRoot2" presStyleCnt="0">
        <dgm:presLayoutVars>
          <dgm:hierBranch val="init"/>
        </dgm:presLayoutVars>
      </dgm:prSet>
      <dgm:spPr/>
    </dgm:pt>
    <dgm:pt modelId="{0C8DFA6F-34A4-4943-B71D-DE32F4180A2A}" type="pres">
      <dgm:prSet presAssocID="{999113A0-3085-461D-A09D-6246655A60C4}" presName="rootComposite" presStyleCnt="0"/>
      <dgm:spPr/>
    </dgm:pt>
    <dgm:pt modelId="{7E08789F-DF64-4165-9759-D846364CCA92}" type="pres">
      <dgm:prSet presAssocID="{999113A0-3085-461D-A09D-6246655A60C4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0718F87-1473-4218-AF10-4180A5187626}" type="pres">
      <dgm:prSet presAssocID="{999113A0-3085-461D-A09D-6246655A60C4}" presName="rootConnector" presStyleLbl="node3" presStyleIdx="2" presStyleCnt="3"/>
      <dgm:spPr/>
      <dgm:t>
        <a:bodyPr/>
        <a:lstStyle/>
        <a:p>
          <a:endParaRPr lang="en-AU"/>
        </a:p>
      </dgm:t>
    </dgm:pt>
    <dgm:pt modelId="{5909AEB5-780E-4AE2-A886-03CE1CBEE3F8}" type="pres">
      <dgm:prSet presAssocID="{999113A0-3085-461D-A09D-6246655A60C4}" presName="hierChild4" presStyleCnt="0"/>
      <dgm:spPr/>
    </dgm:pt>
    <dgm:pt modelId="{412D1B9D-C702-4EF5-AE56-E7522BC04FDB}" type="pres">
      <dgm:prSet presAssocID="{37C797B8-E7F0-419E-8D0D-DDC1B3C13BB8}" presName="Name37" presStyleLbl="parChTrans1D4" presStyleIdx="2" presStyleCnt="3"/>
      <dgm:spPr/>
      <dgm:t>
        <a:bodyPr/>
        <a:lstStyle/>
        <a:p>
          <a:endParaRPr lang="en-AU"/>
        </a:p>
      </dgm:t>
    </dgm:pt>
    <dgm:pt modelId="{DBE8368A-22C7-4311-AADF-3D1394C1DD6E}" type="pres">
      <dgm:prSet presAssocID="{A047D874-BEE5-48AF-8F86-93682263F3D3}" presName="hierRoot2" presStyleCnt="0">
        <dgm:presLayoutVars>
          <dgm:hierBranch val="init"/>
        </dgm:presLayoutVars>
      </dgm:prSet>
      <dgm:spPr/>
    </dgm:pt>
    <dgm:pt modelId="{F986B850-6083-4208-8822-D932C8F9D4E3}" type="pres">
      <dgm:prSet presAssocID="{A047D874-BEE5-48AF-8F86-93682263F3D3}" presName="rootComposite" presStyleCnt="0"/>
      <dgm:spPr/>
    </dgm:pt>
    <dgm:pt modelId="{57213BBB-0584-4DC0-A56A-8C119EE1F865}" type="pres">
      <dgm:prSet presAssocID="{A047D874-BEE5-48AF-8F86-93682263F3D3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FFE7104-1675-491F-892A-320CC43A2EB4}" type="pres">
      <dgm:prSet presAssocID="{A047D874-BEE5-48AF-8F86-93682263F3D3}" presName="rootConnector" presStyleLbl="node4" presStyleIdx="2" presStyleCnt="3"/>
      <dgm:spPr/>
      <dgm:t>
        <a:bodyPr/>
        <a:lstStyle/>
        <a:p>
          <a:endParaRPr lang="en-AU"/>
        </a:p>
      </dgm:t>
    </dgm:pt>
    <dgm:pt modelId="{CB78A8A5-7D7E-4ACF-93F5-6DEBD1D7F57D}" type="pres">
      <dgm:prSet presAssocID="{A047D874-BEE5-48AF-8F86-93682263F3D3}" presName="hierChild4" presStyleCnt="0"/>
      <dgm:spPr/>
    </dgm:pt>
    <dgm:pt modelId="{C2F2959B-2C09-40F9-830F-2FF03B20FEAC}" type="pres">
      <dgm:prSet presAssocID="{A047D874-BEE5-48AF-8F86-93682263F3D3}" presName="hierChild5" presStyleCnt="0"/>
      <dgm:spPr/>
    </dgm:pt>
    <dgm:pt modelId="{46124C57-B640-4E3E-A7DF-A60256DE2AAC}" type="pres">
      <dgm:prSet presAssocID="{999113A0-3085-461D-A09D-6246655A60C4}" presName="hierChild5" presStyleCnt="0"/>
      <dgm:spPr/>
    </dgm:pt>
    <dgm:pt modelId="{677A9AA6-77BC-473A-B588-B21894CA4260}" type="pres">
      <dgm:prSet presAssocID="{4EE15BE4-69EF-4921-8787-71D5A4FCF827}" presName="hierChild5" presStyleCnt="0"/>
      <dgm:spPr/>
    </dgm:pt>
    <dgm:pt modelId="{3DAD327B-4FD9-4EE7-907F-E6DD9D447506}" type="pres">
      <dgm:prSet presAssocID="{E056E078-7182-477A-8A9E-946A272775A6}" presName="hierChild3" presStyleCnt="0"/>
      <dgm:spPr/>
    </dgm:pt>
  </dgm:ptLst>
  <dgm:cxnLst>
    <dgm:cxn modelId="{16438D70-DFF0-4D42-ACF3-78DB3B903850}" srcId="{E056E078-7182-477A-8A9E-946A272775A6}" destId="{4EE15BE4-69EF-4921-8787-71D5A4FCF827}" srcOrd="0" destOrd="0" parTransId="{7911BC60-9E78-448F-989D-FE06779BD687}" sibTransId="{089DBAF6-B000-4073-93EA-9B0D8D07D1ED}"/>
    <dgm:cxn modelId="{C82D57BE-FCE1-48CB-8037-809CE5E031C4}" type="presOf" srcId="{86C61CCE-AAF6-4E2B-80ED-E3B98A984643}" destId="{8AE03162-DF7C-4522-B108-05B2FB49EB0F}" srcOrd="1" destOrd="0" presId="urn:microsoft.com/office/officeart/2005/8/layout/orgChart1"/>
    <dgm:cxn modelId="{076E4EDF-625C-437C-A0D5-4278D7D20788}" type="presOf" srcId="{5C81E3AB-1529-468F-B0C8-9FB5C450481F}" destId="{81EE4403-B78A-4696-A403-67874BED7A5F}" srcOrd="0" destOrd="0" presId="urn:microsoft.com/office/officeart/2005/8/layout/orgChart1"/>
    <dgm:cxn modelId="{AEC0F786-ACE2-4042-A336-856C538D8BC4}" type="presOf" srcId="{AD87C738-547F-4D64-9D60-E1C589A28EC5}" destId="{44328787-2D16-48FB-A6D6-6CA07ADE1442}" srcOrd="1" destOrd="0" presId="urn:microsoft.com/office/officeart/2005/8/layout/orgChart1"/>
    <dgm:cxn modelId="{B20A88B0-D2D4-41D8-984C-5EA02292988C}" type="presOf" srcId="{86C61CCE-AAF6-4E2B-80ED-E3B98A984643}" destId="{77A8CC80-6BE0-418E-9BC3-9920354886EF}" srcOrd="0" destOrd="0" presId="urn:microsoft.com/office/officeart/2005/8/layout/orgChart1"/>
    <dgm:cxn modelId="{CEEF6547-C05B-48AB-A7D3-7ECE6A1AC199}" srcId="{4EE15BE4-69EF-4921-8787-71D5A4FCF827}" destId="{999113A0-3085-461D-A09D-6246655A60C4}" srcOrd="2" destOrd="0" parTransId="{DD219A62-1B21-45E9-87C5-9635AD12CA47}" sibTransId="{2595D6E7-12FA-40F2-BF0C-AC3926F1DB6B}"/>
    <dgm:cxn modelId="{BF1C5118-B69D-4D22-8C38-83ECF14B7C59}" type="presOf" srcId="{5C81E3AB-1529-468F-B0C8-9FB5C450481F}" destId="{284AEFF4-8AC1-479B-847D-816E32B1F253}" srcOrd="1" destOrd="0" presId="urn:microsoft.com/office/officeart/2005/8/layout/orgChart1"/>
    <dgm:cxn modelId="{B2233296-0759-4014-914B-876B294F9869}" type="presOf" srcId="{6D5B2B42-E597-466F-9D87-F089481D7021}" destId="{94B5CB52-5D02-4B6C-86E1-7E1AC74BB8C6}" srcOrd="0" destOrd="0" presId="urn:microsoft.com/office/officeart/2005/8/layout/orgChart1"/>
    <dgm:cxn modelId="{69DA9405-9E88-4537-BFAB-7D75E9CB9ACF}" srcId="{5C81E3AB-1529-468F-B0C8-9FB5C450481F}" destId="{4B4164B7-F5BC-4EE1-A0F1-3C33B7B3FCB3}" srcOrd="0" destOrd="0" parTransId="{CD4CB598-015F-4259-9F74-6ABDC894CBB0}" sibTransId="{71CEF657-CBB8-4579-A389-4335AD5204B6}"/>
    <dgm:cxn modelId="{33A51DBE-6D90-4647-BD56-5F1AF5BB1384}" type="presOf" srcId="{E056E078-7182-477A-8A9E-946A272775A6}" destId="{C12ECD7B-9C2E-4D34-8001-6A93C1EF9BD8}" srcOrd="1" destOrd="0" presId="urn:microsoft.com/office/officeart/2005/8/layout/orgChart1"/>
    <dgm:cxn modelId="{C9DAF9DB-3BCA-443D-AC4B-01F8EEB70A5A}" srcId="{4EE15BE4-69EF-4921-8787-71D5A4FCF827}" destId="{AD87C738-547F-4D64-9D60-E1C589A28EC5}" srcOrd="1" destOrd="0" parTransId="{6D5B2B42-E597-466F-9D87-F089481D7021}" sibTransId="{A62B74AF-091A-4C21-A3A5-5A039A54CFED}"/>
    <dgm:cxn modelId="{37E4C33A-80DB-469E-8B1F-2EEAB3BC2933}" type="presOf" srcId="{4B4164B7-F5BC-4EE1-A0F1-3C33B7B3FCB3}" destId="{7DE55812-03CA-4A78-BF70-FC531525DA39}" srcOrd="1" destOrd="0" presId="urn:microsoft.com/office/officeart/2005/8/layout/orgChart1"/>
    <dgm:cxn modelId="{DB680C16-7AB1-4ADF-9C00-FFD22D2399A8}" type="presOf" srcId="{DD219A62-1B21-45E9-87C5-9635AD12CA47}" destId="{0C839413-8D00-4337-91A5-945426132271}" srcOrd="0" destOrd="0" presId="urn:microsoft.com/office/officeart/2005/8/layout/orgChart1"/>
    <dgm:cxn modelId="{B6ED0E01-6A23-4B0C-9108-2FEEE6CBB55C}" type="presOf" srcId="{4EE15BE4-69EF-4921-8787-71D5A4FCF827}" destId="{40C297FB-DE91-4925-AE72-7642170F49BB}" srcOrd="0" destOrd="0" presId="urn:microsoft.com/office/officeart/2005/8/layout/orgChart1"/>
    <dgm:cxn modelId="{28394F94-13B9-449B-845E-BE6390581742}" type="presOf" srcId="{3188E631-7231-4645-AB7F-F901B40685FE}" destId="{DCD059DE-1B63-4465-8496-D52E4D2D2D11}" srcOrd="0" destOrd="0" presId="urn:microsoft.com/office/officeart/2005/8/layout/orgChart1"/>
    <dgm:cxn modelId="{5E78D7ED-4ADF-4846-9F99-01744372951C}" type="presOf" srcId="{999113A0-3085-461D-A09D-6246655A60C4}" destId="{10718F87-1473-4218-AF10-4180A5187626}" srcOrd="1" destOrd="0" presId="urn:microsoft.com/office/officeart/2005/8/layout/orgChart1"/>
    <dgm:cxn modelId="{BC70D444-CB36-43D8-8084-E27809C9B892}" srcId="{999113A0-3085-461D-A09D-6246655A60C4}" destId="{A047D874-BEE5-48AF-8F86-93682263F3D3}" srcOrd="0" destOrd="0" parTransId="{37C797B8-E7F0-419E-8D0D-DDC1B3C13BB8}" sibTransId="{15BA7C51-2F79-4580-B4C4-87EDFEFA9876}"/>
    <dgm:cxn modelId="{BD05D486-1381-48E6-BA08-A6164BCD9638}" type="presOf" srcId="{AD87C738-547F-4D64-9D60-E1C589A28EC5}" destId="{62F054DB-F087-4EA0-8E56-36556409BCAA}" srcOrd="0" destOrd="0" presId="urn:microsoft.com/office/officeart/2005/8/layout/orgChart1"/>
    <dgm:cxn modelId="{95817983-955B-4B1F-B20F-46826F757C7E}" type="presOf" srcId="{A047D874-BEE5-48AF-8F86-93682263F3D3}" destId="{3FFE7104-1675-491F-892A-320CC43A2EB4}" srcOrd="1" destOrd="0" presId="urn:microsoft.com/office/officeart/2005/8/layout/orgChart1"/>
    <dgm:cxn modelId="{F0B0C076-1DC4-4385-9505-EA35016291D3}" type="presOf" srcId="{7911BC60-9E78-448F-989D-FE06779BD687}" destId="{0114F1FF-81FF-47D0-BDB9-D51DCB96D891}" srcOrd="0" destOrd="0" presId="urn:microsoft.com/office/officeart/2005/8/layout/orgChart1"/>
    <dgm:cxn modelId="{72FBA2F3-464A-4AB6-B410-07AF37889263}" type="presOf" srcId="{999113A0-3085-461D-A09D-6246655A60C4}" destId="{7E08789F-DF64-4165-9759-D846364CCA92}" srcOrd="0" destOrd="0" presId="urn:microsoft.com/office/officeart/2005/8/layout/orgChart1"/>
    <dgm:cxn modelId="{25A26077-871A-4DD4-8FB2-65E4E4162B56}" type="presOf" srcId="{4B4164B7-F5BC-4EE1-A0F1-3C33B7B3FCB3}" destId="{82F899D5-B94E-48F3-A8C0-249265674576}" srcOrd="0" destOrd="0" presId="urn:microsoft.com/office/officeart/2005/8/layout/orgChart1"/>
    <dgm:cxn modelId="{26315D56-B170-4958-BD79-3F0D4C564F33}" srcId="{AD87C738-547F-4D64-9D60-E1C589A28EC5}" destId="{5C81E3AB-1529-468F-B0C8-9FB5C450481F}" srcOrd="0" destOrd="0" parTransId="{08F0F9A7-9D77-4286-90F4-6C4A583D151A}" sibTransId="{5452CF06-81B1-4A8E-8EA9-338044037E67}"/>
    <dgm:cxn modelId="{AD4F7FFF-AD59-4936-8A1F-BC6CFCBF0CBC}" srcId="{1ACA8899-5B65-4B0F-ADEE-546379ED0C6B}" destId="{E056E078-7182-477A-8A9E-946A272775A6}" srcOrd="0" destOrd="0" parTransId="{B6FD7CBF-1808-450C-A9EE-9C35C1EB38D3}" sibTransId="{5C4B3C15-BBBA-40BD-9778-683911AC4922}"/>
    <dgm:cxn modelId="{ACF8A4E9-D6B1-49A9-AF0C-C30E268547B9}" type="presOf" srcId="{CD4CB598-015F-4259-9F74-6ABDC894CBB0}" destId="{533AD7FE-A103-4B46-8330-DBFC2EC51B3A}" srcOrd="0" destOrd="0" presId="urn:microsoft.com/office/officeart/2005/8/layout/orgChart1"/>
    <dgm:cxn modelId="{90AF8023-7EB3-4720-BE3E-4D80439EEC47}" srcId="{4EE15BE4-69EF-4921-8787-71D5A4FCF827}" destId="{86C61CCE-AAF6-4E2B-80ED-E3B98A984643}" srcOrd="0" destOrd="0" parTransId="{3188E631-7231-4645-AB7F-F901B40685FE}" sibTransId="{2910C403-FB50-4921-8995-36D5CB6A887F}"/>
    <dgm:cxn modelId="{809F5AB0-B85D-4C59-ACA9-B0F4F02AC485}" type="presOf" srcId="{4EE15BE4-69EF-4921-8787-71D5A4FCF827}" destId="{E0C15DD7-1E22-4D26-ACCE-F6A062789D70}" srcOrd="1" destOrd="0" presId="urn:microsoft.com/office/officeart/2005/8/layout/orgChart1"/>
    <dgm:cxn modelId="{A8E0E789-5FAA-4EC8-86F9-CDE672357895}" type="presOf" srcId="{E056E078-7182-477A-8A9E-946A272775A6}" destId="{7F8829F1-4942-4F5B-A847-52C6D837F767}" srcOrd="0" destOrd="0" presId="urn:microsoft.com/office/officeart/2005/8/layout/orgChart1"/>
    <dgm:cxn modelId="{0D007907-DE9A-4B8B-B2B2-3A89304AFBAD}" type="presOf" srcId="{A047D874-BEE5-48AF-8F86-93682263F3D3}" destId="{57213BBB-0584-4DC0-A56A-8C119EE1F865}" srcOrd="0" destOrd="0" presId="urn:microsoft.com/office/officeart/2005/8/layout/orgChart1"/>
    <dgm:cxn modelId="{CA36536E-8402-4C48-BEA4-44A17F72749B}" type="presOf" srcId="{1ACA8899-5B65-4B0F-ADEE-546379ED0C6B}" destId="{B0150119-44D7-4DFE-B911-7045A6944975}" srcOrd="0" destOrd="0" presId="urn:microsoft.com/office/officeart/2005/8/layout/orgChart1"/>
    <dgm:cxn modelId="{27F2B301-5660-4DF1-8966-43D2035EAFAF}" type="presOf" srcId="{08F0F9A7-9D77-4286-90F4-6C4A583D151A}" destId="{092AE360-B21B-490B-8A94-C8FB213F9C55}" srcOrd="0" destOrd="0" presId="urn:microsoft.com/office/officeart/2005/8/layout/orgChart1"/>
    <dgm:cxn modelId="{31AB96C5-64D0-4A17-ACBC-8062F97D1B9D}" type="presOf" srcId="{37C797B8-E7F0-419E-8D0D-DDC1B3C13BB8}" destId="{412D1B9D-C702-4EF5-AE56-E7522BC04FDB}" srcOrd="0" destOrd="0" presId="urn:microsoft.com/office/officeart/2005/8/layout/orgChart1"/>
    <dgm:cxn modelId="{CC7DE95A-5912-4EA2-8D91-63FC8D78A00B}" type="presParOf" srcId="{B0150119-44D7-4DFE-B911-7045A6944975}" destId="{ADB725B2-8BDD-4C10-9BD7-7263B9759510}" srcOrd="0" destOrd="0" presId="urn:microsoft.com/office/officeart/2005/8/layout/orgChart1"/>
    <dgm:cxn modelId="{4199F6FF-FF5A-4B45-AF2B-E1105315886D}" type="presParOf" srcId="{ADB725B2-8BDD-4C10-9BD7-7263B9759510}" destId="{C4E26699-6F91-48A0-B653-0FD69533095F}" srcOrd="0" destOrd="0" presId="urn:microsoft.com/office/officeart/2005/8/layout/orgChart1"/>
    <dgm:cxn modelId="{01F0A30A-BD32-4037-B2A0-419E1AD6FBD5}" type="presParOf" srcId="{C4E26699-6F91-48A0-B653-0FD69533095F}" destId="{7F8829F1-4942-4F5B-A847-52C6D837F767}" srcOrd="0" destOrd="0" presId="urn:microsoft.com/office/officeart/2005/8/layout/orgChart1"/>
    <dgm:cxn modelId="{02EFA3F4-676C-4CA6-9179-EB4B7CE905DA}" type="presParOf" srcId="{C4E26699-6F91-48A0-B653-0FD69533095F}" destId="{C12ECD7B-9C2E-4D34-8001-6A93C1EF9BD8}" srcOrd="1" destOrd="0" presId="urn:microsoft.com/office/officeart/2005/8/layout/orgChart1"/>
    <dgm:cxn modelId="{42FF58C0-BAC0-4F97-BEAE-CABAE3E1BA51}" type="presParOf" srcId="{ADB725B2-8BDD-4C10-9BD7-7263B9759510}" destId="{CF8ECBE6-8CF4-4401-97A5-DB7C8B72EEB3}" srcOrd="1" destOrd="0" presId="urn:microsoft.com/office/officeart/2005/8/layout/orgChart1"/>
    <dgm:cxn modelId="{8E4B63D1-4AEB-4504-9799-F7DBFF935115}" type="presParOf" srcId="{CF8ECBE6-8CF4-4401-97A5-DB7C8B72EEB3}" destId="{0114F1FF-81FF-47D0-BDB9-D51DCB96D891}" srcOrd="0" destOrd="0" presId="urn:microsoft.com/office/officeart/2005/8/layout/orgChart1"/>
    <dgm:cxn modelId="{B7EA1567-6704-4C46-9464-0088377B0947}" type="presParOf" srcId="{CF8ECBE6-8CF4-4401-97A5-DB7C8B72EEB3}" destId="{13466B7A-B022-45D7-8DA0-5D2509EAB72E}" srcOrd="1" destOrd="0" presId="urn:microsoft.com/office/officeart/2005/8/layout/orgChart1"/>
    <dgm:cxn modelId="{5A38E081-68A4-4A83-B4F0-B19B06DD5E09}" type="presParOf" srcId="{13466B7A-B022-45D7-8DA0-5D2509EAB72E}" destId="{047B2BF0-7CDA-4A6F-971A-10978286B342}" srcOrd="0" destOrd="0" presId="urn:microsoft.com/office/officeart/2005/8/layout/orgChart1"/>
    <dgm:cxn modelId="{1EBDC2FF-CBA9-41EF-B9E8-7C07A92135ED}" type="presParOf" srcId="{047B2BF0-7CDA-4A6F-971A-10978286B342}" destId="{40C297FB-DE91-4925-AE72-7642170F49BB}" srcOrd="0" destOrd="0" presId="urn:microsoft.com/office/officeart/2005/8/layout/orgChart1"/>
    <dgm:cxn modelId="{7569D403-3D8F-4EC5-96CD-D84BAE6672B9}" type="presParOf" srcId="{047B2BF0-7CDA-4A6F-971A-10978286B342}" destId="{E0C15DD7-1E22-4D26-ACCE-F6A062789D70}" srcOrd="1" destOrd="0" presId="urn:microsoft.com/office/officeart/2005/8/layout/orgChart1"/>
    <dgm:cxn modelId="{831FC65A-9097-4E80-82C4-0F77B7A01EF1}" type="presParOf" srcId="{13466B7A-B022-45D7-8DA0-5D2509EAB72E}" destId="{EEA7AFF7-C827-439B-BCEC-118C008DBA21}" srcOrd="1" destOrd="0" presId="urn:microsoft.com/office/officeart/2005/8/layout/orgChart1"/>
    <dgm:cxn modelId="{50194BA2-A509-4010-A7ED-6DB81AC9100D}" type="presParOf" srcId="{EEA7AFF7-C827-439B-BCEC-118C008DBA21}" destId="{DCD059DE-1B63-4465-8496-D52E4D2D2D11}" srcOrd="0" destOrd="0" presId="urn:microsoft.com/office/officeart/2005/8/layout/orgChart1"/>
    <dgm:cxn modelId="{19B77547-D222-4613-82B2-6776427BA9FF}" type="presParOf" srcId="{EEA7AFF7-C827-439B-BCEC-118C008DBA21}" destId="{280E2180-3924-434F-9859-91F2922A06E8}" srcOrd="1" destOrd="0" presId="urn:microsoft.com/office/officeart/2005/8/layout/orgChart1"/>
    <dgm:cxn modelId="{2358B219-16FB-4A33-9F18-C6EEF175EAD6}" type="presParOf" srcId="{280E2180-3924-434F-9859-91F2922A06E8}" destId="{01F2EF56-1588-476C-8765-29B317879B1B}" srcOrd="0" destOrd="0" presId="urn:microsoft.com/office/officeart/2005/8/layout/orgChart1"/>
    <dgm:cxn modelId="{9CDAC017-CEE3-4EAF-B50C-E1F6CEF5156E}" type="presParOf" srcId="{01F2EF56-1588-476C-8765-29B317879B1B}" destId="{77A8CC80-6BE0-418E-9BC3-9920354886EF}" srcOrd="0" destOrd="0" presId="urn:microsoft.com/office/officeart/2005/8/layout/orgChart1"/>
    <dgm:cxn modelId="{788BED86-3864-40E1-9EA5-842C7781667E}" type="presParOf" srcId="{01F2EF56-1588-476C-8765-29B317879B1B}" destId="{8AE03162-DF7C-4522-B108-05B2FB49EB0F}" srcOrd="1" destOrd="0" presId="urn:microsoft.com/office/officeart/2005/8/layout/orgChart1"/>
    <dgm:cxn modelId="{E3412586-264E-493B-996C-1992427DEA33}" type="presParOf" srcId="{280E2180-3924-434F-9859-91F2922A06E8}" destId="{D9F4F823-8669-44F7-B086-A63A789B6EC5}" srcOrd="1" destOrd="0" presId="urn:microsoft.com/office/officeart/2005/8/layout/orgChart1"/>
    <dgm:cxn modelId="{81CF160C-A3F5-4811-90C2-AB0E2738B7B8}" type="presParOf" srcId="{280E2180-3924-434F-9859-91F2922A06E8}" destId="{3C90A7EB-EB7B-47AE-9768-8F57C69DC9F0}" srcOrd="2" destOrd="0" presId="urn:microsoft.com/office/officeart/2005/8/layout/orgChart1"/>
    <dgm:cxn modelId="{D8399ECD-1D24-46D1-8EF4-5D8F67D7192D}" type="presParOf" srcId="{EEA7AFF7-C827-439B-BCEC-118C008DBA21}" destId="{94B5CB52-5D02-4B6C-86E1-7E1AC74BB8C6}" srcOrd="2" destOrd="0" presId="urn:microsoft.com/office/officeart/2005/8/layout/orgChart1"/>
    <dgm:cxn modelId="{7BCBBF00-A62C-43DD-95F3-11F607DDF436}" type="presParOf" srcId="{EEA7AFF7-C827-439B-BCEC-118C008DBA21}" destId="{2063C4A4-AF53-489A-86C8-7E1E6AE4828F}" srcOrd="3" destOrd="0" presId="urn:microsoft.com/office/officeart/2005/8/layout/orgChart1"/>
    <dgm:cxn modelId="{42281BC2-69F0-4314-A139-85D2B90123D5}" type="presParOf" srcId="{2063C4A4-AF53-489A-86C8-7E1E6AE4828F}" destId="{CB264E9E-E92A-4FB5-9964-4CFBA391DC6A}" srcOrd="0" destOrd="0" presId="urn:microsoft.com/office/officeart/2005/8/layout/orgChart1"/>
    <dgm:cxn modelId="{FCBE9DB1-A3E9-4A28-9960-A8CF3D5AEC0B}" type="presParOf" srcId="{CB264E9E-E92A-4FB5-9964-4CFBA391DC6A}" destId="{62F054DB-F087-4EA0-8E56-36556409BCAA}" srcOrd="0" destOrd="0" presId="urn:microsoft.com/office/officeart/2005/8/layout/orgChart1"/>
    <dgm:cxn modelId="{6ACE6A61-AC7C-4185-AF67-A1B496BD5DE6}" type="presParOf" srcId="{CB264E9E-E92A-4FB5-9964-4CFBA391DC6A}" destId="{44328787-2D16-48FB-A6D6-6CA07ADE1442}" srcOrd="1" destOrd="0" presId="urn:microsoft.com/office/officeart/2005/8/layout/orgChart1"/>
    <dgm:cxn modelId="{F333EA74-01ED-4A83-B05A-9ADD0CB5D201}" type="presParOf" srcId="{2063C4A4-AF53-489A-86C8-7E1E6AE4828F}" destId="{9DDE5F0F-D80A-4DE9-B46A-A15CF1F547FD}" srcOrd="1" destOrd="0" presId="urn:microsoft.com/office/officeart/2005/8/layout/orgChart1"/>
    <dgm:cxn modelId="{F76123FF-CFBB-4E8C-BFE0-812789ABE65D}" type="presParOf" srcId="{9DDE5F0F-D80A-4DE9-B46A-A15CF1F547FD}" destId="{092AE360-B21B-490B-8A94-C8FB213F9C55}" srcOrd="0" destOrd="0" presId="urn:microsoft.com/office/officeart/2005/8/layout/orgChart1"/>
    <dgm:cxn modelId="{1DDE7084-C1B7-45A7-ACF6-ED273BCAC242}" type="presParOf" srcId="{9DDE5F0F-D80A-4DE9-B46A-A15CF1F547FD}" destId="{7E29FA73-6870-4B75-8757-7FA18BE85508}" srcOrd="1" destOrd="0" presId="urn:microsoft.com/office/officeart/2005/8/layout/orgChart1"/>
    <dgm:cxn modelId="{EF660A3A-7763-4D03-8696-5B88EEBF5F39}" type="presParOf" srcId="{7E29FA73-6870-4B75-8757-7FA18BE85508}" destId="{6F2BC471-238D-4355-8810-E3979820A1AC}" srcOrd="0" destOrd="0" presId="urn:microsoft.com/office/officeart/2005/8/layout/orgChart1"/>
    <dgm:cxn modelId="{3715B37F-6CEF-4632-8195-00F6A311F3E6}" type="presParOf" srcId="{6F2BC471-238D-4355-8810-E3979820A1AC}" destId="{81EE4403-B78A-4696-A403-67874BED7A5F}" srcOrd="0" destOrd="0" presId="urn:microsoft.com/office/officeart/2005/8/layout/orgChart1"/>
    <dgm:cxn modelId="{9235173C-9DC8-4A0E-8627-3567430AC149}" type="presParOf" srcId="{6F2BC471-238D-4355-8810-E3979820A1AC}" destId="{284AEFF4-8AC1-479B-847D-816E32B1F253}" srcOrd="1" destOrd="0" presId="urn:microsoft.com/office/officeart/2005/8/layout/orgChart1"/>
    <dgm:cxn modelId="{DD632E2B-6041-44C9-B02D-144DB1DAC930}" type="presParOf" srcId="{7E29FA73-6870-4B75-8757-7FA18BE85508}" destId="{95A41BED-FAE0-4970-A303-D5856CE96937}" srcOrd="1" destOrd="0" presId="urn:microsoft.com/office/officeart/2005/8/layout/orgChart1"/>
    <dgm:cxn modelId="{34790547-3589-416B-9346-F267318B355F}" type="presParOf" srcId="{95A41BED-FAE0-4970-A303-D5856CE96937}" destId="{533AD7FE-A103-4B46-8330-DBFC2EC51B3A}" srcOrd="0" destOrd="0" presId="urn:microsoft.com/office/officeart/2005/8/layout/orgChart1"/>
    <dgm:cxn modelId="{61F6DA06-B896-4AD5-9DA5-05DEA35B8D65}" type="presParOf" srcId="{95A41BED-FAE0-4970-A303-D5856CE96937}" destId="{E9C00AD8-7E48-4213-98E8-EFC9A74E2102}" srcOrd="1" destOrd="0" presId="urn:microsoft.com/office/officeart/2005/8/layout/orgChart1"/>
    <dgm:cxn modelId="{5DAC002F-0108-4785-A61B-A17FE9CE6C81}" type="presParOf" srcId="{E9C00AD8-7E48-4213-98E8-EFC9A74E2102}" destId="{203E3BD8-D57B-45A4-B37F-F923252611BB}" srcOrd="0" destOrd="0" presId="urn:microsoft.com/office/officeart/2005/8/layout/orgChart1"/>
    <dgm:cxn modelId="{7FB8C531-9A5E-4DBF-A5D5-BBE8B3C396A0}" type="presParOf" srcId="{203E3BD8-D57B-45A4-B37F-F923252611BB}" destId="{82F899D5-B94E-48F3-A8C0-249265674576}" srcOrd="0" destOrd="0" presId="urn:microsoft.com/office/officeart/2005/8/layout/orgChart1"/>
    <dgm:cxn modelId="{CAE91403-FC90-4A24-8750-98F539BF5F93}" type="presParOf" srcId="{203E3BD8-D57B-45A4-B37F-F923252611BB}" destId="{7DE55812-03CA-4A78-BF70-FC531525DA39}" srcOrd="1" destOrd="0" presId="urn:microsoft.com/office/officeart/2005/8/layout/orgChart1"/>
    <dgm:cxn modelId="{9A3ADA01-50D9-4CA8-888E-7EA65F53DCBC}" type="presParOf" srcId="{E9C00AD8-7E48-4213-98E8-EFC9A74E2102}" destId="{71B5139B-2AFF-42B5-9B0B-9540F102806D}" srcOrd="1" destOrd="0" presId="urn:microsoft.com/office/officeart/2005/8/layout/orgChart1"/>
    <dgm:cxn modelId="{CEDA5417-BF58-4D09-871C-334AAD582B6E}" type="presParOf" srcId="{E9C00AD8-7E48-4213-98E8-EFC9A74E2102}" destId="{156B8BD4-4ABF-4A2A-9181-DF371E0F537A}" srcOrd="2" destOrd="0" presId="urn:microsoft.com/office/officeart/2005/8/layout/orgChart1"/>
    <dgm:cxn modelId="{F8AE0FA0-801B-42AD-ACFC-6685A1A75F36}" type="presParOf" srcId="{7E29FA73-6870-4B75-8757-7FA18BE85508}" destId="{6B98C896-2863-40C1-9230-E5A730188EE0}" srcOrd="2" destOrd="0" presId="urn:microsoft.com/office/officeart/2005/8/layout/orgChart1"/>
    <dgm:cxn modelId="{EEBDC321-673C-4CFE-BC4B-A3CB8F60257F}" type="presParOf" srcId="{2063C4A4-AF53-489A-86C8-7E1E6AE4828F}" destId="{0795EE92-50D0-4AEE-B6D5-170131B589A7}" srcOrd="2" destOrd="0" presId="urn:microsoft.com/office/officeart/2005/8/layout/orgChart1"/>
    <dgm:cxn modelId="{14A0EA48-C064-494B-9B66-44D26D84277D}" type="presParOf" srcId="{EEA7AFF7-C827-439B-BCEC-118C008DBA21}" destId="{0C839413-8D00-4337-91A5-945426132271}" srcOrd="4" destOrd="0" presId="urn:microsoft.com/office/officeart/2005/8/layout/orgChart1"/>
    <dgm:cxn modelId="{3B9837E0-3A82-4ECF-A37B-20C37C22E383}" type="presParOf" srcId="{EEA7AFF7-C827-439B-BCEC-118C008DBA21}" destId="{954A8529-08F4-4C19-BAF6-6CC139276CA7}" srcOrd="5" destOrd="0" presId="urn:microsoft.com/office/officeart/2005/8/layout/orgChart1"/>
    <dgm:cxn modelId="{F33D2FC7-9063-435D-B076-A95005C453B4}" type="presParOf" srcId="{954A8529-08F4-4C19-BAF6-6CC139276CA7}" destId="{0C8DFA6F-34A4-4943-B71D-DE32F4180A2A}" srcOrd="0" destOrd="0" presId="urn:microsoft.com/office/officeart/2005/8/layout/orgChart1"/>
    <dgm:cxn modelId="{98979AA1-164A-4709-8E0B-D9162A80A4E2}" type="presParOf" srcId="{0C8DFA6F-34A4-4943-B71D-DE32F4180A2A}" destId="{7E08789F-DF64-4165-9759-D846364CCA92}" srcOrd="0" destOrd="0" presId="urn:microsoft.com/office/officeart/2005/8/layout/orgChart1"/>
    <dgm:cxn modelId="{6553E6F0-ED53-4AD4-AFCA-AB2EFAA2EA0D}" type="presParOf" srcId="{0C8DFA6F-34A4-4943-B71D-DE32F4180A2A}" destId="{10718F87-1473-4218-AF10-4180A5187626}" srcOrd="1" destOrd="0" presId="urn:microsoft.com/office/officeart/2005/8/layout/orgChart1"/>
    <dgm:cxn modelId="{982FD9AC-BE42-4A3B-8633-3FB36C7BCC85}" type="presParOf" srcId="{954A8529-08F4-4C19-BAF6-6CC139276CA7}" destId="{5909AEB5-780E-4AE2-A886-03CE1CBEE3F8}" srcOrd="1" destOrd="0" presId="urn:microsoft.com/office/officeart/2005/8/layout/orgChart1"/>
    <dgm:cxn modelId="{2DB72F68-79AA-42B1-853D-33BE1B1A849E}" type="presParOf" srcId="{5909AEB5-780E-4AE2-A886-03CE1CBEE3F8}" destId="{412D1B9D-C702-4EF5-AE56-E7522BC04FDB}" srcOrd="0" destOrd="0" presId="urn:microsoft.com/office/officeart/2005/8/layout/orgChart1"/>
    <dgm:cxn modelId="{E64ACD0B-DF52-476F-8970-3766F26395EA}" type="presParOf" srcId="{5909AEB5-780E-4AE2-A886-03CE1CBEE3F8}" destId="{DBE8368A-22C7-4311-AADF-3D1394C1DD6E}" srcOrd="1" destOrd="0" presId="urn:microsoft.com/office/officeart/2005/8/layout/orgChart1"/>
    <dgm:cxn modelId="{F62A183F-2CDC-4376-8A74-10F2DE0083C1}" type="presParOf" srcId="{DBE8368A-22C7-4311-AADF-3D1394C1DD6E}" destId="{F986B850-6083-4208-8822-D932C8F9D4E3}" srcOrd="0" destOrd="0" presId="urn:microsoft.com/office/officeart/2005/8/layout/orgChart1"/>
    <dgm:cxn modelId="{1CD78C37-ACB1-443B-99E6-36E5C79167B8}" type="presParOf" srcId="{F986B850-6083-4208-8822-D932C8F9D4E3}" destId="{57213BBB-0584-4DC0-A56A-8C119EE1F865}" srcOrd="0" destOrd="0" presId="urn:microsoft.com/office/officeart/2005/8/layout/orgChart1"/>
    <dgm:cxn modelId="{E915C5BE-7B48-4A92-9C8A-B26210D0677A}" type="presParOf" srcId="{F986B850-6083-4208-8822-D932C8F9D4E3}" destId="{3FFE7104-1675-491F-892A-320CC43A2EB4}" srcOrd="1" destOrd="0" presId="urn:microsoft.com/office/officeart/2005/8/layout/orgChart1"/>
    <dgm:cxn modelId="{EAE74481-2A8E-4545-85F0-41D4E99A46FA}" type="presParOf" srcId="{DBE8368A-22C7-4311-AADF-3D1394C1DD6E}" destId="{CB78A8A5-7D7E-4ACF-93F5-6DEBD1D7F57D}" srcOrd="1" destOrd="0" presId="urn:microsoft.com/office/officeart/2005/8/layout/orgChart1"/>
    <dgm:cxn modelId="{6E3935FD-6ED4-4A4B-A687-6C1CA3D49A15}" type="presParOf" srcId="{DBE8368A-22C7-4311-AADF-3D1394C1DD6E}" destId="{C2F2959B-2C09-40F9-830F-2FF03B20FEAC}" srcOrd="2" destOrd="0" presId="urn:microsoft.com/office/officeart/2005/8/layout/orgChart1"/>
    <dgm:cxn modelId="{6CF5A0DB-7181-45F3-978D-ACE9C1248D42}" type="presParOf" srcId="{954A8529-08F4-4C19-BAF6-6CC139276CA7}" destId="{46124C57-B640-4E3E-A7DF-A60256DE2AAC}" srcOrd="2" destOrd="0" presId="urn:microsoft.com/office/officeart/2005/8/layout/orgChart1"/>
    <dgm:cxn modelId="{5AB56B7D-AAFF-4C08-9299-B8B7B2F1BCED}" type="presParOf" srcId="{13466B7A-B022-45D7-8DA0-5D2509EAB72E}" destId="{677A9AA6-77BC-473A-B588-B21894CA4260}" srcOrd="2" destOrd="0" presId="urn:microsoft.com/office/officeart/2005/8/layout/orgChart1"/>
    <dgm:cxn modelId="{CB98555B-F5FB-4C73-B11A-97099CEBBAB7}" type="presParOf" srcId="{ADB725B2-8BDD-4C10-9BD7-7263B9759510}" destId="{3DAD327B-4FD9-4EE7-907F-E6DD9D4475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D1B9D-C702-4EF5-AE56-E7522BC04FDB}">
      <dsp:nvSpPr>
        <dsp:cNvPr id="0" name=""/>
        <dsp:cNvSpPr/>
      </dsp:nvSpPr>
      <dsp:spPr>
        <a:xfrm>
          <a:off x="5042074" y="2601402"/>
          <a:ext cx="203052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203052" y="6226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39413-8D00-4337-91A5-945426132271}">
      <dsp:nvSpPr>
        <dsp:cNvPr id="0" name=""/>
        <dsp:cNvSpPr/>
      </dsp:nvSpPr>
      <dsp:spPr>
        <a:xfrm>
          <a:off x="3945589" y="1640286"/>
          <a:ext cx="1637958" cy="28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36"/>
              </a:lnTo>
              <a:lnTo>
                <a:pt x="1637958" y="142136"/>
              </a:lnTo>
              <a:lnTo>
                <a:pt x="1637958" y="2842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AD7FE-A103-4B46-8330-DBFC2EC51B3A}">
      <dsp:nvSpPr>
        <dsp:cNvPr id="0" name=""/>
        <dsp:cNvSpPr/>
      </dsp:nvSpPr>
      <dsp:spPr>
        <a:xfrm>
          <a:off x="3404115" y="3562518"/>
          <a:ext cx="203052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203052" y="6226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AE360-B21B-490B-8A94-C8FB213F9C55}">
      <dsp:nvSpPr>
        <dsp:cNvPr id="0" name=""/>
        <dsp:cNvSpPr/>
      </dsp:nvSpPr>
      <dsp:spPr>
        <a:xfrm>
          <a:off x="3899869" y="2601402"/>
          <a:ext cx="91440" cy="284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2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5CB52-5D02-4B6C-86E1-7E1AC74BB8C6}">
      <dsp:nvSpPr>
        <dsp:cNvPr id="0" name=""/>
        <dsp:cNvSpPr/>
      </dsp:nvSpPr>
      <dsp:spPr>
        <a:xfrm>
          <a:off x="3899869" y="1640286"/>
          <a:ext cx="91440" cy="284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2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059DE-1B63-4465-8496-D52E4D2D2D11}">
      <dsp:nvSpPr>
        <dsp:cNvPr id="0" name=""/>
        <dsp:cNvSpPr/>
      </dsp:nvSpPr>
      <dsp:spPr>
        <a:xfrm>
          <a:off x="2307630" y="1640286"/>
          <a:ext cx="1637958" cy="284273"/>
        </a:xfrm>
        <a:custGeom>
          <a:avLst/>
          <a:gdLst/>
          <a:ahLst/>
          <a:cxnLst/>
          <a:rect l="0" t="0" r="0" b="0"/>
          <a:pathLst>
            <a:path>
              <a:moveTo>
                <a:pt x="1637958" y="0"/>
              </a:moveTo>
              <a:lnTo>
                <a:pt x="1637958" y="142136"/>
              </a:lnTo>
              <a:lnTo>
                <a:pt x="0" y="142136"/>
              </a:lnTo>
              <a:lnTo>
                <a:pt x="0" y="2842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4F1FF-81FF-47D0-BDB9-D51DCB96D891}">
      <dsp:nvSpPr>
        <dsp:cNvPr id="0" name=""/>
        <dsp:cNvSpPr/>
      </dsp:nvSpPr>
      <dsp:spPr>
        <a:xfrm>
          <a:off x="3899869" y="679170"/>
          <a:ext cx="91440" cy="284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829F1-4942-4F5B-A847-52C6D837F767}">
      <dsp:nvSpPr>
        <dsp:cNvPr id="0" name=""/>
        <dsp:cNvSpPr/>
      </dsp:nvSpPr>
      <dsp:spPr>
        <a:xfrm>
          <a:off x="3268746" y="2327"/>
          <a:ext cx="1353684" cy="67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Purpose</a:t>
          </a:r>
          <a:endParaRPr lang="en-AU" sz="1900" kern="1200" dirty="0"/>
        </a:p>
      </dsp:txBody>
      <dsp:txXfrm>
        <a:off x="3268746" y="2327"/>
        <a:ext cx="1353684" cy="676842"/>
      </dsp:txXfrm>
    </dsp:sp>
    <dsp:sp modelId="{40C297FB-DE91-4925-AE72-7642170F49BB}">
      <dsp:nvSpPr>
        <dsp:cNvPr id="0" name=""/>
        <dsp:cNvSpPr/>
      </dsp:nvSpPr>
      <dsp:spPr>
        <a:xfrm>
          <a:off x="3268746" y="963444"/>
          <a:ext cx="1353684" cy="67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Scope – IN, OUT</a:t>
          </a:r>
          <a:endParaRPr lang="en-AU" sz="1900" kern="1200" dirty="0"/>
        </a:p>
      </dsp:txBody>
      <dsp:txXfrm>
        <a:off x="3268746" y="963444"/>
        <a:ext cx="1353684" cy="676842"/>
      </dsp:txXfrm>
    </dsp:sp>
    <dsp:sp modelId="{77A8CC80-6BE0-418E-9BC3-9920354886EF}">
      <dsp:nvSpPr>
        <dsp:cNvPr id="0" name=""/>
        <dsp:cNvSpPr/>
      </dsp:nvSpPr>
      <dsp:spPr>
        <a:xfrm>
          <a:off x="1630788" y="1924560"/>
          <a:ext cx="1353684" cy="67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Functional requirements</a:t>
          </a:r>
          <a:endParaRPr lang="en-AU" sz="1900" kern="1200" dirty="0"/>
        </a:p>
      </dsp:txBody>
      <dsp:txXfrm>
        <a:off x="1630788" y="1924560"/>
        <a:ext cx="1353684" cy="676842"/>
      </dsp:txXfrm>
    </dsp:sp>
    <dsp:sp modelId="{62F054DB-F087-4EA0-8E56-36556409BCAA}">
      <dsp:nvSpPr>
        <dsp:cNvPr id="0" name=""/>
        <dsp:cNvSpPr/>
      </dsp:nvSpPr>
      <dsp:spPr>
        <a:xfrm>
          <a:off x="3268746" y="1924560"/>
          <a:ext cx="1353684" cy="67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Use case diagram</a:t>
          </a:r>
          <a:endParaRPr lang="en-AU" sz="1900" kern="1200" dirty="0"/>
        </a:p>
      </dsp:txBody>
      <dsp:txXfrm>
        <a:off x="3268746" y="1924560"/>
        <a:ext cx="1353684" cy="676842"/>
      </dsp:txXfrm>
    </dsp:sp>
    <dsp:sp modelId="{81EE4403-B78A-4696-A403-67874BED7A5F}">
      <dsp:nvSpPr>
        <dsp:cNvPr id="0" name=""/>
        <dsp:cNvSpPr/>
      </dsp:nvSpPr>
      <dsp:spPr>
        <a:xfrm>
          <a:off x="3268746" y="2885676"/>
          <a:ext cx="1353684" cy="67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Use case detail</a:t>
          </a:r>
          <a:endParaRPr lang="en-AU" sz="1900" kern="1200" dirty="0"/>
        </a:p>
      </dsp:txBody>
      <dsp:txXfrm>
        <a:off x="3268746" y="2885676"/>
        <a:ext cx="1353684" cy="676842"/>
      </dsp:txXfrm>
    </dsp:sp>
    <dsp:sp modelId="{82F899D5-B94E-48F3-A8C0-249265674576}">
      <dsp:nvSpPr>
        <dsp:cNvPr id="0" name=""/>
        <dsp:cNvSpPr/>
      </dsp:nvSpPr>
      <dsp:spPr>
        <a:xfrm>
          <a:off x="3607168" y="3846792"/>
          <a:ext cx="1353684" cy="67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Designs</a:t>
          </a:r>
          <a:endParaRPr lang="en-AU" sz="1900" kern="1200" dirty="0"/>
        </a:p>
      </dsp:txBody>
      <dsp:txXfrm>
        <a:off x="3607168" y="3846792"/>
        <a:ext cx="1353684" cy="676842"/>
      </dsp:txXfrm>
    </dsp:sp>
    <dsp:sp modelId="{7E08789F-DF64-4165-9759-D846364CCA92}">
      <dsp:nvSpPr>
        <dsp:cNvPr id="0" name=""/>
        <dsp:cNvSpPr/>
      </dsp:nvSpPr>
      <dsp:spPr>
        <a:xfrm>
          <a:off x="4906705" y="1924560"/>
          <a:ext cx="1353684" cy="67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Context diagram</a:t>
          </a:r>
          <a:endParaRPr lang="en-AU" sz="1900" kern="1200" dirty="0"/>
        </a:p>
      </dsp:txBody>
      <dsp:txXfrm>
        <a:off x="4906705" y="1924560"/>
        <a:ext cx="1353684" cy="676842"/>
      </dsp:txXfrm>
    </dsp:sp>
    <dsp:sp modelId="{57213BBB-0584-4DC0-A56A-8C119EE1F865}">
      <dsp:nvSpPr>
        <dsp:cNvPr id="0" name=""/>
        <dsp:cNvSpPr/>
      </dsp:nvSpPr>
      <dsp:spPr>
        <a:xfrm>
          <a:off x="5245126" y="2885676"/>
          <a:ext cx="1353684" cy="67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Data flow diagram</a:t>
          </a:r>
          <a:endParaRPr lang="en-AU" sz="1900" kern="1200" dirty="0"/>
        </a:p>
      </dsp:txBody>
      <dsp:txXfrm>
        <a:off x="5245126" y="2885676"/>
        <a:ext cx="1353684" cy="67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E891-3C8D-4C42-BB38-93D1705F3268}" type="datetimeFigureOut">
              <a:rPr lang="en-AU" smtClean="0"/>
              <a:t>3/08/2016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8586D-2FCC-4EFB-B163-F6587CFECC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03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Ask which of these is a project? Answer - all</a:t>
            </a:r>
          </a:p>
          <a:p>
            <a:pPr>
              <a:buSzPct val="125000"/>
              <a:buFont typeface="Helvetica" charset="0"/>
              <a:buChar char="•"/>
            </a:pPr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New product or service</a:t>
            </a:r>
          </a:p>
          <a:p>
            <a:pPr>
              <a:buSzPct val="125000"/>
              <a:buFont typeface="Helvetica" charset="0"/>
              <a:buChar char="•"/>
            </a:pPr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Change in structure, staffing or style of an organisation</a:t>
            </a:r>
          </a:p>
          <a:p>
            <a:pPr>
              <a:buSzPct val="125000"/>
              <a:buFont typeface="Helvetica" charset="0"/>
              <a:buChar char="•"/>
            </a:pPr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New transportation vehicle</a:t>
            </a:r>
          </a:p>
          <a:p>
            <a:pPr>
              <a:buSzPct val="125000"/>
              <a:buFont typeface="Helvetica" charset="0"/>
              <a:buChar char="•"/>
            </a:pPr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New or modified information system</a:t>
            </a:r>
          </a:p>
          <a:p>
            <a:pPr>
              <a:buSzPct val="125000"/>
              <a:buFont typeface="Helvetica" charset="0"/>
              <a:buChar char="•"/>
            </a:pPr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Constructing a building or facility</a:t>
            </a:r>
          </a:p>
          <a:p>
            <a:pPr>
              <a:buSzPct val="125000"/>
              <a:buFont typeface="Helvetica" charset="0"/>
              <a:buChar char="•"/>
            </a:pPr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Building a water system for a community in a developing country</a:t>
            </a:r>
          </a:p>
          <a:p>
            <a:pPr>
              <a:buSzPct val="125000"/>
              <a:buFont typeface="Helvetica" charset="0"/>
              <a:buChar char="•"/>
            </a:pPr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Running a campaign for political office</a:t>
            </a:r>
          </a:p>
          <a:p>
            <a:pPr>
              <a:buSzPct val="125000"/>
              <a:buFont typeface="Helvetica" charset="0"/>
              <a:buChar char="•"/>
            </a:pPr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Implementing a new business procedure or process</a:t>
            </a:r>
          </a:p>
          <a:p>
            <a:endParaRPr lang="en-US" altLang="en-US" sz="180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Project management is a process</a:t>
            </a:r>
          </a:p>
          <a:p>
            <a:endParaRPr lang="en-US" altLang="en-US" sz="1800">
              <a:latin typeface="Helvetica" charset="0"/>
              <a:cs typeface="Helvetica" charset="0"/>
              <a:sym typeface="Helvetica" charset="0"/>
            </a:endParaRPr>
          </a:p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Scope - project contains all the work required, and only the work required, to complete the project</a:t>
            </a:r>
          </a:p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Time - ensure timely delivery of the project</a:t>
            </a:r>
          </a:p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Budget - ensure the project is completed within the approved budget</a:t>
            </a:r>
          </a:p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Risk - identifying, analysing and responding to project risk</a:t>
            </a:r>
          </a:p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Quality - ensure the project meets the needs for which it was undertaken</a:t>
            </a:r>
          </a:p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Communications - ensure timely and appropriate generation, collection, dissemination, storage and ultimately disposal of project information</a:t>
            </a:r>
          </a:p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Human resources - make the most effective use of the people on the project</a:t>
            </a:r>
          </a:p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Procurement - acquire goods and services from outside the performing organisation</a:t>
            </a:r>
          </a:p>
          <a:p>
            <a:endParaRPr lang="en-US" altLang="en-US" sz="180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Project management wraps around your methodology</a:t>
            </a:r>
          </a:p>
          <a:p>
            <a:endParaRPr lang="en-US" altLang="en-US" sz="1800">
              <a:latin typeface="Helvetica" charset="0"/>
              <a:cs typeface="Helvetica" charset="0"/>
              <a:sym typeface="Helvetica" charset="0"/>
            </a:endParaRPr>
          </a:p>
          <a:p>
            <a:r>
              <a:rPr lang="en-US" altLang="en-US" sz="1800">
                <a:latin typeface="Helvetica" charset="0"/>
                <a:cs typeface="Helvetica" charset="0"/>
                <a:sym typeface="Helvetica" charset="0"/>
              </a:rPr>
              <a:t>Even if you do a bit of the total lifecycle you still treat it like a project and manage it</a:t>
            </a:r>
          </a:p>
          <a:p>
            <a:endParaRPr lang="en-US" altLang="en-US" sz="180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E2F7-6DAC-4C47-9A5D-174FD79873C7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97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D470-FFF1-4315-9B0F-55352AC10478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99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FF91-0CB9-4DCE-AD3F-E8F851AA496D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95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D198-8F90-4662-91C9-89E050A6C43B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117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F569-CCBB-467D-AAF7-A2326B900CF9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33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0D6-7014-4E6B-BD05-71769D2C18B2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1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074BD-09A9-4A98-88BD-CCDCB8C36B96}" type="datetime1">
              <a:rPr lang="en-AU" smtClean="0"/>
              <a:t>3/08/2016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1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20FE-3C35-4FB3-9520-FE059C4B8210}" type="datetime1">
              <a:rPr lang="en-AU" smtClean="0"/>
              <a:t>3/08/2016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71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B131-951E-44E3-B340-039B7DF27A4C}" type="datetime1">
              <a:rPr lang="en-AU" smtClean="0"/>
              <a:t>3/08/2016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9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ADE-4E20-4DA8-B637-A3173F261EA8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14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8032-E2C1-4691-8746-F31FD5807212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6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FDB9-D420-4E19-B499-CC8771E90869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5134-BD5B-4A58-A2D3-62C48E37B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90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iPe1OiKQuk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app.com/gantterforgoogledrive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jn8r__iv7KAhVLn5QKHZI0Dk0QjRwIBw&amp;url=http://www.edutopia.org/blog/training-the-brain-to-listen-donna-wilson&amp;bvm=bv.114195076,d.dGo&amp;psig=AFQjCNG4MHOJBRmHI1tmto5cD_OaAaefDA&amp;ust=1455774011974654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jn8r__iv7KAhVLn5QKHZI0Dk0QjRwIBw&amp;url=http://www.edutopia.org/blog/training-the-brain-to-listen-donna-wilson&amp;bvm=bv.114195076,d.dGo&amp;psig=AFQjCNG4MHOJBRmHI1tmto5cD_OaAaefDA&amp;ust=1455774011974654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jn8r__iv7KAhVLn5QKHZI0Dk0QjRwIBw&amp;url=http://www.edutopia.org/blog/training-the-brain-to-listen-donna-wilson&amp;bvm=bv.114195076,d.dGo&amp;psig=AFQjCNG4MHOJBRmHI1tmto5cD_OaAaefDA&amp;ust=1455774011974654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jn8r__iv7KAhVLn5QKHZI0Dk0QjRwIBw&amp;url=http://www.edutopia.org/blog/training-the-brain-to-listen-donna-wilson&amp;bvm=bv.114195076,d.dGo&amp;psig=AFQjCNG4MHOJBRmHI1tmto5cD_OaAaefDA&amp;ust=1455774011974654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jn8r__iv7KAhVLn5QKHZI0Dk0QjRwIBw&amp;url=http://www.edutopia.org/blog/training-the-brain-to-listen-donna-wilson&amp;bvm=bv.114195076,d.dGo&amp;psig=AFQjCNG4MHOJBRmHI1tmto5cD_OaAaefDA&amp;ust=1455774011974654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21" y="1600200"/>
            <a:ext cx="6067957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806-CE17-422B-A7F8-A314AB9474D6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4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b="1" dirty="0" smtClean="0"/>
              <a:t>Brainstorm all the potential sources of data and information for your SAT</a:t>
            </a:r>
          </a:p>
          <a:p>
            <a:r>
              <a:rPr lang="en-AU" dirty="0" smtClean="0"/>
              <a:t>Who (stakeholders)</a:t>
            </a:r>
          </a:p>
          <a:p>
            <a:pPr lvl="1"/>
            <a:r>
              <a:rPr lang="en-AU" dirty="0" smtClean="0"/>
              <a:t>Name, position</a:t>
            </a:r>
          </a:p>
          <a:p>
            <a:r>
              <a:rPr lang="en-AU" dirty="0" smtClean="0"/>
              <a:t>Where</a:t>
            </a:r>
          </a:p>
          <a:p>
            <a:pPr lvl="1"/>
            <a:r>
              <a:rPr lang="en-AU" dirty="0" smtClean="0"/>
              <a:t>Offices, sites, countries</a:t>
            </a:r>
          </a:p>
          <a:p>
            <a:r>
              <a:rPr lang="en-AU" dirty="0" smtClean="0"/>
              <a:t>What</a:t>
            </a:r>
          </a:p>
          <a:p>
            <a:pPr lvl="1"/>
            <a:r>
              <a:rPr lang="en-AU" dirty="0" smtClean="0"/>
              <a:t>Annual reports, observing people at work, materials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7124"/>
            <a:ext cx="4038600" cy="303211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C124-5011-4878-8230-0F2E14A0DD38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5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b="1" dirty="0" smtClean="0"/>
              <a:t>Meet with your SAT stakeholders, using the </a:t>
            </a:r>
            <a:r>
              <a:rPr lang="en-AU" b="1" i="1" dirty="0" smtClean="0"/>
              <a:t>kick-off agenda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Introductions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Goal of your SAT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Goals of the proposed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Who to talk 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Requirements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 smtClean="0"/>
              <a:t>Outline of timeframes (project plan)</a:t>
            </a:r>
          </a:p>
          <a:p>
            <a:pPr marL="571500" indent="-514350"/>
            <a:r>
              <a:rPr lang="en-AU" dirty="0" smtClean="0"/>
              <a:t>Take notes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53531"/>
            <a:ext cx="4038600" cy="20193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C4A0-2265-43A4-A755-F298F9C2E0BA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11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9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Functional and non-functional requirements</a:t>
            </a:r>
            <a:endParaRPr lang="en-AU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Functional – what the system does, its features</a:t>
            </a:r>
          </a:p>
          <a:p>
            <a:r>
              <a:rPr lang="en-AU" dirty="0" smtClean="0"/>
              <a:t>Non-functional – characteristics of the system as a whole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66990"/>
            <a:ext cx="4038600" cy="2192382"/>
          </a:xfrm>
        </p:spPr>
      </p:pic>
      <p:sp>
        <p:nvSpPr>
          <p:cNvPr id="7" name="TextBox 6"/>
          <p:cNvSpPr txBox="1"/>
          <p:nvPr/>
        </p:nvSpPr>
        <p:spPr>
          <a:xfrm>
            <a:off x="186626" y="5895691"/>
            <a:ext cx="8575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https://www.outsystems.com/blog/2013/03/the-truth-about-non-functional-requirements-nfrs.html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129A-780F-4183-B66A-FC7B7D027C52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5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Functional requirements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Document these using </a:t>
            </a:r>
            <a:r>
              <a:rPr lang="en-AU" b="1" dirty="0" smtClean="0"/>
              <a:t>Use Cases </a:t>
            </a:r>
          </a:p>
          <a:p>
            <a:r>
              <a:rPr lang="en-AU" dirty="0" smtClean="0"/>
              <a:t>Must be </a:t>
            </a:r>
            <a:r>
              <a:rPr lang="en-AU" i="1" dirty="0" smtClean="0"/>
              <a:t>prioritised</a:t>
            </a:r>
          </a:p>
          <a:p>
            <a:pPr lvl="1"/>
            <a:r>
              <a:rPr lang="en-AU" dirty="0" smtClean="0"/>
              <a:t>1 critical</a:t>
            </a:r>
          </a:p>
          <a:p>
            <a:pPr lvl="1"/>
            <a:r>
              <a:rPr lang="en-AU" dirty="0" smtClean="0"/>
              <a:t>2 high priority</a:t>
            </a:r>
          </a:p>
          <a:p>
            <a:pPr lvl="1"/>
            <a:r>
              <a:rPr lang="en-AU" dirty="0" smtClean="0"/>
              <a:t>3 medium priority</a:t>
            </a:r>
          </a:p>
          <a:p>
            <a:pPr lvl="1"/>
            <a:r>
              <a:rPr lang="en-AU" dirty="0" smtClean="0"/>
              <a:t>4 low priority</a:t>
            </a:r>
          </a:p>
          <a:p>
            <a:r>
              <a:rPr lang="en-AU" dirty="0" smtClean="0"/>
              <a:t>Break into </a:t>
            </a:r>
            <a:r>
              <a:rPr lang="en-AU" i="1" dirty="0" smtClean="0"/>
              <a:t>phases</a:t>
            </a:r>
          </a:p>
          <a:p>
            <a:pPr lvl="1"/>
            <a:r>
              <a:rPr lang="en-AU" dirty="0" smtClean="0"/>
              <a:t>Minimum feature set (any less than this and the system isn’t useful)</a:t>
            </a:r>
          </a:p>
          <a:p>
            <a:pPr lvl="1"/>
            <a:r>
              <a:rPr lang="en-AU" dirty="0" smtClean="0"/>
              <a:t>Phase 1 (your SAT goal delivery)</a:t>
            </a:r>
          </a:p>
          <a:p>
            <a:pPr lvl="1"/>
            <a:r>
              <a:rPr lang="en-AU" dirty="0" smtClean="0"/>
              <a:t>Phase 2 (later)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65485"/>
            <a:ext cx="4038600" cy="4395393"/>
          </a:xfrm>
        </p:spPr>
      </p:pic>
      <p:sp>
        <p:nvSpPr>
          <p:cNvPr id="6" name="TextBox 5"/>
          <p:cNvSpPr txBox="1"/>
          <p:nvPr/>
        </p:nvSpPr>
        <p:spPr>
          <a:xfrm>
            <a:off x="2320080" y="6029463"/>
            <a:ext cx="637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http://leadinganswers.typepad.com/leading_answers/estimating/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F7C5-F162-4F2E-A792-5E2D8F3D00ED}" type="datetime1">
              <a:rPr lang="en-AU" smtClean="0"/>
              <a:t>3/08/2016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41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Functional Requirements matrix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5845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Requirement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Priority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Phase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Critical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Minimum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Critical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Minimum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High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Minimum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High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Phase 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High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Phase 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Medium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Phase 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Medium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Phase 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Low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Phase 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45CA-6F0E-4073-9E7E-9420ABAD443E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7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Non-functional requirements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 rtl="0" eaLnBrk="1" latinLnBrk="0" hangingPunct="1"/>
            <a:r>
              <a:rPr lang="en-AU" sz="4400" b="1" dirty="0">
                <a:latin typeface="+mj-lt"/>
                <a:ea typeface="+mj-ea"/>
                <a:cs typeface="+mj-cs"/>
              </a:rPr>
              <a:t>U</a:t>
            </a:r>
            <a:r>
              <a:rPr lang="en-AU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sability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Affordability</a:t>
            </a:r>
          </a:p>
          <a:p>
            <a:pPr lvl="0" rtl="0" eaLnBrk="1" latinLnBrk="0" hangingPunct="1"/>
            <a:r>
              <a:rPr lang="en-AU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Security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Interoperability 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Marketability</a:t>
            </a:r>
          </a:p>
          <a:p>
            <a:pPr lvl="0" rtl="0" eaLnBrk="1" latinLnBrk="0" hangingPunct="1"/>
            <a:r>
              <a:rPr lang="en-AU" sz="4400" b="1" dirty="0" smtClean="0">
                <a:latin typeface="+mj-lt"/>
                <a:ea typeface="+mj-ea"/>
                <a:cs typeface="+mj-cs"/>
              </a:rPr>
              <a:t>Reliability</a:t>
            </a:r>
          </a:p>
          <a:p>
            <a:pPr lvl="0" rtl="0" eaLnBrk="1" latinLnBrk="0" hangingPunct="1"/>
            <a:r>
              <a:rPr lang="en-AU" sz="4400" b="1" dirty="0" smtClean="0">
                <a:effectLst/>
                <a:latin typeface="+mj-lt"/>
                <a:ea typeface="+mj-ea"/>
                <a:cs typeface="+mj-cs"/>
              </a:rPr>
              <a:t>Portability</a:t>
            </a:r>
          </a:p>
          <a:p>
            <a:pPr lvl="0" rtl="0" eaLnBrk="1" latinLnBrk="0" hangingPunct="1"/>
            <a:r>
              <a:rPr lang="en-AU" sz="4400" dirty="0" smtClean="0">
                <a:latin typeface="+mj-lt"/>
                <a:ea typeface="+mj-ea"/>
                <a:cs typeface="+mj-cs"/>
              </a:rPr>
              <a:t>Robustness</a:t>
            </a:r>
          </a:p>
          <a:p>
            <a:pPr lvl="0" rtl="0" eaLnBrk="1" latinLnBrk="0" hangingPunct="1"/>
            <a:r>
              <a:rPr lang="en-AU" sz="4400" b="1" dirty="0" smtClean="0">
                <a:effectLst/>
                <a:latin typeface="+mj-lt"/>
                <a:ea typeface="+mj-ea"/>
                <a:cs typeface="+mj-cs"/>
              </a:rPr>
              <a:t>Maintainability </a:t>
            </a:r>
          </a:p>
          <a:p>
            <a:pPr lvl="0" rtl="0" eaLnBrk="1" latinLnBrk="0" hangingPunct="1"/>
            <a:r>
              <a:rPr lang="en-AU" sz="4400" dirty="0" smtClean="0">
                <a:latin typeface="+mj-lt"/>
                <a:ea typeface="+mj-ea"/>
                <a:cs typeface="+mj-cs"/>
              </a:rPr>
              <a:t>Availability</a:t>
            </a:r>
          </a:p>
          <a:p>
            <a:pPr lvl="0" rtl="0" eaLnBrk="1" latinLnBrk="0" hangingPunct="1"/>
            <a:r>
              <a:rPr lang="en-AU" sz="4400" b="1" dirty="0" smtClean="0">
                <a:effectLst/>
                <a:latin typeface="+mj-lt"/>
                <a:ea typeface="+mj-ea"/>
                <a:cs typeface="+mj-cs"/>
              </a:rPr>
              <a:t>Performance </a:t>
            </a:r>
          </a:p>
          <a:p>
            <a:pPr lvl="0" rtl="0" eaLnBrk="1" latinLnBrk="0" hangingPunct="1"/>
            <a:r>
              <a:rPr lang="en-AU" sz="4400" b="1" dirty="0" smtClean="0">
                <a:latin typeface="+mj-lt"/>
                <a:ea typeface="+mj-ea"/>
                <a:cs typeface="+mj-cs"/>
              </a:rPr>
              <a:t>Scalability</a:t>
            </a:r>
          </a:p>
          <a:p>
            <a:pPr lvl="0" rtl="0" eaLnBrk="1" latinLnBrk="0" hangingPunct="1"/>
            <a:r>
              <a:rPr lang="en-AU" sz="4400" b="1" dirty="0" smtClean="0">
                <a:effectLst/>
                <a:latin typeface="+mj-lt"/>
                <a:ea typeface="+mj-ea"/>
                <a:cs typeface="+mj-cs"/>
              </a:rPr>
              <a:t>Flexibility</a:t>
            </a:r>
          </a:p>
          <a:p>
            <a:pPr lvl="0" rtl="0" eaLnBrk="1" latinLnBrk="0" hangingPunct="1"/>
            <a:r>
              <a:rPr lang="en-AU" sz="4400" b="1" dirty="0" smtClean="0">
                <a:latin typeface="+mj-lt"/>
                <a:ea typeface="+mj-ea"/>
                <a:cs typeface="+mj-cs"/>
              </a:rPr>
              <a:t>Auditability</a:t>
            </a:r>
          </a:p>
          <a:p>
            <a:pPr lvl="0" rtl="0" eaLnBrk="1" latinLnBrk="0" hangingPunct="1"/>
            <a:r>
              <a:rPr lang="en-AU" sz="4400" b="1" dirty="0" smtClean="0">
                <a:effectLst/>
                <a:latin typeface="+mj-lt"/>
                <a:ea typeface="+mj-ea"/>
                <a:cs typeface="+mj-cs"/>
              </a:rPr>
              <a:t>Documentation</a:t>
            </a:r>
            <a:endParaRPr lang="en-AU" b="1" dirty="0" smtClean="0">
              <a:effectLst/>
            </a:endParaRPr>
          </a:p>
          <a:p>
            <a:endParaRPr lang="en-AU" dirty="0"/>
          </a:p>
        </p:txBody>
      </p:sp>
      <p:sp>
        <p:nvSpPr>
          <p:cNvPr id="4" name="Rectangular Callout 3"/>
          <p:cNvSpPr/>
          <p:nvPr/>
        </p:nvSpPr>
        <p:spPr>
          <a:xfrm>
            <a:off x="4644008" y="1916832"/>
            <a:ext cx="3672408" cy="3816424"/>
          </a:xfrm>
          <a:prstGeom prst="wedgeRectCallout">
            <a:avLst>
              <a:gd name="adj1" fmla="val -89279"/>
              <a:gd name="adj2" fmla="val -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i="1" dirty="0"/>
              <a:t>Factors influencing the design of solutions </a:t>
            </a:r>
            <a:endParaRPr lang="en-AU" sz="3200" i="1" dirty="0" smtClean="0"/>
          </a:p>
          <a:p>
            <a:pPr algn="ctr"/>
            <a:endParaRPr lang="en-AU" sz="3200" i="1" dirty="0"/>
          </a:p>
          <a:p>
            <a:pPr algn="ctr"/>
            <a:r>
              <a:rPr lang="en-AU" sz="3200" i="1" dirty="0" smtClean="0"/>
              <a:t>Not an exhaustive list</a:t>
            </a:r>
            <a:endParaRPr lang="en-AU" sz="32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D2BB-7FE5-428A-82D1-26116B2CD9EB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15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13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10 non-functional requirements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053431"/>
            <a:ext cx="6667500" cy="3619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ECD7-AC57-41AB-A98B-0CCC8B065FF9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16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51520" y="590592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https://www.outsystems.com/blog/2013/03/the-truth-about-non-functional-requirements-nfrs.html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73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Documentation NFRs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Install instructions</a:t>
            </a:r>
          </a:p>
          <a:p>
            <a:r>
              <a:rPr lang="en-AU" dirty="0" smtClean="0"/>
              <a:t>Readme.txt</a:t>
            </a:r>
          </a:p>
          <a:p>
            <a:r>
              <a:rPr lang="en-AU" dirty="0" smtClean="0"/>
              <a:t>User guide</a:t>
            </a:r>
          </a:p>
          <a:p>
            <a:r>
              <a:rPr lang="en-AU" dirty="0" smtClean="0"/>
              <a:t>Support &amp; maintenance guide</a:t>
            </a:r>
          </a:p>
          <a:p>
            <a:r>
              <a:rPr lang="en-AU" dirty="0" smtClean="0"/>
              <a:t>FAQs</a:t>
            </a:r>
          </a:p>
          <a:p>
            <a:r>
              <a:rPr lang="en-AU" dirty="0" smtClean="0"/>
              <a:t>Etcetera.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815431"/>
            <a:ext cx="2095500" cy="2095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B11-464A-40C3-86F2-3341145B307E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17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220072" y="515602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https://www.outsystems.com/blog/2013/03/the-truth-about-non-functional-requirements-nfrs.html</a:t>
            </a:r>
          </a:p>
        </p:txBody>
      </p:sp>
    </p:spTree>
    <p:extLst>
      <p:ext uri="{BB962C8B-B14F-4D97-AF65-F5344CB8AC3E}">
        <p14:creationId xmlns:p14="http://schemas.microsoft.com/office/powerpoint/2010/main" val="11946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Functional and non-functional requirements test</a:t>
            </a:r>
          </a:p>
          <a:p>
            <a:r>
              <a:rPr lang="en-AU" b="1" dirty="0" smtClean="0"/>
              <a:t>Read </a:t>
            </a:r>
            <a:r>
              <a:rPr lang="en-AU" b="1" i="1" dirty="0" smtClean="0"/>
              <a:t>Requirements specification company.com, sample document</a:t>
            </a:r>
          </a:p>
          <a:p>
            <a:r>
              <a:rPr lang="en-AU" b="1" dirty="0" smtClean="0"/>
              <a:t>Develop the </a:t>
            </a:r>
            <a:r>
              <a:rPr lang="en-AU" b="1" i="1" dirty="0" smtClean="0"/>
              <a:t>SRS template v4</a:t>
            </a:r>
            <a:endParaRPr lang="en-AU" b="1" dirty="0" smtClean="0"/>
          </a:p>
          <a:p>
            <a:r>
              <a:rPr lang="en-AU" b="1" dirty="0" smtClean="0"/>
              <a:t>Read the </a:t>
            </a:r>
            <a:r>
              <a:rPr lang="en-AU" b="1" i="1" dirty="0" smtClean="0"/>
              <a:t>SRS Fact sheet</a:t>
            </a:r>
            <a:endParaRPr lang="en-AU" b="1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7124"/>
            <a:ext cx="4038600" cy="303211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2164-8E03-4146-9FD5-335A7CAD87EC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8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AU" dirty="0"/>
              <a:t>C</a:t>
            </a:r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onstraints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55000" lnSpcReduction="20000"/>
          </a:bodyPr>
          <a:lstStyle/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Economic</a:t>
            </a:r>
          </a:p>
          <a:p>
            <a:pPr lvl="1"/>
            <a:r>
              <a:rPr lang="en-AU" sz="4000" dirty="0" smtClean="0">
                <a:latin typeface="+mj-lt"/>
                <a:ea typeface="+mj-ea"/>
                <a:cs typeface="+mj-cs"/>
              </a:rPr>
              <a:t>Available budget, resources</a:t>
            </a:r>
            <a:endParaRPr lang="en-AU" sz="4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Legal</a:t>
            </a:r>
          </a:p>
          <a:p>
            <a:pPr lvl="1"/>
            <a:r>
              <a:rPr lang="en-AU" sz="4000" dirty="0" smtClean="0">
                <a:latin typeface="+mj-lt"/>
                <a:ea typeface="+mj-ea"/>
                <a:cs typeface="+mj-cs"/>
              </a:rPr>
              <a:t>Copyright, privacy, intellectual property</a:t>
            </a:r>
            <a:endParaRPr lang="en-AU" sz="4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 rtl="0" eaLnBrk="1" latinLnBrk="0" hangingPunct="1"/>
            <a:r>
              <a:rPr lang="en-AU" sz="4400" dirty="0">
                <a:latin typeface="+mj-lt"/>
                <a:ea typeface="+mj-ea"/>
                <a:cs typeface="+mj-cs"/>
              </a:rPr>
              <a:t>S</a:t>
            </a:r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ocial </a:t>
            </a:r>
          </a:p>
          <a:p>
            <a:pPr lvl="1"/>
            <a:r>
              <a:rPr lang="en-AU" sz="4000" dirty="0" smtClean="0">
                <a:latin typeface="+mj-lt"/>
                <a:ea typeface="+mj-ea"/>
                <a:cs typeface="+mj-cs"/>
              </a:rPr>
              <a:t>Context of use (corporate, not-for-profit), requirements for accessibility or multiple languages</a:t>
            </a:r>
            <a:endParaRPr lang="en-AU" sz="4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Technical</a:t>
            </a:r>
          </a:p>
          <a:p>
            <a:pPr lvl="1"/>
            <a:r>
              <a:rPr lang="en-AU" sz="4000" dirty="0" smtClean="0">
                <a:latin typeface="+mj-lt"/>
                <a:ea typeface="+mj-ea"/>
                <a:cs typeface="+mj-cs"/>
              </a:rPr>
              <a:t>Hardware, software, networks, security</a:t>
            </a:r>
            <a:endParaRPr lang="en-AU" sz="40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Usability</a:t>
            </a:r>
          </a:p>
          <a:p>
            <a:pPr lvl="1"/>
            <a:r>
              <a:rPr lang="en-AU" sz="4000" dirty="0" smtClean="0">
                <a:effectLst/>
              </a:rPr>
              <a:t>See Non-functional Requirements</a:t>
            </a:r>
          </a:p>
          <a:p>
            <a:endParaRPr lang="en-AU" dirty="0"/>
          </a:p>
        </p:txBody>
      </p:sp>
      <p:sp>
        <p:nvSpPr>
          <p:cNvPr id="4" name="Rectangular Callout 3"/>
          <p:cNvSpPr/>
          <p:nvPr/>
        </p:nvSpPr>
        <p:spPr>
          <a:xfrm>
            <a:off x="6444208" y="1370013"/>
            <a:ext cx="2252856" cy="3355131"/>
          </a:xfrm>
          <a:prstGeom prst="wedgeRectCallout">
            <a:avLst>
              <a:gd name="adj1" fmla="val -83309"/>
              <a:gd name="adj2" fmla="val 33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 smtClean="0"/>
              <a:t>These things will limit the final solution (product) and what you can do when you are delivering it (project)</a:t>
            </a:r>
            <a:endParaRPr lang="en-AU" sz="20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B1D-6C55-4866-94A2-41644EEDFE14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19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DeBono’s</a:t>
            </a:r>
            <a:r>
              <a:rPr lang="en-AU" dirty="0" smtClean="0"/>
              <a:t> 6 thinking hats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02E9-295D-4E6C-BF3F-BD5A91201980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</a:t>
            </a:fld>
            <a:endParaRPr lang="en-A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10606"/>
            <a:ext cx="5715000" cy="31051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2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As a class, brainstorm all the constraints that exist on VCE Software Development U3&amp;4</a:t>
            </a:r>
          </a:p>
          <a:p>
            <a:r>
              <a:rPr lang="en-AU" b="1" dirty="0" smtClean="0"/>
              <a:t>Brainstorm all the current, known constraints on your SAT project (you will learn more), add to your SRS</a:t>
            </a:r>
          </a:p>
          <a:p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7124"/>
            <a:ext cx="4038600" cy="303211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9910-B3AF-4FB1-B999-7C7A26103C86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S</a:t>
            </a:r>
            <a:r>
              <a:rPr lang="en-AU" dirty="0" smtClean="0"/>
              <a:t>ecurity considerations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AU" dirty="0" smtClean="0"/>
              <a:t>including data protection and authentication</a:t>
            </a:r>
          </a:p>
          <a:p>
            <a:pPr lvl="0"/>
            <a:endParaRPr lang="en-AU" dirty="0"/>
          </a:p>
          <a:p>
            <a:pPr lvl="0"/>
            <a:r>
              <a:rPr lang="en-AU" dirty="0" smtClean="0"/>
              <a:t>Security is special as can be </a:t>
            </a:r>
          </a:p>
          <a:p>
            <a:pPr lvl="1"/>
            <a:r>
              <a:rPr lang="en-AU" dirty="0" smtClean="0"/>
              <a:t>functional requirement</a:t>
            </a:r>
          </a:p>
          <a:p>
            <a:pPr lvl="1"/>
            <a:r>
              <a:rPr lang="en-AU" dirty="0" smtClean="0"/>
              <a:t>non-functional requirements and/or </a:t>
            </a:r>
          </a:p>
          <a:p>
            <a:pPr lvl="1"/>
            <a:r>
              <a:rPr lang="en-AU" dirty="0" smtClean="0"/>
              <a:t>constraint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815431"/>
            <a:ext cx="2095500" cy="2095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8FAE-A5D1-4CF1-96F5-24A5BADD5CFF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5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Security examples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Functional</a:t>
            </a:r>
          </a:p>
          <a:p>
            <a:pPr lvl="1"/>
            <a:r>
              <a:rPr lang="en-AU" dirty="0" smtClean="0"/>
              <a:t>User login</a:t>
            </a:r>
          </a:p>
          <a:p>
            <a:pPr lvl="1"/>
            <a:r>
              <a:rPr lang="en-AU" dirty="0" smtClean="0"/>
              <a:t>Ability to manage users, roles and permissions</a:t>
            </a:r>
          </a:p>
          <a:p>
            <a:pPr lvl="1"/>
            <a:r>
              <a:rPr lang="en-AU" dirty="0" smtClean="0"/>
              <a:t>Integrate with payment gateway with SSL</a:t>
            </a:r>
          </a:p>
          <a:p>
            <a:pPr lvl="1"/>
            <a:r>
              <a:rPr lang="en-AU" dirty="0" smtClean="0"/>
              <a:t>Data validation to ensure quality, no special characters</a:t>
            </a:r>
          </a:p>
          <a:p>
            <a:pPr lvl="1"/>
            <a:r>
              <a:rPr lang="en-AU" dirty="0" smtClean="0"/>
              <a:t>User registration with bot protection features</a:t>
            </a:r>
          </a:p>
          <a:p>
            <a:r>
              <a:rPr lang="en-AU" dirty="0" smtClean="0"/>
              <a:t>Non-functional</a:t>
            </a:r>
          </a:p>
          <a:p>
            <a:pPr lvl="1"/>
            <a:r>
              <a:rPr lang="en-AU" dirty="0" smtClean="0"/>
              <a:t>Exist on business network with access via VPN</a:t>
            </a:r>
          </a:p>
          <a:p>
            <a:pPr lvl="1"/>
            <a:r>
              <a:rPr lang="en-AU" dirty="0" smtClean="0"/>
              <a:t>Application logging</a:t>
            </a:r>
          </a:p>
          <a:p>
            <a:pPr lvl="1"/>
            <a:r>
              <a:rPr lang="en-AU" dirty="0" smtClean="0"/>
              <a:t>All users must login</a:t>
            </a:r>
          </a:p>
          <a:p>
            <a:r>
              <a:rPr lang="en-AU" dirty="0" smtClean="0"/>
              <a:t>Constraint</a:t>
            </a:r>
          </a:p>
          <a:p>
            <a:pPr lvl="1"/>
            <a:r>
              <a:rPr lang="en-AU" dirty="0" smtClean="0"/>
              <a:t>Utilise existing single sign-on (SSO) infrastructure or hosted environment with firewalls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34E0-117F-42E3-83B8-B4E20DB81E68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5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Scope</a:t>
            </a:r>
            <a:endParaRPr lang="en-AU" dirty="0" smtClean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667315"/>
              </p:ext>
            </p:extLst>
          </p:nvPr>
        </p:nvGraphicFramePr>
        <p:xfrm>
          <a:off x="457200" y="1600200"/>
          <a:ext cx="8229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What is IN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What is OUT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2800" dirty="0" smtClean="0"/>
                    </a:p>
                    <a:p>
                      <a:endParaRPr lang="en-AU" sz="2800" dirty="0" smtClean="0"/>
                    </a:p>
                    <a:p>
                      <a:endParaRPr lang="en-AU" sz="2800" dirty="0" smtClean="0"/>
                    </a:p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AU" sz="2800" u="sng" dirty="0" smtClean="0"/>
                        <a:t>What needs to be decided</a:t>
                      </a:r>
                    </a:p>
                    <a:p>
                      <a:endParaRPr lang="en-AU" sz="2800" dirty="0" smtClean="0"/>
                    </a:p>
                    <a:p>
                      <a:endParaRPr lang="en-AU" sz="2800" dirty="0" smtClean="0"/>
                    </a:p>
                    <a:p>
                      <a:endParaRPr lang="en-AU" sz="2800" dirty="0" smtClean="0"/>
                    </a:p>
                    <a:p>
                      <a:endParaRPr lang="en-A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EC4-0AC9-42AD-90CB-1AEE0A60C825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5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Scope – online ordering system</a:t>
            </a:r>
            <a:endParaRPr lang="en-AU" dirty="0" smtClean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486458"/>
              </p:ext>
            </p:extLst>
          </p:nvPr>
        </p:nvGraphicFramePr>
        <p:xfrm>
          <a:off x="457200" y="1600200"/>
          <a:ext cx="8229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What is IN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What is OUT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User management</a:t>
                      </a:r>
                    </a:p>
                    <a:p>
                      <a:r>
                        <a:rPr lang="en-AU" sz="2800" dirty="0" smtClean="0"/>
                        <a:t>Product </a:t>
                      </a:r>
                      <a:r>
                        <a:rPr lang="en-AU" sz="2800" dirty="0" err="1" smtClean="0"/>
                        <a:t>catalog</a:t>
                      </a:r>
                      <a:endParaRPr lang="en-AU" sz="2800" dirty="0" smtClean="0"/>
                    </a:p>
                    <a:p>
                      <a:r>
                        <a:rPr lang="en-AU" sz="2800" dirty="0" smtClean="0"/>
                        <a:t>Online ordering</a:t>
                      </a:r>
                    </a:p>
                    <a:p>
                      <a:r>
                        <a:rPr lang="en-AU" sz="2800" dirty="0" smtClean="0"/>
                        <a:t>Phase 1 features</a:t>
                      </a:r>
                    </a:p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 smtClean="0"/>
                        <a:t>Reporting</a:t>
                      </a:r>
                    </a:p>
                    <a:p>
                      <a:r>
                        <a:rPr lang="en-AU" sz="2800" dirty="0" smtClean="0"/>
                        <a:t>Phase 2 features</a:t>
                      </a:r>
                    </a:p>
                    <a:p>
                      <a:r>
                        <a:rPr lang="en-AU" sz="2800" dirty="0" smtClean="0"/>
                        <a:t>Staff training</a:t>
                      </a:r>
                    </a:p>
                    <a:p>
                      <a:r>
                        <a:rPr lang="en-AU" sz="2800" dirty="0" smtClean="0"/>
                        <a:t>Hosting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AU" sz="2800" u="sng" dirty="0" smtClean="0"/>
                        <a:t>What needs to be decided</a:t>
                      </a:r>
                    </a:p>
                    <a:p>
                      <a:r>
                        <a:rPr lang="en-AU" sz="2400" dirty="0" smtClean="0"/>
                        <a:t>Analytics</a:t>
                      </a:r>
                    </a:p>
                    <a:p>
                      <a:r>
                        <a:rPr lang="en-AU" sz="2400" dirty="0" smtClean="0"/>
                        <a:t>User guide</a:t>
                      </a:r>
                    </a:p>
                    <a:p>
                      <a:endParaRPr lang="en-AU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B36B-7573-4178-ABCB-393C8DB557A4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55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What is OUT is almost as important as what is IN</a:t>
            </a:r>
          </a:p>
          <a:p>
            <a:r>
              <a:rPr lang="en-AU" dirty="0" smtClean="0"/>
              <a:t>Do not repeat all your functional requirements, but include key, general categories</a:t>
            </a:r>
          </a:p>
          <a:p>
            <a:r>
              <a:rPr lang="en-AU" dirty="0" smtClean="0"/>
              <a:t>This is everything your </a:t>
            </a:r>
            <a:r>
              <a:rPr lang="en-AU" i="1" dirty="0" smtClean="0"/>
              <a:t>project</a:t>
            </a:r>
            <a:r>
              <a:rPr lang="en-AU" dirty="0" smtClean="0"/>
              <a:t> will deliver</a:t>
            </a:r>
          </a:p>
          <a:p>
            <a:pPr lvl="1"/>
            <a:r>
              <a:rPr lang="en-AU" dirty="0" smtClean="0"/>
              <a:t>Working software</a:t>
            </a:r>
          </a:p>
          <a:p>
            <a:pPr lvl="1"/>
            <a:r>
              <a:rPr lang="en-AU" dirty="0" smtClean="0"/>
              <a:t>Documentation</a:t>
            </a:r>
          </a:p>
          <a:p>
            <a:pPr lvl="1"/>
            <a:r>
              <a:rPr lang="en-AU" dirty="0" smtClean="0"/>
              <a:t>Source code</a:t>
            </a:r>
          </a:p>
          <a:p>
            <a:pPr lvl="1"/>
            <a:r>
              <a:rPr lang="en-AU" dirty="0" smtClean="0"/>
              <a:t>Other services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35179"/>
            <a:ext cx="4038600" cy="12560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017A-6EF8-4235-880C-5622366EC985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25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 of scope items could be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Some types of documentation</a:t>
            </a:r>
          </a:p>
          <a:p>
            <a:r>
              <a:rPr lang="en-AU" dirty="0" smtClean="0"/>
              <a:t>On-site installation</a:t>
            </a:r>
          </a:p>
          <a:p>
            <a:r>
              <a:rPr lang="en-AU" dirty="0" smtClean="0"/>
              <a:t>Post-deployment maintenance</a:t>
            </a:r>
          </a:p>
          <a:p>
            <a:r>
              <a:rPr lang="en-AU" dirty="0" smtClean="0"/>
              <a:t>Phone support</a:t>
            </a:r>
          </a:p>
          <a:p>
            <a:r>
              <a:rPr lang="en-AU" dirty="0" smtClean="0"/>
              <a:t>Features in future phases, i.e. “phase 2”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82CD-0724-4888-8E61-1A0ADFFD021D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6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Level of detail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9795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F1D5-4D1B-4E09-A3D2-0E7F5ED5398D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2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trade-offs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7061-A1C0-49AD-9862-FC945CDA9758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Search your feelings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7124"/>
            <a:ext cx="4038600" cy="303211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Use your hunches and intuition </a:t>
            </a:r>
          </a:p>
          <a:p>
            <a:r>
              <a:rPr lang="en-AU" dirty="0" smtClean="0"/>
              <a:t>Listen to your client’s ‘gut feelings’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827B-B905-4600-80D7-52034EC12CAC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29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4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AU" dirty="0"/>
              <a:t>G</a:t>
            </a:r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oals and objectives (U4O2)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why </a:t>
            </a:r>
            <a:r>
              <a:rPr lang="en-AU" dirty="0"/>
              <a:t>individuals and organisations use information systems</a:t>
            </a:r>
          </a:p>
          <a:p>
            <a:r>
              <a:rPr lang="en-AU" dirty="0" smtClean="0"/>
              <a:t>Organisations goals p. 2</a:t>
            </a:r>
          </a:p>
          <a:p>
            <a:pPr lvl="1"/>
            <a:r>
              <a:rPr lang="en-AU" dirty="0" smtClean="0"/>
              <a:t>High-level business purpose</a:t>
            </a:r>
          </a:p>
          <a:p>
            <a:r>
              <a:rPr lang="en-AU" dirty="0" smtClean="0"/>
              <a:t>information systems goals p. 3 </a:t>
            </a:r>
          </a:p>
          <a:p>
            <a:pPr lvl="1"/>
            <a:r>
              <a:rPr lang="en-AU" dirty="0" smtClean="0"/>
              <a:t>High-level system purpose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6127"/>
            <a:ext cx="4038600" cy="30541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239B-D20A-4E1A-BBB0-D0D8C0D69E18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15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AU" dirty="0"/>
              <a:t>S</a:t>
            </a:r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oftware </a:t>
            </a:r>
            <a:r>
              <a:rPr lang="en-AU" dirty="0"/>
              <a:t>R</a:t>
            </a:r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equirements </a:t>
            </a:r>
            <a:r>
              <a:rPr lang="en-AU" dirty="0"/>
              <a:t>S</a:t>
            </a:r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pecifications (SRS)</a:t>
            </a:r>
            <a:endParaRPr lang="en-AU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Output of planning and analysis, p. 31</a:t>
            </a:r>
          </a:p>
          <a:p>
            <a:r>
              <a:rPr lang="en-AU" dirty="0" smtClean="0"/>
              <a:t>See Template and Fact Sheet SRS</a:t>
            </a:r>
          </a:p>
          <a:p>
            <a:endParaRPr lang="en-AU" dirty="0"/>
          </a:p>
          <a:p>
            <a:r>
              <a:rPr lang="en-AU" dirty="0" smtClean="0"/>
              <a:t>Activity</a:t>
            </a:r>
          </a:p>
          <a:p>
            <a:pPr lvl="1"/>
            <a:r>
              <a:rPr lang="en-AU" b="1" dirty="0" smtClean="0"/>
              <a:t>Develop SRS for SAT project</a:t>
            </a:r>
          </a:p>
          <a:p>
            <a:pPr lvl="1"/>
            <a:r>
              <a:rPr lang="en-AU" b="1" dirty="0" smtClean="0"/>
              <a:t>Show this to your customer </a:t>
            </a:r>
            <a:r>
              <a:rPr lang="en-AU" b="1" i="1" u="sng" dirty="0" smtClean="0"/>
              <a:t>regularly</a:t>
            </a:r>
          </a:p>
          <a:p>
            <a:pPr lvl="1"/>
            <a:endParaRPr lang="en-AU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253C-E835-4CCF-A933-BFF2A48064EB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30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89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Glossary – SRS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u="sng" dirty="0"/>
              <a:t>Software requirements specification </a:t>
            </a:r>
            <a:r>
              <a:rPr lang="en-AU" dirty="0"/>
              <a:t>is a comprehensive description of the </a:t>
            </a:r>
            <a:r>
              <a:rPr lang="en-AU" dirty="0" smtClean="0"/>
              <a:t>intended purpose </a:t>
            </a:r>
            <a:r>
              <a:rPr lang="en-AU" dirty="0"/>
              <a:t>and environment for purpose-designed software solutions. It documents </a:t>
            </a:r>
            <a:r>
              <a:rPr lang="en-AU" dirty="0" smtClean="0"/>
              <a:t>the key </a:t>
            </a:r>
            <a:r>
              <a:rPr lang="en-AU" dirty="0"/>
              <a:t>activities associated with the </a:t>
            </a:r>
            <a:r>
              <a:rPr lang="en-AU" b="1" dirty="0"/>
              <a:t>analysing stage </a:t>
            </a:r>
            <a:r>
              <a:rPr lang="en-AU" dirty="0"/>
              <a:t>of the problem-solving methodology.</a:t>
            </a:r>
          </a:p>
          <a:p>
            <a:r>
              <a:rPr lang="en-AU" dirty="0"/>
              <a:t>Software requirements specifications (SRS) fulfil the purposes of </a:t>
            </a:r>
            <a:r>
              <a:rPr lang="en-AU" b="1" dirty="0"/>
              <a:t>breaking down </a:t>
            </a:r>
            <a:r>
              <a:rPr lang="en-AU" b="1" dirty="0" smtClean="0"/>
              <a:t>a problem </a:t>
            </a:r>
            <a:r>
              <a:rPr lang="en-AU" dirty="0"/>
              <a:t>into component parts, providing input to the design stage and serving as </a:t>
            </a:r>
            <a:r>
              <a:rPr lang="en-AU" dirty="0" smtClean="0"/>
              <a:t>a </a:t>
            </a:r>
            <a:r>
              <a:rPr lang="en-AU" b="1" dirty="0" smtClean="0"/>
              <a:t>reference </a:t>
            </a:r>
            <a:r>
              <a:rPr lang="en-AU" b="1" dirty="0"/>
              <a:t>point </a:t>
            </a:r>
            <a:r>
              <a:rPr lang="en-AU" dirty="0"/>
              <a:t>for further stages of the problem-solving methodology.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C489-D24B-45F7-93AD-5C47671555EF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7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Preparing an SRS</a:t>
            </a:r>
          </a:p>
          <a:p>
            <a:r>
              <a:rPr lang="en-AU" dirty="0" smtClean="0"/>
              <a:t>Analysis questions</a:t>
            </a:r>
          </a:p>
          <a:p>
            <a:r>
              <a:rPr lang="en-AU" dirty="0" smtClean="0"/>
              <a:t>Practice SACs</a:t>
            </a:r>
          </a:p>
          <a:p>
            <a:pPr lvl="1"/>
            <a:r>
              <a:rPr lang="en-AU" dirty="0" smtClean="0"/>
              <a:t>Gifts online</a:t>
            </a:r>
          </a:p>
          <a:p>
            <a:pPr lvl="1"/>
            <a:r>
              <a:rPr lang="en-AU" dirty="0" smtClean="0"/>
              <a:t>Ocean Breeze</a:t>
            </a:r>
          </a:p>
          <a:p>
            <a:pPr lvl="1"/>
            <a:r>
              <a:rPr lang="en-AU" dirty="0" err="1" smtClean="0"/>
              <a:t>Shagadelic</a:t>
            </a:r>
            <a:r>
              <a:rPr lang="en-AU" dirty="0" smtClean="0"/>
              <a:t> Carpets</a:t>
            </a:r>
          </a:p>
          <a:p>
            <a:pPr lvl="1"/>
            <a:r>
              <a:rPr lang="en-AU" dirty="0" smtClean="0"/>
              <a:t>Jackson’s Pond Emporium </a:t>
            </a:r>
          </a:p>
          <a:p>
            <a:r>
              <a:rPr lang="en-AU" dirty="0" smtClean="0"/>
              <a:t>U3O1 Revision Notes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58EB-F4F8-4D94-93AC-1A011B129CAC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Projects change</a:t>
            </a:r>
          </a:p>
          <a:p>
            <a:r>
              <a:rPr lang="en-AU" dirty="0" smtClean="0"/>
              <a:t>Needs change</a:t>
            </a:r>
          </a:p>
          <a:p>
            <a:r>
              <a:rPr lang="en-AU" dirty="0" smtClean="0"/>
              <a:t>New ideas emerge</a:t>
            </a:r>
          </a:p>
          <a:p>
            <a:r>
              <a:rPr lang="en-AU" dirty="0" smtClean="0"/>
              <a:t>Manage the changes</a:t>
            </a:r>
          </a:p>
          <a:p>
            <a:r>
              <a:rPr lang="en-AU" dirty="0" smtClean="0"/>
              <a:t>Iterate 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6935-76A6-4EE5-B9B7-4FB7CAEB9035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33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8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58256"/>
            <a:ext cx="3810000" cy="26098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EC4B-A9E9-4807-BD3E-2880BC979808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7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Projects have:</a:t>
            </a:r>
            <a:endParaRPr lang="en-US" alt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  <a:ln/>
        </p:spPr>
        <p:txBody>
          <a:bodyPr/>
          <a:lstStyle/>
          <a:p>
            <a:pPr marL="537534"/>
            <a:r>
              <a:rPr lang="en-US" altLang="en-US" dirty="0" smtClean="0"/>
              <a:t>Purpose</a:t>
            </a:r>
            <a:r>
              <a:rPr lang="en-US" altLang="en-US" dirty="0"/>
              <a:t>, goal or outcome</a:t>
            </a:r>
          </a:p>
          <a:p>
            <a:pPr marL="537534"/>
            <a:r>
              <a:rPr lang="en-US" altLang="en-US" dirty="0"/>
              <a:t>Finite</a:t>
            </a:r>
          </a:p>
          <a:p>
            <a:pPr marL="537534"/>
            <a:r>
              <a:rPr lang="en-US" altLang="en-US" dirty="0"/>
              <a:t>Comprised of many activities or parts</a:t>
            </a:r>
          </a:p>
          <a:p>
            <a:pPr marL="537534"/>
            <a:r>
              <a:rPr lang="en-US" altLang="en-US" dirty="0" smtClean="0"/>
              <a:t>Unique</a:t>
            </a:r>
          </a:p>
          <a:p>
            <a:pPr marL="537534"/>
            <a:r>
              <a:rPr lang="en-US" altLang="en-US" dirty="0" smtClean="0"/>
              <a:t>Risk </a:t>
            </a:r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84009"/>
            <a:ext cx="4038600" cy="1758344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8F3B-5DDB-4638-ADE0-3E032E80FAF0}" type="datetime1">
              <a:rPr lang="en-AU" smtClean="0"/>
              <a:t>3/08/2016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27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Project </a:t>
            </a:r>
            <a:r>
              <a:rPr lang="en-US" altLang="en-US" dirty="0" smtClean="0"/>
              <a:t>management</a:t>
            </a:r>
            <a:endParaRPr lang="en-US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10" y="1688827"/>
            <a:ext cx="4833193" cy="46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148064" y="2852936"/>
            <a:ext cx="1800200" cy="1728192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1134-C476-4094-9E09-8E675A9F7E0E}" type="datetime1">
              <a:rPr lang="en-AU" smtClean="0"/>
              <a:t>3/08/2016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Blue hat – planning and control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FC0C-882C-4643-A04A-4999DAF066E0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6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Problem solving </a:t>
            </a:r>
            <a:r>
              <a:rPr lang="en-US" altLang="en-US" dirty="0" smtClean="0"/>
              <a:t>methodology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Project managers make sure the steps in the PSM take place</a:t>
            </a:r>
          </a:p>
          <a:p>
            <a:r>
              <a:rPr lang="en-AU" dirty="0" smtClean="0"/>
              <a:t>Flow goes both ways between stages</a:t>
            </a:r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3F62-F030-4887-A6DC-94E32392FD1C}" type="datetime1">
              <a:rPr lang="en-AU" smtClean="0"/>
              <a:t>3/08/2016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38</a:t>
            </a:fld>
            <a:endParaRPr lang="en-AU"/>
          </a:p>
        </p:txBody>
      </p:sp>
      <p:sp>
        <p:nvSpPr>
          <p:cNvPr id="41986" name="Oval 2"/>
          <p:cNvSpPr>
            <a:spLocks/>
          </p:cNvSpPr>
          <p:nvPr/>
        </p:nvSpPr>
        <p:spPr bwMode="auto">
          <a:xfrm>
            <a:off x="4228207" y="1881932"/>
            <a:ext cx="4348758" cy="3902273"/>
          </a:xfrm>
          <a:prstGeom prst="ellipse">
            <a:avLst/>
          </a:prstGeom>
          <a:noFill/>
          <a:ln w="127000" cap="flat">
            <a:solidFill>
              <a:srgbClr val="FF0000"/>
            </a:solidFill>
            <a:prstDash val="lg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4714875" y="5774976"/>
            <a:ext cx="3544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000" i="1" dirty="0">
                <a:solidFill>
                  <a:srgbClr val="FF0000"/>
                </a:solidFill>
                <a:ea typeface="Gill Sans" charset="0"/>
                <a:cs typeface="Gill Sans" charset="0"/>
              </a:rPr>
              <a:t>Project management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06" y="2824013"/>
            <a:ext cx="2669977" cy="201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Freeform 5"/>
          <p:cNvSpPr>
            <a:spLocks/>
          </p:cNvSpPr>
          <p:nvPr/>
        </p:nvSpPr>
        <p:spPr bwMode="auto">
          <a:xfrm>
            <a:off x="7020272" y="3176375"/>
            <a:ext cx="277937" cy="430857"/>
          </a:xfrm>
          <a:custGeom>
            <a:avLst/>
            <a:gdLst>
              <a:gd name="T0" fmla="*/ 21600 w 21600"/>
              <a:gd name="T1" fmla="*/ 21600 h 21600"/>
              <a:gd name="T2" fmla="*/ 0 w 21600"/>
              <a:gd name="T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4472" y="14472"/>
                  <a:pt x="7128" y="7128"/>
                  <a:pt x="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>
            <a:off x="5724128" y="4083734"/>
            <a:ext cx="277937" cy="431973"/>
          </a:xfrm>
          <a:custGeom>
            <a:avLst/>
            <a:gdLst>
              <a:gd name="T0" fmla="*/ 21600 w 21600"/>
              <a:gd name="T1" fmla="*/ 21600 h 21600"/>
              <a:gd name="T2" fmla="*/ 0 w 21600"/>
              <a:gd name="T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4472" y="14472"/>
                  <a:pt x="7128" y="7128"/>
                  <a:pt x="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7048374" y="4059177"/>
            <a:ext cx="266775" cy="45653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472" y="7128"/>
                  <a:pt x="7128" y="14472"/>
                  <a:pt x="0" y="2160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5724128" y="3154051"/>
            <a:ext cx="209848" cy="475506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7128" y="14472"/>
                  <a:pt x="14472" y="7128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8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Project management –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milestones 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dependencies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task identification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sequencing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time allocation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resources 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Gantt charts</a:t>
            </a:r>
            <a:endParaRPr lang="en-AU" dirty="0" smtClean="0"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75620"/>
            <a:ext cx="4038600" cy="237512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F00F-DB93-4781-94E3-43EA6F74F5D2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39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9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Elevator pitch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89" r="-38889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err="1" smtClean="0"/>
              <a:t>Envato</a:t>
            </a:r>
            <a:r>
              <a:rPr lang="en-AU" dirty="0" smtClean="0"/>
              <a:t> excursion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ABFD-D868-4B4B-87E7-D5569593E7E1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1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Gantt chart tips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Start with the PSM</a:t>
            </a:r>
          </a:p>
          <a:p>
            <a:pPr lvl="1"/>
            <a:r>
              <a:rPr lang="en-AU" dirty="0" smtClean="0"/>
              <a:t>each phase should be a roll-up task</a:t>
            </a:r>
          </a:p>
          <a:p>
            <a:pPr lvl="1"/>
            <a:r>
              <a:rPr lang="en-AU" dirty="0" smtClean="0"/>
              <a:t>each activity will likely have lower-level tasks</a:t>
            </a:r>
          </a:p>
          <a:p>
            <a:r>
              <a:rPr lang="en-AU" dirty="0" smtClean="0"/>
              <a:t>Enter in </a:t>
            </a:r>
            <a:r>
              <a:rPr lang="en-AU" u="sng" dirty="0" smtClean="0"/>
              <a:t>external</a:t>
            </a:r>
            <a:r>
              <a:rPr lang="en-AU" dirty="0" smtClean="0"/>
              <a:t> milestones then </a:t>
            </a:r>
            <a:r>
              <a:rPr lang="en-AU" u="sng" dirty="0" smtClean="0"/>
              <a:t>project</a:t>
            </a:r>
            <a:r>
              <a:rPr lang="en-AU" dirty="0" smtClean="0"/>
              <a:t> milestones</a:t>
            </a:r>
          </a:p>
          <a:p>
            <a:r>
              <a:rPr lang="en-AU" dirty="0" smtClean="0"/>
              <a:t>Be careful with Duration vs Elapsed time – it may take a 1w of elapsed time to do a 1hr task</a:t>
            </a:r>
          </a:p>
          <a:p>
            <a:r>
              <a:rPr lang="en-AU" dirty="0" smtClean="0"/>
              <a:t>Set-up a BMG Calendar to identify term from non-term time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138E-7901-4710-9E6F-AFB008E6A114}" type="datetime1">
              <a:rPr lang="en-AU" smtClean="0"/>
              <a:t>3/08/2016</a:t>
            </a:fld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7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problem with Gantt charts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Task identification</a:t>
            </a:r>
          </a:p>
          <a:p>
            <a:r>
              <a:rPr lang="en-AU" dirty="0" smtClean="0"/>
              <a:t>Effort estimation</a:t>
            </a:r>
          </a:p>
          <a:p>
            <a:r>
              <a:rPr lang="en-AU" dirty="0" smtClean="0"/>
              <a:t>Getting out of date</a:t>
            </a:r>
          </a:p>
          <a:p>
            <a:endParaRPr lang="en-AU" dirty="0" smtClean="0"/>
          </a:p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www.youtube.com/watch?v=GiPe1OiKQuk</a:t>
            </a:r>
            <a:r>
              <a:rPr lang="en-AU" dirty="0"/>
              <a:t> </a:t>
            </a:r>
            <a:r>
              <a:rPr lang="en-AU" dirty="0" smtClean="0"/>
              <a:t>Donald Rumsfeld’s “Known unknowns”</a:t>
            </a:r>
          </a:p>
          <a:p>
            <a:r>
              <a:rPr lang="en-AU" dirty="0" smtClean="0"/>
              <a:t>Activity – Agile poker 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8D2-CCD1-4901-A286-5FCC3177E93D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8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Baselines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3" y="1600200"/>
            <a:ext cx="7399394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7544" y="6453336"/>
            <a:ext cx="814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http://redragon77.blogspot.com.au/2010/11/tracking-gantt-chart-control-chart.html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B11B-0C03-4C4B-BFAD-866F7439F2DA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42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2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Submit for U3O2 – baseline</a:t>
            </a:r>
          </a:p>
          <a:p>
            <a:r>
              <a:rPr lang="en-AU" dirty="0" smtClean="0"/>
              <a:t>Submit for U401 – actual with annotations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CE82-299A-4814-9223-FEAF75610F26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2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6"/>
          <a:stretch/>
        </p:blipFill>
        <p:spPr bwMode="auto">
          <a:xfrm>
            <a:off x="0" y="332656"/>
            <a:ext cx="9144000" cy="617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6DB-79FC-48BA-A26C-04EA88105690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44</a:t>
            </a:fld>
            <a:endParaRPr lang="en-AU"/>
          </a:p>
        </p:txBody>
      </p:sp>
      <p:sp>
        <p:nvSpPr>
          <p:cNvPr id="6" name="Explosion 2 5"/>
          <p:cNvSpPr/>
          <p:nvPr/>
        </p:nvSpPr>
        <p:spPr>
          <a:xfrm>
            <a:off x="3347864" y="2996952"/>
            <a:ext cx="5256584" cy="3861048"/>
          </a:xfrm>
          <a:prstGeom prst="irregularSeal2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MS Project recommended so you can track Actual start/ end and % complete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Project management worksheet</a:t>
            </a:r>
          </a:p>
          <a:p>
            <a:r>
              <a:rPr lang="en-AU" dirty="0" smtClean="0"/>
              <a:t>Project management garage exercise</a:t>
            </a:r>
          </a:p>
          <a:p>
            <a:r>
              <a:rPr lang="en-AU" b="1" dirty="0" smtClean="0">
                <a:hlinkClick r:id="rId2"/>
              </a:rPr>
              <a:t>https</a:t>
            </a:r>
            <a:r>
              <a:rPr lang="en-AU" b="1" dirty="0">
                <a:hlinkClick r:id="rId2"/>
              </a:rPr>
              <a:t>://www.smartapp.com/gantterforgoogledrive</a:t>
            </a:r>
            <a:r>
              <a:rPr lang="en-AU" b="1" dirty="0" smtClean="0">
                <a:hlinkClick r:id="rId2"/>
              </a:rPr>
              <a:t>/</a:t>
            </a:r>
            <a:r>
              <a:rPr lang="en-AU" b="1" dirty="0" smtClean="0"/>
              <a:t> </a:t>
            </a:r>
          </a:p>
          <a:p>
            <a:r>
              <a:rPr lang="en-AU" b="1" dirty="0"/>
              <a:t>D</a:t>
            </a:r>
            <a:r>
              <a:rPr lang="en-AU" b="1" dirty="0" smtClean="0"/>
              <a:t>evelop  SAT project plan</a:t>
            </a:r>
          </a:p>
          <a:p>
            <a:pPr lvl="1"/>
            <a:r>
              <a:rPr lang="en-AU" b="1" dirty="0" smtClean="0"/>
              <a:t>Gantt chart</a:t>
            </a:r>
          </a:p>
          <a:p>
            <a:pPr lvl="1"/>
            <a:r>
              <a:rPr lang="en-AU" b="1" dirty="0" smtClean="0"/>
              <a:t>Annotations (text doco)</a:t>
            </a:r>
            <a:endParaRPr lang="en-AU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6F7-754F-4A03-B399-FF4293F2DE99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4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Criteria 4 – performance 9-10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Prepares a </a:t>
            </a:r>
            <a:r>
              <a:rPr lang="en-US" b="1" dirty="0"/>
              <a:t>Gantt chart </a:t>
            </a:r>
            <a:r>
              <a:rPr lang="en-US" dirty="0"/>
              <a:t>using software that identifies all relevant project management concepts and processes</a:t>
            </a:r>
            <a:r>
              <a:rPr lang="en-US" dirty="0" smtClean="0"/>
              <a:t>.</a:t>
            </a:r>
            <a:endParaRPr lang="en-AU" dirty="0"/>
          </a:p>
          <a:p>
            <a:r>
              <a:rPr lang="en-US" dirty="0"/>
              <a:t>Documents all stages of the </a:t>
            </a:r>
            <a:r>
              <a:rPr lang="en-US" b="1" dirty="0"/>
              <a:t>problem-solving methodology</a:t>
            </a:r>
            <a:r>
              <a:rPr lang="en-US" dirty="0"/>
              <a:t> in the chart, identifying conclusively all activities required for both parts of the project</a:t>
            </a:r>
            <a:r>
              <a:rPr lang="en-US" dirty="0" smtClean="0"/>
              <a:t>.</a:t>
            </a:r>
            <a:endParaRPr lang="en-AU" dirty="0"/>
          </a:p>
          <a:p>
            <a:r>
              <a:rPr lang="en-US" dirty="0"/>
              <a:t>The </a:t>
            </a:r>
            <a:r>
              <a:rPr lang="en-US" b="1" dirty="0"/>
              <a:t>accuracy, completeness and coherence </a:t>
            </a:r>
            <a:r>
              <a:rPr lang="en-US" dirty="0"/>
              <a:t>of the chart contribute to an effective project management plan to monitor progress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Criteria 8 is also project management, includes the annotations</a:t>
            </a:r>
            <a:endParaRPr lang="en-AU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8A18-0339-4452-B5D4-6A40402717C9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292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Staying organised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To Do list</a:t>
            </a:r>
          </a:p>
          <a:p>
            <a:r>
              <a:rPr lang="en-AU" dirty="0" smtClean="0"/>
              <a:t>Project plan</a:t>
            </a:r>
          </a:p>
          <a:p>
            <a:r>
              <a:rPr lang="en-AU" dirty="0" smtClean="0"/>
              <a:t>Use version naming</a:t>
            </a:r>
          </a:p>
          <a:p>
            <a:r>
              <a:rPr lang="en-AU" dirty="0" smtClean="0"/>
              <a:t>Use Google Drive for documents (you will need these at school, home and at your client’s)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8194944"/>
              </p:ext>
            </p:extLst>
          </p:nvPr>
        </p:nvGraphicFramePr>
        <p:xfrm>
          <a:off x="4648200" y="1600200"/>
          <a:ext cx="403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Document version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Signifies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V0.1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Initial release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V0.2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Minor</a:t>
                      </a:r>
                      <a:r>
                        <a:rPr lang="en-AU" baseline="0" dirty="0" smtClean="0"/>
                        <a:t> release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V1.0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aseline="0" dirty="0" smtClean="0"/>
                        <a:t>Major release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V1.1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aseline="0" dirty="0" smtClean="0"/>
                        <a:t>Minor release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39EB-2B6E-43EE-B16D-B15B97C5E70D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47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0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Managing risks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226862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90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Risk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Likely?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Impact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Action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Not managing deadlines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80%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Review in class Tues</a:t>
                      </a:r>
                      <a:r>
                        <a:rPr lang="en-AU" sz="2400" baseline="0" dirty="0" smtClean="0"/>
                        <a:t> and Fri 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Leaving until the last minute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70%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Need to show evidence in class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Not enough client contact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70%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High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Schedule weekly / bi-weekly meeting for term 2 and term 3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All as above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Must ‘demo’ software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C47A-8B96-42A1-97C6-5DF3039123C7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7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Contingency plans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815A-50CC-49BA-8520-0EDEAC987350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49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9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Efficiency vs Effectiveness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/>
              <a:t>Efficiency is a measure of how much </a:t>
            </a:r>
            <a:r>
              <a:rPr lang="en-AU" b="1" dirty="0"/>
              <a:t>time, cost and effort </a:t>
            </a:r>
            <a:r>
              <a:rPr lang="en-AU" dirty="0"/>
              <a:t>is applied to achieve </a:t>
            </a:r>
            <a:r>
              <a:rPr lang="en-AU" dirty="0" smtClean="0"/>
              <a:t>intended results</a:t>
            </a:r>
            <a:r>
              <a:rPr lang="en-AU" dirty="0"/>
              <a:t>. Measures of efficiency in a solution could include the speed of processing, </a:t>
            </a:r>
            <a:r>
              <a:rPr lang="en-AU" dirty="0" smtClean="0"/>
              <a:t>its functionality </a:t>
            </a:r>
            <a:r>
              <a:rPr lang="en-AU" dirty="0"/>
              <a:t>and the cost of file manipulation. Measures of efficiency in a network </a:t>
            </a:r>
            <a:r>
              <a:rPr lang="en-AU" dirty="0" smtClean="0"/>
              <a:t>include its </a:t>
            </a:r>
            <a:r>
              <a:rPr lang="en-AU" dirty="0"/>
              <a:t>productivity, processing time, operational costs and level of automation.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/>
              <a:t>Effectiveness is a measure of how well a solution, an information management </a:t>
            </a:r>
            <a:r>
              <a:rPr lang="en-AU" dirty="0" smtClean="0"/>
              <a:t>strategy or </a:t>
            </a:r>
            <a:r>
              <a:rPr lang="en-AU" dirty="0"/>
              <a:t>a network work and whether each </a:t>
            </a:r>
            <a:r>
              <a:rPr lang="en-AU" b="1" dirty="0"/>
              <a:t>achieves its intended results</a:t>
            </a:r>
            <a:r>
              <a:rPr lang="en-AU" dirty="0"/>
              <a:t>. </a:t>
            </a:r>
            <a:r>
              <a:rPr lang="en-AU" dirty="0" smtClean="0"/>
              <a:t>Measures of effectiveness </a:t>
            </a:r>
            <a:r>
              <a:rPr lang="en-AU" dirty="0"/>
              <a:t>in a solution include completeness, readability, attractiveness, </a:t>
            </a:r>
            <a:r>
              <a:rPr lang="en-AU" dirty="0" smtClean="0"/>
              <a:t>clarity, accuracy</a:t>
            </a:r>
            <a:r>
              <a:rPr lang="en-AU" dirty="0"/>
              <a:t>, accessibility, timeliness, communication of message, relevance and </a:t>
            </a:r>
            <a:r>
              <a:rPr lang="en-AU" dirty="0" smtClean="0"/>
              <a:t>useability. Measures </a:t>
            </a:r>
            <a:r>
              <a:rPr lang="en-AU" dirty="0"/>
              <a:t>of effectiveness of an information management strategy include integrity </a:t>
            </a:r>
            <a:r>
              <a:rPr lang="en-AU" dirty="0" smtClean="0"/>
              <a:t>of data</a:t>
            </a:r>
            <a:r>
              <a:rPr lang="en-AU" dirty="0"/>
              <a:t>, security, ease of retrieval and currency of files. Measures of effective </a:t>
            </a:r>
            <a:r>
              <a:rPr lang="en-AU" dirty="0" smtClean="0"/>
              <a:t>networks include </a:t>
            </a:r>
            <a:r>
              <a:rPr lang="en-AU" dirty="0"/>
              <a:t>reliability and maintainability.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44C5-6530-4C4C-842E-506A1C5B7FCF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5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8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Class stand-up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What did you do yesterday (last week)?</a:t>
            </a:r>
          </a:p>
          <a:p>
            <a:r>
              <a:rPr lang="en-AU" dirty="0" smtClean="0"/>
              <a:t>What are you doing today (this week)?</a:t>
            </a:r>
          </a:p>
          <a:p>
            <a:r>
              <a:rPr lang="en-AU" dirty="0" smtClean="0"/>
              <a:t>Do you have any road blocks?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452B-02FD-4565-8419-2D483C4114E1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50</a:t>
            </a:fld>
            <a:endParaRPr lang="en-AU"/>
          </a:p>
        </p:txBody>
      </p:sp>
      <p:pic>
        <p:nvPicPr>
          <p:cNvPr id="8" name="Picture 2" descr="http://www.edutopia.org/sites/default/files/styles/responsive_1240px/public/slates/wilson-train-the-brain-iStock.gif?itok=Uy_3ac3z&amp;timestamp=139036259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00" y="39260"/>
            <a:ext cx="2311407" cy="17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71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Waterfall vs Agile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4816-9BD0-4BB4-A1AA-3308A7821766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51</a:t>
            </a:fld>
            <a:endParaRPr lang="en-A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38" y="2148442"/>
            <a:ext cx="5363324" cy="3429479"/>
          </a:xfrm>
        </p:spPr>
      </p:pic>
      <p:pic>
        <p:nvPicPr>
          <p:cNvPr id="6" name="Picture 2" descr="http://www.edutopia.org/sites/default/files/styles/responsive_1240px/public/slates/wilson-train-the-brain-iStock.gif?itok=Uy_3ac3z&amp;timestamp=139036259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00" y="39260"/>
            <a:ext cx="2311407" cy="17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4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Agile development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54" y="1600200"/>
            <a:ext cx="602489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EF1-4456-4883-9BDB-261B3B29D982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52</a:t>
            </a:fld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539552" y="5308521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i="1" dirty="0" smtClean="0"/>
              <a:t>What’s missing?</a:t>
            </a:r>
            <a:endParaRPr lang="en-AU" sz="2800" i="1" dirty="0"/>
          </a:p>
        </p:txBody>
      </p:sp>
      <p:pic>
        <p:nvPicPr>
          <p:cNvPr id="7" name="Picture 2" descr="http://www.edutopia.org/sites/default/files/styles/responsive_1240px/public/slates/wilson-train-the-brain-iStock.gif?itok=Uy_3ac3z&amp;timestamp=139036259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00" y="39260"/>
            <a:ext cx="2311407" cy="17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7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Agile design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1767681"/>
            <a:ext cx="7172325" cy="4191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143A-E476-4894-8B32-62BF36722C63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53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979712" y="6113385"/>
            <a:ext cx="487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http://agilemodeling.com/essays/agileDesign.htm</a:t>
            </a:r>
          </a:p>
        </p:txBody>
      </p:sp>
      <p:pic>
        <p:nvPicPr>
          <p:cNvPr id="8" name="Picture 2" descr="http://www.edutopia.org/sites/default/files/styles/responsive_1240px/public/slates/wilson-train-the-brain-iStock.gif?itok=Uy_3ac3z&amp;timestamp=139036259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00" y="39260"/>
            <a:ext cx="2311407" cy="17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5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“Demo”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Periodic demonstration of working software</a:t>
            </a:r>
          </a:p>
          <a:p>
            <a:r>
              <a:rPr lang="en-AU" dirty="0" smtClean="0"/>
              <a:t>Given by the team to the customer</a:t>
            </a:r>
          </a:p>
          <a:p>
            <a:r>
              <a:rPr lang="en-AU" dirty="0" smtClean="0"/>
              <a:t>Do this during Development phase, U4O1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5642"/>
            <a:ext cx="4038600" cy="227507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025-8C9F-47B6-8E99-0D02968FD482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54</a:t>
            </a:fld>
            <a:endParaRPr lang="en-AU"/>
          </a:p>
        </p:txBody>
      </p:sp>
      <p:pic>
        <p:nvPicPr>
          <p:cNvPr id="8" name="Picture 2" descr="http://www.edutopia.org/sites/default/files/styles/responsive_1240px/public/slates/wilson-train-the-brain-iStock.gif?itok=Uy_3ac3z&amp;timestamp=139036259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00" y="39260"/>
            <a:ext cx="2311407" cy="17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3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Glossary – design </a:t>
            </a:r>
            <a:r>
              <a:rPr lang="en-AU" dirty="0"/>
              <a:t>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A design brief is a statement that contains an </a:t>
            </a:r>
            <a:r>
              <a:rPr lang="en-AU" b="1" dirty="0"/>
              <a:t>outline of a situation, context, </a:t>
            </a:r>
            <a:r>
              <a:rPr lang="en-AU" b="1" dirty="0" smtClean="0"/>
              <a:t>problem, need </a:t>
            </a:r>
            <a:r>
              <a:rPr lang="en-AU" b="1" dirty="0"/>
              <a:t>or an opportunity, and constraints or conditions under which a solution must </a:t>
            </a:r>
            <a:r>
              <a:rPr lang="en-AU" b="1" dirty="0" smtClean="0"/>
              <a:t>be developed</a:t>
            </a:r>
            <a:r>
              <a:rPr lang="en-AU" dirty="0"/>
              <a:t>.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It </a:t>
            </a:r>
            <a:r>
              <a:rPr lang="en-AU" dirty="0"/>
              <a:t>is sometimes important to create a solution that not only meets the </a:t>
            </a:r>
            <a:r>
              <a:rPr lang="en-AU" dirty="0" smtClean="0"/>
              <a:t>current needs </a:t>
            </a:r>
            <a:r>
              <a:rPr lang="en-AU" dirty="0"/>
              <a:t>but has the capacity to meet future or changing needs.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It </a:t>
            </a:r>
            <a:r>
              <a:rPr lang="en-AU" dirty="0"/>
              <a:t>provides a basis </a:t>
            </a:r>
            <a:r>
              <a:rPr lang="en-AU" dirty="0" smtClean="0"/>
              <a:t>from which </a:t>
            </a:r>
            <a:r>
              <a:rPr lang="en-AU" dirty="0"/>
              <a:t>students can apply some or all of the stages of the problem-solving </a:t>
            </a:r>
            <a:r>
              <a:rPr lang="en-AU" dirty="0" smtClean="0"/>
              <a:t>methodology when </a:t>
            </a:r>
            <a:r>
              <a:rPr lang="en-AU" dirty="0"/>
              <a:t>creating digital solutions.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3A74-771C-4450-BB96-9F0D6D7F4DB7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3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b="1" dirty="0" smtClean="0"/>
              <a:t>Holiday homework – SAT </a:t>
            </a:r>
            <a:endParaRPr lang="en-AU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7124"/>
            <a:ext cx="4038600" cy="303211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36B8-336D-4482-B351-E0EC89A3C894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AU" dirty="0"/>
              <a:t>C</a:t>
            </a:r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ollecting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AU" sz="4400" dirty="0"/>
              <a:t>determine needs and requirements </a:t>
            </a:r>
            <a:endParaRPr lang="en-AU" sz="4400" dirty="0" smtClean="0"/>
          </a:p>
          <a:p>
            <a:pPr lvl="0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interviews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surveys 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Observation</a:t>
            </a:r>
          </a:p>
          <a:p>
            <a:pPr lvl="0" rtl="0" eaLnBrk="1" latinLnBrk="0" hangingPunct="1"/>
            <a:r>
              <a:rPr lang="en-AU" sz="4400" dirty="0" smtClean="0">
                <a:latin typeface="+mj-lt"/>
                <a:ea typeface="+mj-ea"/>
                <a:cs typeface="+mj-cs"/>
              </a:rPr>
              <a:t>Focus groups</a:t>
            </a:r>
          </a:p>
          <a:p>
            <a:pPr lvl="0" rtl="0" eaLnBrk="1" latinLnBrk="0" hangingPunct="1"/>
            <a:r>
              <a:rPr lang="en-A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Workshops</a:t>
            </a:r>
          </a:p>
          <a:p>
            <a:pPr lvl="0" rtl="0" eaLnBrk="1" latinLnBrk="0" hangingPunct="1"/>
            <a:r>
              <a:rPr lang="en-AU" sz="4400" dirty="0" smtClean="0">
                <a:latin typeface="+mj-lt"/>
                <a:ea typeface="+mj-ea"/>
                <a:cs typeface="+mj-cs"/>
              </a:rPr>
              <a:t>Document review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8250"/>
            <a:ext cx="4038600" cy="26498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5209-34E9-4A2A-8DE7-110A668B6768}" type="datetime1">
              <a:rPr lang="en-AU" smtClean="0"/>
              <a:t>3/08/2016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8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5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Stakeholders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err="1" smtClean="0"/>
              <a:t>Envato</a:t>
            </a:r>
            <a:r>
              <a:rPr lang="en-AU" dirty="0" smtClean="0"/>
              <a:t> excursion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9D5E-D36A-4047-B3DD-C10E69128D5B}" type="datetime1">
              <a:rPr lang="en-AU" smtClean="0"/>
              <a:t>3/08/2016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5134-BD5B-4A58-A2D3-62C48E37B10E}" type="slidenum">
              <a:rPr lang="en-AU" smtClean="0"/>
              <a:t>9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Analysis and Planning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0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1947</Words>
  <Application>Microsoft Office PowerPoint</Application>
  <PresentationFormat>On-screen Show (4:3)</PresentationFormat>
  <Paragraphs>516</Paragraphs>
  <Slides>54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DeBono’s 6 thinking hats</vt:lpstr>
      <vt:lpstr>Goals and objectives (U4O2)</vt:lpstr>
      <vt:lpstr>Elevator pitch</vt:lpstr>
      <vt:lpstr>Efficiency vs Effectiveness</vt:lpstr>
      <vt:lpstr>Glossary – design brief</vt:lpstr>
      <vt:lpstr>Activity</vt:lpstr>
      <vt:lpstr>Collecting data</vt:lpstr>
      <vt:lpstr>Stakeholders</vt:lpstr>
      <vt:lpstr>Activity</vt:lpstr>
      <vt:lpstr>Activity</vt:lpstr>
      <vt:lpstr>Functional and non-functional requirements</vt:lpstr>
      <vt:lpstr>Functional requirements</vt:lpstr>
      <vt:lpstr>Functional Requirements matrix</vt:lpstr>
      <vt:lpstr>Non-functional requirements</vt:lpstr>
      <vt:lpstr>10 non-functional requirements</vt:lpstr>
      <vt:lpstr>Example Documentation NFRs</vt:lpstr>
      <vt:lpstr>Activity</vt:lpstr>
      <vt:lpstr>Constraints</vt:lpstr>
      <vt:lpstr>Activity</vt:lpstr>
      <vt:lpstr>Security considerations</vt:lpstr>
      <vt:lpstr>Security examples</vt:lpstr>
      <vt:lpstr>Scope</vt:lpstr>
      <vt:lpstr>Scope – online ordering system</vt:lpstr>
      <vt:lpstr>Scope</vt:lpstr>
      <vt:lpstr>Out of scope items could be …</vt:lpstr>
      <vt:lpstr>Level of detail</vt:lpstr>
      <vt:lpstr>Project trade-offs</vt:lpstr>
      <vt:lpstr>Search your feelings</vt:lpstr>
      <vt:lpstr>Software Requirements Specifications (SRS)</vt:lpstr>
      <vt:lpstr>Glossary – SRS </vt:lpstr>
      <vt:lpstr>Activity</vt:lpstr>
      <vt:lpstr>PowerPoint Presentation</vt:lpstr>
      <vt:lpstr>PowerPoint Presentation</vt:lpstr>
      <vt:lpstr>Projects have:</vt:lpstr>
      <vt:lpstr>Project management</vt:lpstr>
      <vt:lpstr>Blue hat – planning and control</vt:lpstr>
      <vt:lpstr>Problem solving methodology</vt:lpstr>
      <vt:lpstr>Project management – Time</vt:lpstr>
      <vt:lpstr>Gantt chart tips</vt:lpstr>
      <vt:lpstr>The problem with Gantt charts …</vt:lpstr>
      <vt:lpstr>Baselines</vt:lpstr>
      <vt:lpstr>Project plan</vt:lpstr>
      <vt:lpstr>PowerPoint Presentation</vt:lpstr>
      <vt:lpstr>Activity</vt:lpstr>
      <vt:lpstr>Criteria 4 – performance 9-10</vt:lpstr>
      <vt:lpstr>Staying organised</vt:lpstr>
      <vt:lpstr>Managing risks</vt:lpstr>
      <vt:lpstr>Contingency plans</vt:lpstr>
      <vt:lpstr>Class stand-up</vt:lpstr>
      <vt:lpstr>Waterfall vs Agile</vt:lpstr>
      <vt:lpstr>Agile development</vt:lpstr>
      <vt:lpstr>Agile design</vt:lpstr>
      <vt:lpstr>“Demo”</vt:lpstr>
    </vt:vector>
  </TitlesOfParts>
  <Company>Bacchus Marsh Grammar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and Design</dc:title>
  <dc:creator>YUAN Melissa</dc:creator>
  <cp:lastModifiedBy>YUAN Melissa</cp:lastModifiedBy>
  <cp:revision>215</cp:revision>
  <dcterms:created xsi:type="dcterms:W3CDTF">2016-02-16T11:25:23Z</dcterms:created>
  <dcterms:modified xsi:type="dcterms:W3CDTF">2016-08-03T09:58:35Z</dcterms:modified>
</cp:coreProperties>
</file>