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3"/>
  </p:notesMasterIdLst>
  <p:handoutMasterIdLst>
    <p:handoutMasterId r:id="rId84"/>
  </p:handoutMasterIdLst>
  <p:sldIdLst>
    <p:sldId id="381" r:id="rId2"/>
    <p:sldId id="383" r:id="rId3"/>
    <p:sldId id="323" r:id="rId4"/>
    <p:sldId id="320" r:id="rId5"/>
    <p:sldId id="321" r:id="rId6"/>
    <p:sldId id="322" r:id="rId7"/>
    <p:sldId id="325" r:id="rId8"/>
    <p:sldId id="379" r:id="rId9"/>
    <p:sldId id="403" r:id="rId10"/>
    <p:sldId id="299" r:id="rId11"/>
    <p:sldId id="315" r:id="rId12"/>
    <p:sldId id="313" r:id="rId13"/>
    <p:sldId id="271" r:id="rId14"/>
    <p:sldId id="273" r:id="rId15"/>
    <p:sldId id="274" r:id="rId16"/>
    <p:sldId id="382" r:id="rId17"/>
    <p:sldId id="328" r:id="rId18"/>
    <p:sldId id="306" r:id="rId19"/>
    <p:sldId id="330" r:id="rId20"/>
    <p:sldId id="329" r:id="rId21"/>
    <p:sldId id="331" r:id="rId22"/>
    <p:sldId id="333" r:id="rId23"/>
    <p:sldId id="335" r:id="rId24"/>
    <p:sldId id="336" r:id="rId25"/>
    <p:sldId id="337" r:id="rId26"/>
    <p:sldId id="338" r:id="rId27"/>
    <p:sldId id="340" r:id="rId28"/>
    <p:sldId id="341" r:id="rId29"/>
    <p:sldId id="343" r:id="rId30"/>
    <p:sldId id="345" r:id="rId31"/>
    <p:sldId id="347" r:id="rId32"/>
    <p:sldId id="344" r:id="rId33"/>
    <p:sldId id="380" r:id="rId34"/>
    <p:sldId id="384" r:id="rId35"/>
    <p:sldId id="392" r:id="rId36"/>
    <p:sldId id="393" r:id="rId37"/>
    <p:sldId id="394" r:id="rId38"/>
    <p:sldId id="385" r:id="rId39"/>
    <p:sldId id="270" r:id="rId40"/>
    <p:sldId id="327" r:id="rId41"/>
    <p:sldId id="348" r:id="rId42"/>
    <p:sldId id="349" r:id="rId43"/>
    <p:sldId id="350" r:id="rId44"/>
    <p:sldId id="352" r:id="rId45"/>
    <p:sldId id="353" r:id="rId46"/>
    <p:sldId id="355" r:id="rId47"/>
    <p:sldId id="395" r:id="rId48"/>
    <p:sldId id="356" r:id="rId49"/>
    <p:sldId id="358" r:id="rId50"/>
    <p:sldId id="359" r:id="rId51"/>
    <p:sldId id="360" r:id="rId52"/>
    <p:sldId id="361" r:id="rId53"/>
    <p:sldId id="386" r:id="rId54"/>
    <p:sldId id="387" r:id="rId55"/>
    <p:sldId id="391" r:id="rId56"/>
    <p:sldId id="389" r:id="rId57"/>
    <p:sldId id="390" r:id="rId58"/>
    <p:sldId id="362" r:id="rId59"/>
    <p:sldId id="396" r:id="rId60"/>
    <p:sldId id="397" r:id="rId61"/>
    <p:sldId id="398" r:id="rId62"/>
    <p:sldId id="399"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400" r:id="rId80"/>
    <p:sldId id="401" r:id="rId81"/>
    <p:sldId id="402" r:id="rId8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90929"/>
  </p:normalViewPr>
  <p:slideViewPr>
    <p:cSldViewPr>
      <p:cViewPr varScale="1">
        <p:scale>
          <a:sx n="66" d="100"/>
          <a:sy n="66" d="100"/>
        </p:scale>
        <p:origin x="-1242"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1.xml"/><Relationship Id="rId1" Type="http://schemas.openxmlformats.org/officeDocument/2006/relationships/slide" Target="slides/slide9.xml"/><Relationship Id="rId5" Type="http://schemas.openxmlformats.org/officeDocument/2006/relationships/slide" Target="slides/slide79.xml"/><Relationship Id="rId4"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0.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image" Target="../media/image3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F25224-82FE-4BDE-BEDA-1DC95EAC13B0}" type="slidenum">
              <a:rPr lang="en-US"/>
              <a:pPr/>
              <a:t>‹#›</a:t>
            </a:fld>
            <a:endParaRPr lang="en-US"/>
          </a:p>
        </p:txBody>
      </p:sp>
    </p:spTree>
    <p:extLst>
      <p:ext uri="{BB962C8B-B14F-4D97-AF65-F5344CB8AC3E}">
        <p14:creationId xmlns:p14="http://schemas.microsoft.com/office/powerpoint/2010/main" val="28293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C3E2DD-41D0-4299-88B2-6D986D5EDBD4}" type="slidenum">
              <a:rPr lang="en-US"/>
              <a:pPr/>
              <a:t>‹#›</a:t>
            </a:fld>
            <a:endParaRPr lang="en-US"/>
          </a:p>
        </p:txBody>
      </p:sp>
    </p:spTree>
    <p:extLst>
      <p:ext uri="{BB962C8B-B14F-4D97-AF65-F5344CB8AC3E}">
        <p14:creationId xmlns:p14="http://schemas.microsoft.com/office/powerpoint/2010/main" val="4001206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0DEE5-DD05-4D24-94A7-7EAF67CC13F1}" type="slidenum">
              <a:rPr lang="en-US"/>
              <a:pPr/>
              <a:t>6</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CD4AA-7295-47AE-A28F-5CE6C65461EE}" type="slidenum">
              <a:rPr lang="en-US"/>
              <a:pPr/>
              <a:t>22</a:t>
            </a:fld>
            <a:endParaRPr lang="en-US"/>
          </a:p>
        </p:txBody>
      </p:sp>
      <p:sp>
        <p:nvSpPr>
          <p:cNvPr id="110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BA5BE-43E7-48D6-8C61-5D05BD2EE430}" type="slidenum">
              <a:rPr lang="en-US"/>
              <a:pPr/>
              <a:t>30</a:t>
            </a:fld>
            <a:endParaRPr lang="en-US"/>
          </a:p>
        </p:txBody>
      </p:sp>
      <p:sp>
        <p:nvSpPr>
          <p:cNvPr id="157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5AD3E-1778-49C1-9FDF-9F539ACA3F5A}" type="slidenum">
              <a:rPr lang="en-US"/>
              <a:pPr/>
              <a:t>31</a:t>
            </a:fld>
            <a:endParaRPr lang="en-US"/>
          </a:p>
        </p:txBody>
      </p:sp>
      <p:sp>
        <p:nvSpPr>
          <p:cNvPr id="176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6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7AFCC-D983-4C22-A328-D0B8F4180EFB}" type="slidenum">
              <a:rPr lang="en-US"/>
              <a:pPr/>
              <a:t>32</a:t>
            </a:fld>
            <a:endParaRPr lang="en-US"/>
          </a:p>
        </p:txBody>
      </p:sp>
      <p:sp>
        <p:nvSpPr>
          <p:cNvPr id="155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927E9B3-6796-4725-A4FB-BB003E406FFB}" type="slidenum">
              <a:rPr lang="en-US"/>
              <a:pPr/>
              <a:t>39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4DB87E4-509E-4FE2-BDC6-48ED2699E76A}"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D793AF-920A-4001-84B1-5A0DB3A89F86}" type="slidenum">
              <a:rPr lang="en-US"/>
              <a:pPr/>
              <a:t>10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9B6D0DF-F0E3-4DDD-9D1F-35B90EA25C77}" type="slidenum">
              <a:rPr lang="en-US"/>
              <a:pPr/>
              <a:t>13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D640A29-8B4A-40E8-B072-31C0C05CCF12}"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E8704D9-57FE-47C9-801C-06E5252C857E}" type="slidenum">
              <a:rPr lang="en-US"/>
              <a:pPr/>
              <a:t>15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49763-4C7F-4D2A-81E7-041F9BDC7338}" type="slidenum">
              <a:rPr lang="en-US"/>
              <a:pPr/>
              <a:t>17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0B5C5-E418-4932-B57D-22428C24D7F9}" type="slidenum">
              <a:rPr lang="en-US"/>
              <a:pPr/>
              <a:t>19</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ED776-49B0-440C-B496-5BF36CC8A83C}" type="slidenum">
              <a:rPr lang="en-US"/>
              <a:pPr/>
              <a:t>20</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1026"/>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9219" name="Rectangle 1027"/>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9220" name="Rectangle 1028"/>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p>
        </p:txBody>
      </p:sp>
      <p:sp>
        <p:nvSpPr>
          <p:cNvPr id="9221" name="Rectangle 1029"/>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en-US"/>
          </a:p>
        </p:txBody>
      </p:sp>
      <p:sp>
        <p:nvSpPr>
          <p:cNvPr id="9222" name="Rectangle 1030"/>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7EBBE13D-03FC-44D0-9910-7466459E6D96}" type="slidenum">
              <a:rPr lang="en-US"/>
              <a:pPr/>
              <a:t>‹#›</a:t>
            </a:fld>
            <a:endParaRPr lang="en-US"/>
          </a:p>
        </p:txBody>
      </p:sp>
      <p:pic>
        <p:nvPicPr>
          <p:cNvPr id="9223" name="Picture 1031" descr="A:\paint.GIF"/>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FE738E-462D-4768-ACD6-1FBD2119689E}" type="slidenum">
              <a:rPr lang="en-US"/>
              <a:pPr/>
              <a:t>‹#›</a:t>
            </a:fld>
            <a:endParaRPr lang="en-US"/>
          </a:p>
        </p:txBody>
      </p:sp>
    </p:spTree>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D35336-4BBD-49A8-AED5-B220F0CF83B9}" type="slidenum">
              <a:rPr lang="en-US"/>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622800" y="1885950"/>
            <a:ext cx="4013200" cy="4171950"/>
          </a:xfrm>
        </p:spPr>
        <p:txBody>
          <a:bodyPr/>
          <a:lstStyle/>
          <a:p>
            <a:endParaRPr lang="en-AU"/>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5F4ECF2F-A2DA-4F06-9725-E3A0DD9B7C2E}" type="slidenum">
              <a:rPr lang="en-US"/>
              <a:pPr/>
              <a:t>‹#›</a:t>
            </a:fld>
            <a:endParaRPr lang="en-US"/>
          </a:p>
        </p:txBody>
      </p:sp>
    </p:spTree>
  </p:cSld>
  <p:clrMapOvr>
    <a:masterClrMapping/>
  </p:clrMapOvr>
  <p:transition spd="med">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990600" y="1828800"/>
            <a:ext cx="3810000" cy="4114800"/>
          </a:xfrm>
        </p:spPr>
        <p:txBody>
          <a:bodyPr/>
          <a:lstStyle/>
          <a:p>
            <a:endParaRPr lang="en-AU"/>
          </a:p>
        </p:txBody>
      </p:sp>
      <p:sp>
        <p:nvSpPr>
          <p:cNvPr id="4" name="Text Placeholder 3"/>
          <p:cNvSpPr>
            <a:spLocks noGrp="1"/>
          </p:cNvSpPr>
          <p:nvPr>
            <p:ph type="body" sz="half" idx="2"/>
          </p:nvPr>
        </p:nvSpPr>
        <p:spPr>
          <a:xfrm>
            <a:off x="4953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990600" y="60960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0960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96000"/>
            <a:ext cx="1905000" cy="457200"/>
          </a:xfrm>
        </p:spPr>
        <p:txBody>
          <a:bodyPr/>
          <a:lstStyle>
            <a:lvl1pPr>
              <a:defRPr/>
            </a:lvl1pPr>
          </a:lstStyle>
          <a:p>
            <a:fld id="{D02DDE91-FE1D-4AA2-96C3-1F8F64D644CC}" type="slidenum">
              <a:rPr lang="en-US"/>
              <a:pPr/>
              <a:t>‹#›</a:t>
            </a:fld>
            <a:endParaRPr lang="en-US"/>
          </a:p>
        </p:txBody>
      </p:sp>
    </p:spTree>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1DFE08-5878-458B-8B2F-6C110E893201}" type="slidenum">
              <a:rPr lang="en-US"/>
              <a:pPr/>
              <a:t>‹#›</a:t>
            </a:fld>
            <a:endParaRPr lang="en-US"/>
          </a:p>
        </p:txBody>
      </p:sp>
    </p:spTree>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9B4C7C-3109-41CE-9270-05582C078D7A}" type="slidenum">
              <a:rPr lang="en-US"/>
              <a:pPr/>
              <a:t>‹#›</a:t>
            </a:fld>
            <a:endParaRPr lang="en-US"/>
          </a:p>
        </p:txBody>
      </p:sp>
    </p:spTree>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60BBB0-4A7E-448B-AA78-4785E0BF4E1F}" type="slidenum">
              <a:rPr lang="en-US"/>
              <a:pPr/>
              <a:t>‹#›</a:t>
            </a:fld>
            <a:endParaRPr lang="en-US"/>
          </a:p>
        </p:txBody>
      </p:sp>
    </p:spTree>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285B81-1050-449C-B627-59219399BFD2}" type="slidenum">
              <a:rPr lang="en-US"/>
              <a:pPr/>
              <a:t>‹#›</a:t>
            </a:fld>
            <a:endParaRPr lang="en-US"/>
          </a:p>
        </p:txBody>
      </p:sp>
    </p:spTree>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C2E7648-CAB6-454F-8EB0-7E7A80580C15}" type="slidenum">
              <a:rPr lang="en-US"/>
              <a:pPr/>
              <a:t>‹#›</a:t>
            </a:fld>
            <a:endParaRPr lang="en-US"/>
          </a:p>
        </p:txBody>
      </p:sp>
    </p:spTree>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1DB55D-2F68-4E42-892C-79C3097A235F}" type="slidenum">
              <a:rPr lang="en-US"/>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509D8D-F112-4572-B80D-D42B19570A3A}" type="slidenum">
              <a:rPr lang="en-US"/>
              <a:pPr/>
              <a:t>‹#›</a:t>
            </a:fld>
            <a:endParaRPr lang="en-US"/>
          </a:p>
        </p:txBody>
      </p:sp>
    </p:spTree>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A2E90-E601-467C-85D4-485C66989452}" type="slidenum">
              <a:rPr lang="en-US"/>
              <a:pPr/>
              <a:t>‹#›</a:t>
            </a:fld>
            <a:endParaRPr lang="en-US"/>
          </a:p>
        </p:txBody>
      </p:sp>
    </p:spTree>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1027"/>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1028"/>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endParaRPr lang="en-US"/>
          </a:p>
        </p:txBody>
      </p:sp>
      <p:sp>
        <p:nvSpPr>
          <p:cNvPr id="8197" name="Rectangle 1029"/>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endParaRPr lang="en-US"/>
          </a:p>
        </p:txBody>
      </p:sp>
      <p:sp>
        <p:nvSpPr>
          <p:cNvPr id="8198" name="Rectangle 1030"/>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98FE338E-5882-41DF-9543-4722D2A82C45}" type="slidenum">
              <a:rPr lang="en-US"/>
              <a:pPr/>
              <a:t>‹#›</a:t>
            </a:fld>
            <a:endParaRPr lang="en-US"/>
          </a:p>
        </p:txBody>
      </p:sp>
      <p:pic>
        <p:nvPicPr>
          <p:cNvPr id="8199" name="Picture 1031" descr="A:\paint.GIF"/>
          <p:cNvPicPr>
            <a:picLocks noChangeAspect="1" noChangeArrowheads="1"/>
          </p:cNvPicPr>
          <p:nvPr/>
        </p:nvPicPr>
        <p:blipFill>
          <a:blip r:embed="rId15">
            <a:clrChange>
              <a:clrFrom>
                <a:srgbClr val="C0C0C0"/>
              </a:clrFrom>
              <a:clrTo>
                <a:srgbClr val="C0C0C0">
                  <a:alpha val="0"/>
                </a:srgbClr>
              </a:clrTo>
            </a:clrChange>
          </a:blip>
          <a:srcRect/>
          <a:stretch>
            <a:fillRect/>
          </a:stretch>
        </p:blipFill>
        <p:spPr bwMode="auto">
          <a:xfrm>
            <a:off x="914400" y="114300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spd="med">
    <p:checker/>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real.com/R/RC.RPC0524_h1.link-1.img..R/www.real.com/playerplus/plusorder12.html?src=010524realhome_1,010524rpchoice_h2&amp;mkt=SFTgpcombo" TargetMode="External"/><Relationship Id="rId5" Type="http://schemas.openxmlformats.org/officeDocument/2006/relationships/image" Target="../media/image13.png"/><Relationship Id="rId4" Type="http://schemas.openxmlformats.org/officeDocument/2006/relationships/hyperlink" Target="http://www.macromedia.com/software/flashplay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1.png"/><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oleObject" Target="../embeddings/oleObject12.bin"/><Relationship Id="rId5" Type="http://schemas.openxmlformats.org/officeDocument/2006/relationships/oleObject" Target="../embeddings/oleObject8.bin"/><Relationship Id="rId10" Type="http://schemas.openxmlformats.org/officeDocument/2006/relationships/oleObject" Target="../embeddings/oleObject11.bin"/><Relationship Id="rId4" Type="http://schemas.openxmlformats.org/officeDocument/2006/relationships/image" Target="../media/image27.png"/><Relationship Id="rId9" Type="http://schemas.openxmlformats.org/officeDocument/2006/relationships/oleObject" Target="../embeddings/oleObject10.bin"/><Relationship Id="rId14"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18" Type="http://schemas.openxmlformats.org/officeDocument/2006/relationships/oleObject" Target="../embeddings/oleObject27.bin"/><Relationship Id="rId26" Type="http://schemas.openxmlformats.org/officeDocument/2006/relationships/oleObject" Target="../embeddings/oleObject35.bin"/><Relationship Id="rId3" Type="http://schemas.openxmlformats.org/officeDocument/2006/relationships/oleObject" Target="../embeddings/oleObject14.bin"/><Relationship Id="rId21" Type="http://schemas.openxmlformats.org/officeDocument/2006/relationships/oleObject" Target="../embeddings/oleObject30.bin"/><Relationship Id="rId7" Type="http://schemas.openxmlformats.org/officeDocument/2006/relationships/oleObject" Target="../embeddings/oleObject16.bin"/><Relationship Id="rId12" Type="http://schemas.openxmlformats.org/officeDocument/2006/relationships/oleObject" Target="../embeddings/oleObject21.bin"/><Relationship Id="rId17" Type="http://schemas.openxmlformats.org/officeDocument/2006/relationships/oleObject" Target="../embeddings/oleObject26.bin"/><Relationship Id="rId25" Type="http://schemas.openxmlformats.org/officeDocument/2006/relationships/oleObject" Target="../embeddings/oleObject34.bin"/><Relationship Id="rId2" Type="http://schemas.openxmlformats.org/officeDocument/2006/relationships/slideLayout" Target="../slideLayouts/slideLayout6.xml"/><Relationship Id="rId16" Type="http://schemas.openxmlformats.org/officeDocument/2006/relationships/oleObject" Target="../embeddings/oleObject25.bin"/><Relationship Id="rId20" Type="http://schemas.openxmlformats.org/officeDocument/2006/relationships/oleObject" Target="../embeddings/oleObject29.bin"/><Relationship Id="rId1" Type="http://schemas.openxmlformats.org/officeDocument/2006/relationships/vmlDrawing" Target="../drawings/vmlDrawing7.vml"/><Relationship Id="rId6" Type="http://schemas.openxmlformats.org/officeDocument/2006/relationships/image" Target="../media/image27.png"/><Relationship Id="rId11" Type="http://schemas.openxmlformats.org/officeDocument/2006/relationships/oleObject" Target="../embeddings/oleObject20.bin"/><Relationship Id="rId24" Type="http://schemas.openxmlformats.org/officeDocument/2006/relationships/oleObject" Target="../embeddings/oleObject33.bin"/><Relationship Id="rId5" Type="http://schemas.openxmlformats.org/officeDocument/2006/relationships/oleObject" Target="../embeddings/oleObject15.bin"/><Relationship Id="rId15" Type="http://schemas.openxmlformats.org/officeDocument/2006/relationships/oleObject" Target="../embeddings/oleObject24.bin"/><Relationship Id="rId23" Type="http://schemas.openxmlformats.org/officeDocument/2006/relationships/oleObject" Target="../embeddings/oleObject32.bin"/><Relationship Id="rId28" Type="http://schemas.openxmlformats.org/officeDocument/2006/relationships/oleObject" Target="../embeddings/oleObject37.bin"/><Relationship Id="rId10" Type="http://schemas.openxmlformats.org/officeDocument/2006/relationships/oleObject" Target="../embeddings/oleObject19.bin"/><Relationship Id="rId19" Type="http://schemas.openxmlformats.org/officeDocument/2006/relationships/oleObject" Target="../embeddings/oleObject28.bin"/><Relationship Id="rId4" Type="http://schemas.openxmlformats.org/officeDocument/2006/relationships/image" Target="../media/image32.png"/><Relationship Id="rId9" Type="http://schemas.openxmlformats.org/officeDocument/2006/relationships/oleObject" Target="../embeddings/oleObject18.bin"/><Relationship Id="rId14" Type="http://schemas.openxmlformats.org/officeDocument/2006/relationships/oleObject" Target="../embeddings/oleObject23.bin"/><Relationship Id="rId22" Type="http://schemas.openxmlformats.org/officeDocument/2006/relationships/oleObject" Target="../embeddings/oleObject31.bin"/><Relationship Id="rId27" Type="http://schemas.openxmlformats.org/officeDocument/2006/relationships/oleObject" Target="../embeddings/oleObject36.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6.bin"/><Relationship Id="rId18" Type="http://schemas.openxmlformats.org/officeDocument/2006/relationships/oleObject" Target="../embeddings/oleObject51.bin"/><Relationship Id="rId26" Type="http://schemas.openxmlformats.org/officeDocument/2006/relationships/oleObject" Target="../embeddings/oleObject59.bin"/><Relationship Id="rId3" Type="http://schemas.openxmlformats.org/officeDocument/2006/relationships/oleObject" Target="../embeddings/oleObject38.bin"/><Relationship Id="rId21" Type="http://schemas.openxmlformats.org/officeDocument/2006/relationships/oleObject" Target="../embeddings/oleObject54.bin"/><Relationship Id="rId7" Type="http://schemas.openxmlformats.org/officeDocument/2006/relationships/oleObject" Target="../embeddings/oleObject40.bin"/><Relationship Id="rId12" Type="http://schemas.openxmlformats.org/officeDocument/2006/relationships/oleObject" Target="../embeddings/oleObject45.bin"/><Relationship Id="rId17" Type="http://schemas.openxmlformats.org/officeDocument/2006/relationships/oleObject" Target="../embeddings/oleObject50.bin"/><Relationship Id="rId25" Type="http://schemas.openxmlformats.org/officeDocument/2006/relationships/oleObject" Target="../embeddings/oleObject58.bin"/><Relationship Id="rId33" Type="http://schemas.openxmlformats.org/officeDocument/2006/relationships/oleObject" Target="../embeddings/oleObject65.bin"/><Relationship Id="rId2" Type="http://schemas.openxmlformats.org/officeDocument/2006/relationships/slideLayout" Target="../slideLayouts/slideLayout6.xml"/><Relationship Id="rId16" Type="http://schemas.openxmlformats.org/officeDocument/2006/relationships/oleObject" Target="../embeddings/oleObject49.bin"/><Relationship Id="rId20" Type="http://schemas.openxmlformats.org/officeDocument/2006/relationships/oleObject" Target="../embeddings/oleObject53.bin"/><Relationship Id="rId29" Type="http://schemas.openxmlformats.org/officeDocument/2006/relationships/oleObject" Target="../embeddings/oleObject62.bin"/><Relationship Id="rId1" Type="http://schemas.openxmlformats.org/officeDocument/2006/relationships/vmlDrawing" Target="../drawings/vmlDrawing8.vml"/><Relationship Id="rId6" Type="http://schemas.openxmlformats.org/officeDocument/2006/relationships/image" Target="../media/image27.png"/><Relationship Id="rId11" Type="http://schemas.openxmlformats.org/officeDocument/2006/relationships/oleObject" Target="../embeddings/oleObject44.bin"/><Relationship Id="rId24" Type="http://schemas.openxmlformats.org/officeDocument/2006/relationships/oleObject" Target="../embeddings/oleObject57.bin"/><Relationship Id="rId32" Type="http://schemas.openxmlformats.org/officeDocument/2006/relationships/oleObject" Target="../embeddings/oleObject64.bin"/><Relationship Id="rId5" Type="http://schemas.openxmlformats.org/officeDocument/2006/relationships/oleObject" Target="../embeddings/oleObject39.bin"/><Relationship Id="rId15" Type="http://schemas.openxmlformats.org/officeDocument/2006/relationships/oleObject" Target="../embeddings/oleObject48.bin"/><Relationship Id="rId23" Type="http://schemas.openxmlformats.org/officeDocument/2006/relationships/oleObject" Target="../embeddings/oleObject56.bin"/><Relationship Id="rId28" Type="http://schemas.openxmlformats.org/officeDocument/2006/relationships/oleObject" Target="../embeddings/oleObject61.bin"/><Relationship Id="rId10" Type="http://schemas.openxmlformats.org/officeDocument/2006/relationships/oleObject" Target="../embeddings/oleObject43.bin"/><Relationship Id="rId19" Type="http://schemas.openxmlformats.org/officeDocument/2006/relationships/oleObject" Target="../embeddings/oleObject52.bin"/><Relationship Id="rId31" Type="http://schemas.openxmlformats.org/officeDocument/2006/relationships/oleObject" Target="../embeddings/oleObject63.bin"/><Relationship Id="rId4" Type="http://schemas.openxmlformats.org/officeDocument/2006/relationships/image" Target="../media/image32.png"/><Relationship Id="rId9" Type="http://schemas.openxmlformats.org/officeDocument/2006/relationships/oleObject" Target="../embeddings/oleObject42.bin"/><Relationship Id="rId14" Type="http://schemas.openxmlformats.org/officeDocument/2006/relationships/oleObject" Target="../embeddings/oleObject47.bin"/><Relationship Id="rId22" Type="http://schemas.openxmlformats.org/officeDocument/2006/relationships/oleObject" Target="../embeddings/oleObject55.bin"/><Relationship Id="rId27" Type="http://schemas.openxmlformats.org/officeDocument/2006/relationships/oleObject" Target="../embeddings/oleObject60.bin"/><Relationship Id="rId30"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png"/><Relationship Id="rId5" Type="http://schemas.openxmlformats.org/officeDocument/2006/relationships/oleObject" Target="../embeddings/oleObject67.bin"/><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oleObject" Target="../embeddings/oleObject77.bin"/><Relationship Id="rId18" Type="http://schemas.openxmlformats.org/officeDocument/2006/relationships/oleObject" Target="../embeddings/oleObject82.bin"/><Relationship Id="rId26" Type="http://schemas.openxmlformats.org/officeDocument/2006/relationships/oleObject" Target="../embeddings/oleObject90.bin"/><Relationship Id="rId3" Type="http://schemas.openxmlformats.org/officeDocument/2006/relationships/oleObject" Target="../embeddings/oleObject69.bin"/><Relationship Id="rId21" Type="http://schemas.openxmlformats.org/officeDocument/2006/relationships/oleObject" Target="../embeddings/oleObject85.bin"/><Relationship Id="rId34" Type="http://schemas.openxmlformats.org/officeDocument/2006/relationships/image" Target="../media/image36.png"/><Relationship Id="rId7" Type="http://schemas.openxmlformats.org/officeDocument/2006/relationships/oleObject" Target="../embeddings/oleObject71.bin"/><Relationship Id="rId12" Type="http://schemas.openxmlformats.org/officeDocument/2006/relationships/oleObject" Target="../embeddings/oleObject76.bin"/><Relationship Id="rId17" Type="http://schemas.openxmlformats.org/officeDocument/2006/relationships/oleObject" Target="../embeddings/oleObject81.bin"/><Relationship Id="rId25" Type="http://schemas.openxmlformats.org/officeDocument/2006/relationships/oleObject" Target="../embeddings/oleObject89.bin"/><Relationship Id="rId33" Type="http://schemas.openxmlformats.org/officeDocument/2006/relationships/oleObject" Target="../embeddings/oleObject95.bin"/><Relationship Id="rId2" Type="http://schemas.openxmlformats.org/officeDocument/2006/relationships/slideLayout" Target="../slideLayouts/slideLayout6.xml"/><Relationship Id="rId16" Type="http://schemas.openxmlformats.org/officeDocument/2006/relationships/oleObject" Target="../embeddings/oleObject80.bin"/><Relationship Id="rId20" Type="http://schemas.openxmlformats.org/officeDocument/2006/relationships/oleObject" Target="../embeddings/oleObject84.bin"/><Relationship Id="rId29" Type="http://schemas.openxmlformats.org/officeDocument/2006/relationships/oleObject" Target="../embeddings/oleObject93.bin"/><Relationship Id="rId1" Type="http://schemas.openxmlformats.org/officeDocument/2006/relationships/vmlDrawing" Target="../drawings/vmlDrawing10.vml"/><Relationship Id="rId6" Type="http://schemas.openxmlformats.org/officeDocument/2006/relationships/image" Target="../media/image27.png"/><Relationship Id="rId11" Type="http://schemas.openxmlformats.org/officeDocument/2006/relationships/oleObject" Target="../embeddings/oleObject75.bin"/><Relationship Id="rId24" Type="http://schemas.openxmlformats.org/officeDocument/2006/relationships/oleObject" Target="../embeddings/oleObject88.bin"/><Relationship Id="rId32" Type="http://schemas.openxmlformats.org/officeDocument/2006/relationships/image" Target="../media/image30.png"/><Relationship Id="rId5" Type="http://schemas.openxmlformats.org/officeDocument/2006/relationships/oleObject" Target="../embeddings/oleObject70.bin"/><Relationship Id="rId15" Type="http://schemas.openxmlformats.org/officeDocument/2006/relationships/oleObject" Target="../embeddings/oleObject79.bin"/><Relationship Id="rId23" Type="http://schemas.openxmlformats.org/officeDocument/2006/relationships/oleObject" Target="../embeddings/oleObject87.bin"/><Relationship Id="rId28" Type="http://schemas.openxmlformats.org/officeDocument/2006/relationships/oleObject" Target="../embeddings/oleObject92.bin"/><Relationship Id="rId10" Type="http://schemas.openxmlformats.org/officeDocument/2006/relationships/oleObject" Target="../embeddings/oleObject74.bin"/><Relationship Id="rId19" Type="http://schemas.openxmlformats.org/officeDocument/2006/relationships/oleObject" Target="../embeddings/oleObject83.bin"/><Relationship Id="rId31" Type="http://schemas.openxmlformats.org/officeDocument/2006/relationships/oleObject" Target="../embeddings/oleObject94.bin"/><Relationship Id="rId4" Type="http://schemas.openxmlformats.org/officeDocument/2006/relationships/image" Target="../media/image32.png"/><Relationship Id="rId9" Type="http://schemas.openxmlformats.org/officeDocument/2006/relationships/oleObject" Target="../embeddings/oleObject73.bin"/><Relationship Id="rId14" Type="http://schemas.openxmlformats.org/officeDocument/2006/relationships/oleObject" Target="../embeddings/oleObject78.bin"/><Relationship Id="rId22" Type="http://schemas.openxmlformats.org/officeDocument/2006/relationships/oleObject" Target="../embeddings/oleObject86.bin"/><Relationship Id="rId27" Type="http://schemas.openxmlformats.org/officeDocument/2006/relationships/oleObject" Target="../embeddings/oleObject91.bin"/><Relationship Id="rId30" Type="http://schemas.openxmlformats.org/officeDocument/2006/relationships/image" Target="../media/image35.png"/><Relationship Id="rId35"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103.bin"/><Relationship Id="rId18" Type="http://schemas.openxmlformats.org/officeDocument/2006/relationships/oleObject" Target="../embeddings/oleObject108.bin"/><Relationship Id="rId26" Type="http://schemas.openxmlformats.org/officeDocument/2006/relationships/oleObject" Target="../embeddings/oleObject116.bin"/><Relationship Id="rId3" Type="http://schemas.openxmlformats.org/officeDocument/2006/relationships/oleObject" Target="../embeddings/oleObject96.bin"/><Relationship Id="rId21" Type="http://schemas.openxmlformats.org/officeDocument/2006/relationships/oleObject" Target="../embeddings/oleObject111.bin"/><Relationship Id="rId7" Type="http://schemas.openxmlformats.org/officeDocument/2006/relationships/oleObject" Target="../embeddings/oleObject98.bin"/><Relationship Id="rId12" Type="http://schemas.openxmlformats.org/officeDocument/2006/relationships/oleObject" Target="../embeddings/oleObject102.bin"/><Relationship Id="rId17" Type="http://schemas.openxmlformats.org/officeDocument/2006/relationships/oleObject" Target="../embeddings/oleObject107.bin"/><Relationship Id="rId25" Type="http://schemas.openxmlformats.org/officeDocument/2006/relationships/oleObject" Target="../embeddings/oleObject115.bin"/><Relationship Id="rId2" Type="http://schemas.openxmlformats.org/officeDocument/2006/relationships/slideLayout" Target="../slideLayouts/slideLayout6.xml"/><Relationship Id="rId16" Type="http://schemas.openxmlformats.org/officeDocument/2006/relationships/oleObject" Target="../embeddings/oleObject106.bin"/><Relationship Id="rId20" Type="http://schemas.openxmlformats.org/officeDocument/2006/relationships/oleObject" Target="../embeddings/oleObject110.bin"/><Relationship Id="rId29" Type="http://schemas.openxmlformats.org/officeDocument/2006/relationships/oleObject" Target="../embeddings/oleObject119.bin"/><Relationship Id="rId1" Type="http://schemas.openxmlformats.org/officeDocument/2006/relationships/vmlDrawing" Target="../drawings/vmlDrawing11.vml"/><Relationship Id="rId6" Type="http://schemas.openxmlformats.org/officeDocument/2006/relationships/image" Target="../media/image32.png"/><Relationship Id="rId11" Type="http://schemas.openxmlformats.org/officeDocument/2006/relationships/oleObject" Target="../embeddings/oleObject101.bin"/><Relationship Id="rId24" Type="http://schemas.openxmlformats.org/officeDocument/2006/relationships/oleObject" Target="../embeddings/oleObject114.bin"/><Relationship Id="rId5" Type="http://schemas.openxmlformats.org/officeDocument/2006/relationships/oleObject" Target="../embeddings/oleObject97.bin"/><Relationship Id="rId15" Type="http://schemas.openxmlformats.org/officeDocument/2006/relationships/oleObject" Target="../embeddings/oleObject105.bin"/><Relationship Id="rId23" Type="http://schemas.openxmlformats.org/officeDocument/2006/relationships/oleObject" Target="../embeddings/oleObject113.bin"/><Relationship Id="rId28" Type="http://schemas.openxmlformats.org/officeDocument/2006/relationships/oleObject" Target="../embeddings/oleObject118.bin"/><Relationship Id="rId10" Type="http://schemas.openxmlformats.org/officeDocument/2006/relationships/oleObject" Target="../embeddings/oleObject100.bin"/><Relationship Id="rId19" Type="http://schemas.openxmlformats.org/officeDocument/2006/relationships/oleObject" Target="../embeddings/oleObject109.bin"/><Relationship Id="rId4" Type="http://schemas.openxmlformats.org/officeDocument/2006/relationships/image" Target="../media/image36.png"/><Relationship Id="rId9" Type="http://schemas.openxmlformats.org/officeDocument/2006/relationships/oleObject" Target="../embeddings/oleObject99.bin"/><Relationship Id="rId14" Type="http://schemas.openxmlformats.org/officeDocument/2006/relationships/oleObject" Target="../embeddings/oleObject104.bin"/><Relationship Id="rId22" Type="http://schemas.openxmlformats.org/officeDocument/2006/relationships/oleObject" Target="../embeddings/oleObject112.bin"/><Relationship Id="rId27" Type="http://schemas.openxmlformats.org/officeDocument/2006/relationships/oleObject" Target="../embeddings/oleObject117.bin"/><Relationship Id="rId30" Type="http://schemas.openxmlformats.org/officeDocument/2006/relationships/oleObject" Target="../embeddings/oleObject120.bin"/></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Data\CISCO\Chapter%201\internetworking04.avi"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oleObject" Target="../embeddings/oleObject126.bin"/><Relationship Id="rId3" Type="http://schemas.openxmlformats.org/officeDocument/2006/relationships/oleObject" Target="../embeddings/oleObject121.bin"/><Relationship Id="rId7" Type="http://schemas.openxmlformats.org/officeDocument/2006/relationships/oleObject" Target="../embeddings/oleObject123.bin"/><Relationship Id="rId12"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5.png"/><Relationship Id="rId11" Type="http://schemas.openxmlformats.org/officeDocument/2006/relationships/oleObject" Target="../embeddings/oleObject125.bin"/><Relationship Id="rId5" Type="http://schemas.openxmlformats.org/officeDocument/2006/relationships/oleObject" Target="../embeddings/oleObject122.bin"/><Relationship Id="rId15" Type="http://schemas.openxmlformats.org/officeDocument/2006/relationships/image" Target="../media/image49.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oleObject" Target="../embeddings/oleObject124.bin"/><Relationship Id="rId1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1.wmf"/><Relationship Id="rId4" Type="http://schemas.openxmlformats.org/officeDocument/2006/relationships/image" Target="../media/image50.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Data\CISCO\Chapter%201\internetworking06.avi" TargetMode="Externa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90600" y="723900"/>
            <a:ext cx="7772400" cy="609600"/>
          </a:xfrm>
        </p:spPr>
        <p:txBody>
          <a:bodyPr/>
          <a:lstStyle/>
          <a:p>
            <a:r>
              <a:rPr lang="en-US"/>
              <a:t>What is a network?</a:t>
            </a:r>
          </a:p>
        </p:txBody>
      </p:sp>
      <p:sp>
        <p:nvSpPr>
          <p:cNvPr id="71683" name="Rectangle 3"/>
          <p:cNvSpPr>
            <a:spLocks noGrp="1" noChangeArrowheads="1"/>
          </p:cNvSpPr>
          <p:nvPr>
            <p:ph type="body" sz="half" idx="2"/>
          </p:nvPr>
        </p:nvSpPr>
        <p:spPr/>
        <p:txBody>
          <a:bodyPr/>
          <a:lstStyle/>
          <a:p>
            <a:pPr>
              <a:lnSpc>
                <a:spcPct val="90000"/>
              </a:lnSpc>
            </a:pPr>
            <a:r>
              <a:rPr lang="en-US" sz="2800"/>
              <a:t>A network consists of two or more computers that are linked in order to:</a:t>
            </a:r>
          </a:p>
          <a:p>
            <a:pPr lvl="1">
              <a:lnSpc>
                <a:spcPct val="90000"/>
              </a:lnSpc>
            </a:pPr>
            <a:r>
              <a:rPr lang="en-US" sz="2400"/>
              <a:t> share resources (such as printers and CD-ROMs),</a:t>
            </a:r>
          </a:p>
          <a:p>
            <a:pPr lvl="1">
              <a:lnSpc>
                <a:spcPct val="90000"/>
              </a:lnSpc>
            </a:pPr>
            <a:r>
              <a:rPr lang="en-US" sz="2400"/>
              <a:t> exchange files, or </a:t>
            </a:r>
          </a:p>
          <a:p>
            <a:pPr lvl="1">
              <a:lnSpc>
                <a:spcPct val="90000"/>
              </a:lnSpc>
            </a:pPr>
            <a:r>
              <a:rPr lang="en-US" sz="2400"/>
              <a:t>allow electronic communications</a:t>
            </a:r>
          </a:p>
        </p:txBody>
      </p:sp>
      <p:pic>
        <p:nvPicPr>
          <p:cNvPr id="71684" name="Picture 4" descr="C:\Program Files\Microsoft Office\Clipart\Pub60Cor\AG00169_.gif"/>
          <p:cNvPicPr>
            <a:picLocks noChangeAspect="1" noChangeArrowheads="1" noCrop="1"/>
          </p:cNvPicPr>
          <p:nvPr/>
        </p:nvPicPr>
        <p:blipFill>
          <a:blip r:embed="rId2"/>
          <a:srcRect/>
          <a:stretch>
            <a:fillRect/>
          </a:stretch>
        </p:blipFill>
        <p:spPr bwMode="auto">
          <a:xfrm>
            <a:off x="1905000" y="5140325"/>
            <a:ext cx="1447800" cy="776288"/>
          </a:xfrm>
          <a:prstGeom prst="rect">
            <a:avLst/>
          </a:prstGeom>
          <a:noFill/>
        </p:spPr>
      </p:pic>
      <p:pic>
        <p:nvPicPr>
          <p:cNvPr id="71685" name="Picture 5" descr="C:\Program Files\Microsoft Office\Clipart\smbusbas\BS00094_.wmf"/>
          <p:cNvPicPr>
            <a:picLocks noChangeAspect="1" noChangeArrowheads="1"/>
          </p:cNvPicPr>
          <p:nvPr/>
        </p:nvPicPr>
        <p:blipFill>
          <a:blip r:embed="rId3"/>
          <a:srcRect/>
          <a:stretch>
            <a:fillRect/>
          </a:stretch>
        </p:blipFill>
        <p:spPr bwMode="auto">
          <a:xfrm>
            <a:off x="609600" y="2209800"/>
            <a:ext cx="1233488" cy="1504950"/>
          </a:xfrm>
          <a:prstGeom prst="rect">
            <a:avLst/>
          </a:prstGeom>
          <a:noFill/>
        </p:spPr>
      </p:pic>
      <p:pic>
        <p:nvPicPr>
          <p:cNvPr id="71686" name="Picture 6" descr="C:\Program Files\Microsoft Office\Clipart\smbusbas\BS00094_.wmf"/>
          <p:cNvPicPr>
            <a:picLocks noChangeAspect="1" noChangeArrowheads="1"/>
          </p:cNvPicPr>
          <p:nvPr/>
        </p:nvPicPr>
        <p:blipFill>
          <a:blip r:embed="rId3"/>
          <a:srcRect/>
          <a:stretch>
            <a:fillRect/>
          </a:stretch>
        </p:blipFill>
        <p:spPr bwMode="auto">
          <a:xfrm>
            <a:off x="457200" y="4343400"/>
            <a:ext cx="1233488" cy="1504950"/>
          </a:xfrm>
          <a:prstGeom prst="rect">
            <a:avLst/>
          </a:prstGeom>
          <a:noFill/>
        </p:spPr>
      </p:pic>
      <p:pic>
        <p:nvPicPr>
          <p:cNvPr id="71687" name="Picture 7" descr="C:\Program Files\Microsoft Office\Clipart\smbusbas\BS00094_.wmf"/>
          <p:cNvPicPr>
            <a:picLocks noChangeAspect="1" noChangeArrowheads="1"/>
          </p:cNvPicPr>
          <p:nvPr/>
        </p:nvPicPr>
        <p:blipFill>
          <a:blip r:embed="rId3"/>
          <a:srcRect/>
          <a:stretch>
            <a:fillRect/>
          </a:stretch>
        </p:blipFill>
        <p:spPr bwMode="auto">
          <a:xfrm>
            <a:off x="3124200" y="2971800"/>
            <a:ext cx="1233488" cy="1504950"/>
          </a:xfrm>
          <a:prstGeom prst="rect">
            <a:avLst/>
          </a:prstGeom>
          <a:noFill/>
        </p:spPr>
      </p:pic>
      <p:sp>
        <p:nvSpPr>
          <p:cNvPr id="71688" name="Line 8"/>
          <p:cNvSpPr>
            <a:spLocks noChangeShapeType="1"/>
          </p:cNvSpPr>
          <p:nvPr/>
        </p:nvSpPr>
        <p:spPr bwMode="auto">
          <a:xfrm>
            <a:off x="1676400" y="2743200"/>
            <a:ext cx="1600200" cy="990600"/>
          </a:xfrm>
          <a:prstGeom prst="line">
            <a:avLst/>
          </a:prstGeom>
          <a:noFill/>
          <a:ln w="38100">
            <a:solidFill>
              <a:schemeClr val="folHlink"/>
            </a:solidFill>
            <a:round/>
            <a:headEnd/>
            <a:tailEnd/>
          </a:ln>
          <a:effectLst/>
        </p:spPr>
        <p:txBody>
          <a:bodyPr wrap="none"/>
          <a:lstStyle/>
          <a:p>
            <a:endParaRPr lang="en-AU"/>
          </a:p>
        </p:txBody>
      </p:sp>
      <p:sp>
        <p:nvSpPr>
          <p:cNvPr id="71689" name="Line 9"/>
          <p:cNvSpPr>
            <a:spLocks noChangeShapeType="1"/>
          </p:cNvSpPr>
          <p:nvPr/>
        </p:nvSpPr>
        <p:spPr bwMode="auto">
          <a:xfrm>
            <a:off x="1524000" y="5181600"/>
            <a:ext cx="838200" cy="152400"/>
          </a:xfrm>
          <a:prstGeom prst="line">
            <a:avLst/>
          </a:prstGeom>
          <a:noFill/>
          <a:ln w="38100">
            <a:solidFill>
              <a:schemeClr val="folHlink"/>
            </a:solidFill>
            <a:round/>
            <a:headEnd/>
            <a:tailEnd/>
          </a:ln>
          <a:effectLst/>
        </p:spPr>
        <p:txBody>
          <a:bodyPr wrap="none"/>
          <a:lstStyle/>
          <a:p>
            <a:endParaRPr lang="en-AU"/>
          </a:p>
        </p:txBody>
      </p:sp>
      <p:sp>
        <p:nvSpPr>
          <p:cNvPr id="71690" name="Line 10"/>
          <p:cNvSpPr>
            <a:spLocks noChangeShapeType="1"/>
          </p:cNvSpPr>
          <p:nvPr/>
        </p:nvSpPr>
        <p:spPr bwMode="auto">
          <a:xfrm flipH="1">
            <a:off x="3048000" y="4419600"/>
            <a:ext cx="457200" cy="762000"/>
          </a:xfrm>
          <a:prstGeom prst="line">
            <a:avLst/>
          </a:prstGeom>
          <a:noFill/>
          <a:ln w="38100">
            <a:solidFill>
              <a:schemeClr val="folHlink"/>
            </a:solidFill>
            <a:round/>
            <a:headEnd/>
            <a:tailEnd/>
          </a:ln>
          <a:effectLst/>
        </p:spPr>
        <p:txBody>
          <a:bodyPr wrap="none"/>
          <a:lstStyle/>
          <a:p>
            <a:endParaRPr lang="en-AU"/>
          </a:p>
        </p:txBody>
      </p:sp>
      <p:sp>
        <p:nvSpPr>
          <p:cNvPr id="71691" name="Line 11"/>
          <p:cNvSpPr>
            <a:spLocks noChangeShapeType="1"/>
          </p:cNvSpPr>
          <p:nvPr/>
        </p:nvSpPr>
        <p:spPr bwMode="auto">
          <a:xfrm flipH="1">
            <a:off x="1295400" y="3581400"/>
            <a:ext cx="76200" cy="762000"/>
          </a:xfrm>
          <a:prstGeom prst="line">
            <a:avLst/>
          </a:prstGeom>
          <a:noFill/>
          <a:ln w="38100">
            <a:solidFill>
              <a:schemeClr val="folHlink"/>
            </a:solidFill>
            <a:round/>
            <a:headEnd/>
            <a:tailEnd/>
          </a:ln>
          <a:effectLst/>
        </p:spPr>
        <p:txBody>
          <a:bodyPr wrap="none"/>
          <a:lstStyle/>
          <a:p>
            <a:endParaRPr lang="en-AU"/>
          </a:p>
        </p:txBody>
      </p:sp>
      <p:sp>
        <p:nvSpPr>
          <p:cNvPr id="2" name="TextBox 1"/>
          <p:cNvSpPr txBox="1"/>
          <p:nvPr/>
        </p:nvSpPr>
        <p:spPr>
          <a:xfrm>
            <a:off x="1524000" y="6279008"/>
            <a:ext cx="7080448" cy="461665"/>
          </a:xfrm>
          <a:prstGeom prst="rect">
            <a:avLst/>
          </a:prstGeom>
          <a:noFill/>
        </p:spPr>
        <p:txBody>
          <a:bodyPr wrap="square" rtlCol="0">
            <a:spAutoFit/>
          </a:bodyPr>
          <a:lstStyle/>
          <a:p>
            <a:r>
              <a:rPr lang="en-AU" dirty="0" smtClean="0"/>
              <a:t>Introduction to Networking – John Bellavance</a:t>
            </a:r>
            <a:endParaRPr lang="en-AU" dirty="0"/>
          </a:p>
        </p:txBody>
      </p:sp>
    </p:spTree>
  </p:cSld>
  <p:clrMapOvr>
    <a:masterClrMapping/>
  </p:clrMapOvr>
  <p:transition spd="med">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1026"/>
          <p:cNvGraphicFramePr>
            <a:graphicFrameLocks noChangeAspect="1"/>
          </p:cNvGraphicFramePr>
          <p:nvPr/>
        </p:nvGraphicFramePr>
        <p:xfrm>
          <a:off x="685800" y="1600200"/>
          <a:ext cx="7743825" cy="4987925"/>
        </p:xfrm>
        <a:graphic>
          <a:graphicData uri="http://schemas.openxmlformats.org/presentationml/2006/ole">
            <mc:AlternateContent xmlns:mc="http://schemas.openxmlformats.org/markup-compatibility/2006">
              <mc:Choice xmlns:v="urn:schemas-microsoft-com:vml" Requires="v">
                <p:oleObj spid="_x0000_s94219" name="Bitmap Image" r:id="rId4" imgW="3905795" imgH="3258005" progId="PBrush">
                  <p:embed/>
                </p:oleObj>
              </mc:Choice>
              <mc:Fallback>
                <p:oleObj name="Bitmap Image" r:id="rId4" imgW="3905795" imgH="3258005" progId="PBrush">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t="22795"/>
                      <a:stretch>
                        <a:fillRect/>
                      </a:stretch>
                    </p:blipFill>
                    <p:spPr bwMode="auto">
                      <a:xfrm>
                        <a:off x="685800" y="1600200"/>
                        <a:ext cx="7743825"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1" name="Rectangle 1027"/>
          <p:cNvSpPr>
            <a:spLocks noChangeArrowheads="1"/>
          </p:cNvSpPr>
          <p:nvPr/>
        </p:nvSpPr>
        <p:spPr bwMode="auto">
          <a:xfrm>
            <a:off x="214282" y="304800"/>
            <a:ext cx="8572560" cy="762000"/>
          </a:xfrm>
          <a:prstGeom prst="rect">
            <a:avLst/>
          </a:prstGeom>
          <a:noFill/>
          <a:ln w="9525">
            <a:noFill/>
            <a:miter lim="800000"/>
            <a:headEnd/>
            <a:tailEnd/>
          </a:ln>
        </p:spPr>
        <p:txBody>
          <a:bodyPr anchor="ctr"/>
          <a:lstStyle/>
          <a:p>
            <a:r>
              <a:rPr lang="en-US" sz="4000" dirty="0" smtClean="0">
                <a:latin typeface="Arial Black" pitchFamily="34" charset="0"/>
              </a:rPr>
              <a:t>Information Flow within a PC</a:t>
            </a:r>
            <a:endParaRPr lang="en-US" sz="4000" dirty="0">
              <a:latin typeface="Arial Black" pitchFamily="34" charset="0"/>
            </a:endParaRPr>
          </a:p>
        </p:txBody>
      </p:sp>
    </p:spTree>
  </p:cSld>
  <p:clrMapOvr>
    <a:masterClrMapping/>
  </p:clrMapOvr>
  <p:transition spd="med" advTm="132000">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WINDOWS\Desktop\modem.jpg"/>
          <p:cNvPicPr>
            <a:picLocks noChangeAspect="1" noChangeArrowheads="1"/>
          </p:cNvPicPr>
          <p:nvPr/>
        </p:nvPicPr>
        <p:blipFill>
          <a:blip r:embed="rId2"/>
          <a:srcRect/>
          <a:stretch>
            <a:fillRect/>
          </a:stretch>
        </p:blipFill>
        <p:spPr bwMode="auto">
          <a:xfrm>
            <a:off x="2214546" y="304800"/>
            <a:ext cx="6929454" cy="4330909"/>
          </a:xfrm>
          <a:prstGeom prst="rect">
            <a:avLst/>
          </a:prstGeom>
          <a:noFill/>
        </p:spPr>
      </p:pic>
      <p:sp>
        <p:nvSpPr>
          <p:cNvPr id="121859" name="Text Box 3"/>
          <p:cNvSpPr txBox="1">
            <a:spLocks noChangeArrowheads="1"/>
          </p:cNvSpPr>
          <p:nvPr/>
        </p:nvSpPr>
        <p:spPr bwMode="auto">
          <a:xfrm>
            <a:off x="0" y="3571876"/>
            <a:ext cx="6929454" cy="3046988"/>
          </a:xfrm>
          <a:prstGeom prst="rect">
            <a:avLst/>
          </a:prstGeom>
          <a:noFill/>
          <a:ln w="9525">
            <a:noFill/>
            <a:miter lim="800000"/>
            <a:headEnd/>
            <a:tailEnd/>
          </a:ln>
          <a:effectLst/>
        </p:spPr>
        <p:txBody>
          <a:bodyPr wrap="square">
            <a:spAutoFit/>
          </a:bodyPr>
          <a:lstStyle/>
          <a:p>
            <a:pPr>
              <a:spcBef>
                <a:spcPct val="50000"/>
              </a:spcBef>
            </a:pPr>
            <a:r>
              <a:rPr lang="en-AU" sz="3200" dirty="0"/>
              <a:t>Modems allow data transfer between computers using the Public Switched Telephone Network (PSTN). They convert digital data to an </a:t>
            </a:r>
            <a:r>
              <a:rPr lang="en-AU" sz="3200" dirty="0" smtClean="0"/>
              <a:t>analogue </a:t>
            </a:r>
            <a:r>
              <a:rPr lang="en-AU" sz="3200" dirty="0"/>
              <a:t>signal for </a:t>
            </a:r>
            <a:r>
              <a:rPr lang="en-AU" sz="3200" dirty="0" smtClean="0"/>
              <a:t>transmission or use other signalling standards.  </a:t>
            </a:r>
            <a:endParaRPr lang="en-AU" sz="3200" dirty="0"/>
          </a:p>
        </p:txBody>
      </p:sp>
    </p:spTree>
  </p:cSld>
  <p:clrMapOvr>
    <a:masterClrMapping/>
  </p:clrMapOvr>
  <p:transition spd="med" advTm="137000">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descr="H:\Sem1 v2 CH 2\digital.gif"/>
          <p:cNvPicPr>
            <a:picLocks noChangeAspect="1" noChangeArrowheads="1"/>
          </p:cNvPicPr>
          <p:nvPr/>
        </p:nvPicPr>
        <p:blipFill>
          <a:blip r:embed="rId2"/>
          <a:srcRect/>
          <a:stretch>
            <a:fillRect/>
          </a:stretch>
        </p:blipFill>
        <p:spPr bwMode="auto">
          <a:xfrm>
            <a:off x="1785918" y="1905000"/>
            <a:ext cx="5562600" cy="4953000"/>
          </a:xfrm>
          <a:prstGeom prst="rect">
            <a:avLst/>
          </a:prstGeom>
          <a:noFill/>
        </p:spPr>
      </p:pic>
      <p:sp>
        <p:nvSpPr>
          <p:cNvPr id="4" name="TextBox 3"/>
          <p:cNvSpPr txBox="1"/>
          <p:nvPr/>
        </p:nvSpPr>
        <p:spPr>
          <a:xfrm>
            <a:off x="857224" y="214290"/>
            <a:ext cx="8072494" cy="646331"/>
          </a:xfrm>
          <a:prstGeom prst="rect">
            <a:avLst/>
          </a:prstGeom>
          <a:noFill/>
        </p:spPr>
        <p:txBody>
          <a:bodyPr wrap="square" rtlCol="0">
            <a:spAutoFit/>
          </a:bodyPr>
          <a:lstStyle/>
          <a:p>
            <a:r>
              <a:rPr lang="en-US" sz="3600" dirty="0" smtClean="0">
                <a:latin typeface="Arial Black" pitchFamily="34" charset="0"/>
              </a:rPr>
              <a:t>Information Flow - Digital</a:t>
            </a:r>
            <a:endParaRPr lang="en-AU" sz="3600" dirty="0"/>
          </a:p>
        </p:txBody>
      </p:sp>
    </p:spTree>
  </p:cSld>
  <p:clrMapOvr>
    <a:masterClrMapping/>
  </p:clrMapOvr>
  <p:transition spd="med" advTm="96000">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5410200"/>
            <a:ext cx="7772400" cy="1447800"/>
          </a:xfrm>
          <a:prstGeom prst="rect">
            <a:avLst/>
          </a:prstGeom>
          <a:noFill/>
          <a:ln w="9525">
            <a:noFill/>
            <a:miter lim="800000"/>
            <a:headEnd/>
            <a:tailEnd/>
          </a:ln>
        </p:spPr>
        <p:txBody>
          <a:bodyPr anchor="b"/>
          <a:lstStyle/>
          <a:p>
            <a:r>
              <a:rPr kumimoji="1" lang="en-US" sz="2000" dirty="0">
                <a:solidFill>
                  <a:schemeClr val="tx2"/>
                </a:solidFill>
                <a:latin typeface="Arial Black" pitchFamily="34" charset="0"/>
              </a:rPr>
              <a:t/>
            </a:r>
            <a:br>
              <a:rPr kumimoji="1" lang="en-US" sz="2000" dirty="0">
                <a:solidFill>
                  <a:schemeClr val="tx2"/>
                </a:solidFill>
                <a:latin typeface="Arial Black" pitchFamily="34" charset="0"/>
              </a:rPr>
            </a:br>
            <a:r>
              <a:rPr kumimoji="1" lang="en-US" sz="2000" dirty="0">
                <a:solidFill>
                  <a:schemeClr val="tx2"/>
                </a:solidFill>
                <a:latin typeface="Arial Black" pitchFamily="34" charset="0"/>
              </a:rPr>
              <a:t/>
            </a:r>
            <a:br>
              <a:rPr kumimoji="1" lang="en-US" sz="2000" dirty="0">
                <a:solidFill>
                  <a:schemeClr val="tx2"/>
                </a:solidFill>
                <a:latin typeface="Arial Black" pitchFamily="34" charset="0"/>
              </a:rPr>
            </a:br>
            <a:r>
              <a:rPr kumimoji="1" lang="en-US" sz="1800" dirty="0">
                <a:solidFill>
                  <a:schemeClr val="tx2"/>
                </a:solidFill>
                <a:latin typeface="Arial Black" pitchFamily="34" charset="0"/>
              </a:rPr>
              <a:t>TCP/IP and  Testing connectivity</a:t>
            </a:r>
          </a:p>
          <a:p>
            <a:r>
              <a:rPr kumimoji="1" lang="en-US" sz="1800" dirty="0">
                <a:solidFill>
                  <a:schemeClr val="tx2"/>
                </a:solidFill>
                <a:latin typeface="Arial Black" pitchFamily="34" charset="0"/>
              </a:rPr>
              <a:t>A computer must be running TCP/IP protocol suite to access the internet.</a:t>
            </a:r>
          </a:p>
          <a:p>
            <a:r>
              <a:rPr kumimoji="1" lang="en-US" sz="1800" dirty="0">
                <a:solidFill>
                  <a:schemeClr val="tx2"/>
                </a:solidFill>
                <a:latin typeface="Arial Black" pitchFamily="34" charset="0"/>
              </a:rPr>
              <a:t>A PC requires an IP address, a subnet mask and a default gateway, this can be done manually or using Dynamic Host Configuration Protocol (DHCP).</a:t>
            </a:r>
          </a:p>
          <a:p>
            <a:endParaRPr kumimoji="1" lang="en-US" sz="1800" dirty="0">
              <a:solidFill>
                <a:schemeClr val="tx2"/>
              </a:solidFill>
              <a:latin typeface="Arial Black" pitchFamily="34" charset="0"/>
            </a:endParaRPr>
          </a:p>
          <a:p>
            <a:r>
              <a:rPr kumimoji="1" lang="en-US" sz="1800" dirty="0">
                <a:solidFill>
                  <a:schemeClr val="tx2"/>
                </a:solidFill>
                <a:latin typeface="Arial Black" pitchFamily="34" charset="0"/>
              </a:rPr>
              <a:t>Use Ping to:</a:t>
            </a:r>
          </a:p>
          <a:p>
            <a:pPr>
              <a:buFontTx/>
              <a:buChar char="•"/>
            </a:pPr>
            <a:r>
              <a:rPr kumimoji="1" lang="en-US" sz="1800" dirty="0">
                <a:solidFill>
                  <a:schemeClr val="tx2"/>
                </a:solidFill>
                <a:latin typeface="Arial Black" pitchFamily="34" charset="0"/>
              </a:rPr>
              <a:t>Verify TCP/IP installation</a:t>
            </a:r>
          </a:p>
          <a:p>
            <a:pPr>
              <a:buFontTx/>
              <a:buChar char="•"/>
            </a:pPr>
            <a:r>
              <a:rPr kumimoji="1" lang="en-US" sz="1800" dirty="0">
                <a:solidFill>
                  <a:schemeClr val="tx2"/>
                </a:solidFill>
                <a:latin typeface="Arial Black" pitchFamily="34" charset="0"/>
              </a:rPr>
              <a:t>Works by sending multiple IP packets to a destination. Each packet sent is a request for a reply.</a:t>
            </a:r>
          </a:p>
          <a:p>
            <a:pPr>
              <a:buFontTx/>
              <a:buChar char="•"/>
            </a:pPr>
            <a:r>
              <a:rPr kumimoji="1" lang="en-US" sz="1800" dirty="0">
                <a:solidFill>
                  <a:schemeClr val="tx2"/>
                </a:solidFill>
                <a:latin typeface="Arial Black" pitchFamily="34" charset="0"/>
              </a:rPr>
              <a:t>Ping 127.0.0.1- internal loop back</a:t>
            </a:r>
          </a:p>
          <a:p>
            <a:pPr>
              <a:buFontTx/>
              <a:buChar char="•"/>
            </a:pPr>
            <a:r>
              <a:rPr kumimoji="1" lang="en-US" sz="1800" dirty="0">
                <a:solidFill>
                  <a:schemeClr val="tx2"/>
                </a:solidFill>
                <a:latin typeface="Arial Black" pitchFamily="34" charset="0"/>
              </a:rPr>
              <a:t>Ping a host IP</a:t>
            </a:r>
          </a:p>
          <a:p>
            <a:pPr>
              <a:buFontTx/>
              <a:buChar char="•"/>
            </a:pPr>
            <a:r>
              <a:rPr kumimoji="1" lang="en-US" sz="1800" dirty="0">
                <a:solidFill>
                  <a:schemeClr val="tx2"/>
                </a:solidFill>
                <a:latin typeface="Arial Black" pitchFamily="34" charset="0"/>
              </a:rPr>
              <a:t>Ping a remote destination</a:t>
            </a:r>
          </a:p>
        </p:txBody>
      </p:sp>
      <p:sp>
        <p:nvSpPr>
          <p:cNvPr id="38915" name="Rectangle 3"/>
          <p:cNvSpPr>
            <a:spLocks noChangeArrowheads="1"/>
          </p:cNvSpPr>
          <p:nvPr/>
        </p:nvSpPr>
        <p:spPr bwMode="auto">
          <a:xfrm>
            <a:off x="381000" y="685800"/>
            <a:ext cx="5867400" cy="4953000"/>
          </a:xfrm>
          <a:prstGeom prst="rect">
            <a:avLst/>
          </a:prstGeom>
          <a:noFill/>
          <a:ln w="9525">
            <a:noFill/>
            <a:miter lim="800000"/>
            <a:headEnd/>
            <a:tailEnd/>
          </a:ln>
        </p:spPr>
        <p:txBody>
          <a:bodyPr/>
          <a:lstStyle/>
          <a:p>
            <a:pPr marL="342900" indent="-342900">
              <a:spcBef>
                <a:spcPct val="20000"/>
              </a:spcBef>
              <a:buClr>
                <a:schemeClr val="accent2"/>
              </a:buClr>
              <a:buFont typeface="Monotype Sorts" pitchFamily="2" charset="2"/>
              <a:buChar char="z"/>
            </a:pPr>
            <a:endParaRPr kumimoji="1" lang="en-US" sz="2800">
              <a:latin typeface="Tahoma" pitchFamily="34" charset="0"/>
            </a:endParaRPr>
          </a:p>
          <a:p>
            <a:pPr marL="342900" indent="-342900">
              <a:spcBef>
                <a:spcPct val="20000"/>
              </a:spcBef>
              <a:buClr>
                <a:schemeClr val="accent2"/>
              </a:buClr>
              <a:buFont typeface="Monotype Sorts" pitchFamily="2" charset="2"/>
              <a:buChar char="z"/>
            </a:pPr>
            <a:endParaRPr kumimoji="1" lang="en-US" sz="2800">
              <a:latin typeface="Tahoma" pitchFamily="34" charset="0"/>
            </a:endParaRPr>
          </a:p>
        </p:txBody>
      </p:sp>
      <p:pic>
        <p:nvPicPr>
          <p:cNvPr id="38917" name="Picture 5"/>
          <p:cNvPicPr>
            <a:picLocks noChangeAspect="1" noChangeArrowheads="1"/>
          </p:cNvPicPr>
          <p:nvPr/>
        </p:nvPicPr>
        <p:blipFill>
          <a:blip r:embed="rId3"/>
          <a:srcRect/>
          <a:stretch>
            <a:fillRect/>
          </a:stretch>
        </p:blipFill>
        <p:spPr bwMode="auto">
          <a:xfrm>
            <a:off x="2514600" y="-152400"/>
            <a:ext cx="5572125" cy="2962275"/>
          </a:xfrm>
          <a:prstGeom prst="rect">
            <a:avLst/>
          </a:prstGeom>
          <a:noFill/>
          <a:ln w="9525">
            <a:noFill/>
            <a:miter lim="800000"/>
            <a:headEnd/>
            <a:tailEnd/>
          </a:ln>
          <a:effectLst/>
        </p:spPr>
      </p:pic>
    </p:spTree>
  </p:cSld>
  <p:clrMapOvr>
    <a:masterClrMapping/>
  </p:clrMapOvr>
  <p:transition spd="med" advTm="217000">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06400" y="228600"/>
            <a:ext cx="7772400" cy="1143000"/>
          </a:xfrm>
          <a:prstGeom prst="rect">
            <a:avLst/>
          </a:prstGeom>
          <a:noFill/>
          <a:ln w="9525">
            <a:noFill/>
            <a:miter lim="800000"/>
            <a:headEnd/>
            <a:tailEnd/>
          </a:ln>
        </p:spPr>
        <p:txBody>
          <a:bodyPr anchor="b"/>
          <a:lstStyle/>
          <a:p>
            <a:r>
              <a:rPr kumimoji="1" lang="en-US" sz="4000">
                <a:solidFill>
                  <a:schemeClr val="tx2"/>
                </a:solidFill>
                <a:latin typeface="Arial Black" pitchFamily="34" charset="0"/>
              </a:rPr>
              <a:t>Web Browsers</a:t>
            </a:r>
          </a:p>
        </p:txBody>
      </p:sp>
      <p:sp>
        <p:nvSpPr>
          <p:cNvPr id="43014" name="WordArt 6"/>
          <p:cNvSpPr>
            <a:spLocks noChangeArrowheads="1" noChangeShapeType="1" noTextEdit="1"/>
          </p:cNvSpPr>
          <p:nvPr/>
        </p:nvSpPr>
        <p:spPr bwMode="auto">
          <a:xfrm>
            <a:off x="304800" y="1828800"/>
            <a:ext cx="3200400" cy="3173413"/>
          </a:xfrm>
          <a:prstGeom prst="rect">
            <a:avLst/>
          </a:prstGeom>
        </p:spPr>
        <p:txBody>
          <a:bodyPr wrap="none" fromWordArt="1">
            <a:prstTxWarp prst="textWave1">
              <a:avLst>
                <a:gd name="adj1" fmla="val 13005"/>
                <a:gd name="adj2" fmla="val 0"/>
              </a:avLst>
            </a:prstTxWarp>
          </a:bodyPr>
          <a:lstStyle/>
          <a:p>
            <a:pPr algn="ctr"/>
            <a:r>
              <a:rPr lang="en-AU" sz="3600" kern="10">
                <a:ln w="9525">
                  <a:noFill/>
                  <a:round/>
                  <a:headEnd/>
                  <a:tailEnd/>
                </a:ln>
                <a:effectLst>
                  <a:outerShdw dist="53882" dir="2700000" algn="ctr" rotWithShape="0">
                    <a:srgbClr val="C0C0C0"/>
                  </a:outerShdw>
                </a:effectLst>
                <a:latin typeface="Times New Roman"/>
                <a:cs typeface="Times New Roman"/>
              </a:rPr>
              <a:t>software that interprets</a:t>
            </a:r>
          </a:p>
          <a:p>
            <a:pPr algn="ctr"/>
            <a:r>
              <a:rPr lang="en-AU" sz="3600" kern="10">
                <a:ln w="9525">
                  <a:noFill/>
                  <a:round/>
                  <a:headEnd/>
                  <a:tailEnd/>
                </a:ln>
                <a:effectLst>
                  <a:outerShdw dist="53882" dir="2700000" algn="ctr" rotWithShape="0">
                    <a:srgbClr val="C0C0C0"/>
                  </a:outerShdw>
                </a:effectLst>
                <a:latin typeface="Times New Roman"/>
                <a:cs typeface="Times New Roman"/>
              </a:rPr>
              <a:t>hypertext markup</a:t>
            </a:r>
          </a:p>
          <a:p>
            <a:pPr algn="ctr"/>
            <a:r>
              <a:rPr lang="en-AU" sz="3600" kern="10">
                <a:ln w="9525">
                  <a:noFill/>
                  <a:round/>
                  <a:headEnd/>
                  <a:tailEnd/>
                </a:ln>
                <a:effectLst>
                  <a:outerShdw dist="53882" dir="2700000" algn="ctr" rotWithShape="0">
                    <a:srgbClr val="C0C0C0"/>
                  </a:outerShdw>
                </a:effectLst>
                <a:latin typeface="Times New Roman"/>
                <a:cs typeface="Times New Roman"/>
              </a:rPr>
              <a:t>language (HTML)</a:t>
            </a:r>
          </a:p>
        </p:txBody>
      </p:sp>
      <p:grpSp>
        <p:nvGrpSpPr>
          <p:cNvPr id="43016" name="Group 8"/>
          <p:cNvGrpSpPr>
            <a:grpSpLocks/>
          </p:cNvGrpSpPr>
          <p:nvPr/>
        </p:nvGrpSpPr>
        <p:grpSpPr bwMode="auto">
          <a:xfrm>
            <a:off x="609600" y="1905000"/>
            <a:ext cx="8077200" cy="4191000"/>
            <a:chOff x="384" y="1200"/>
            <a:chExt cx="5088" cy="2640"/>
          </a:xfrm>
        </p:grpSpPr>
        <p:pic>
          <p:nvPicPr>
            <p:cNvPr id="43013" name="Picture 5"/>
            <p:cNvPicPr>
              <a:picLocks noChangeAspect="1" noChangeArrowheads="1"/>
            </p:cNvPicPr>
            <p:nvPr/>
          </p:nvPicPr>
          <p:blipFill>
            <a:blip r:embed="rId3"/>
            <a:srcRect l="-5000"/>
            <a:stretch>
              <a:fillRect/>
            </a:stretch>
          </p:blipFill>
          <p:spPr bwMode="auto">
            <a:xfrm>
              <a:off x="2496" y="1200"/>
              <a:ext cx="2928" cy="2092"/>
            </a:xfrm>
            <a:prstGeom prst="rect">
              <a:avLst/>
            </a:prstGeom>
            <a:noFill/>
            <a:ln w="9525">
              <a:noFill/>
              <a:miter lim="800000"/>
              <a:headEnd/>
              <a:tailEnd/>
            </a:ln>
            <a:effectLst/>
          </p:spPr>
        </p:pic>
        <p:sp>
          <p:nvSpPr>
            <p:cNvPr id="43015" name="Text Box 7"/>
            <p:cNvSpPr txBox="1">
              <a:spLocks noChangeArrowheads="1"/>
            </p:cNvSpPr>
            <p:nvPr/>
          </p:nvSpPr>
          <p:spPr bwMode="auto">
            <a:xfrm>
              <a:off x="384" y="3552"/>
              <a:ext cx="5088" cy="288"/>
            </a:xfrm>
            <a:prstGeom prst="rect">
              <a:avLst/>
            </a:prstGeom>
            <a:noFill/>
            <a:ln w="9525">
              <a:noFill/>
              <a:miter lim="800000"/>
              <a:headEnd/>
              <a:tailEnd/>
            </a:ln>
            <a:effectLst/>
          </p:spPr>
          <p:txBody>
            <a:bodyPr>
              <a:spAutoFit/>
            </a:bodyPr>
            <a:lstStyle/>
            <a:p>
              <a:pPr>
                <a:spcBef>
                  <a:spcPct val="50000"/>
                </a:spcBef>
              </a:pPr>
              <a:r>
                <a:rPr lang="en-AU"/>
                <a:t>HTML can display graphics, play sounds, movies.</a:t>
              </a:r>
              <a:endParaRPr lang="en-US"/>
            </a:p>
          </p:txBody>
        </p:sp>
      </p:grpSp>
    </p:spTree>
  </p:cSld>
  <p:clrMapOvr>
    <a:masterClrMapping/>
  </p:clrMapOvr>
  <p:transition spd="med" advTm="71000">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406400" y="228600"/>
            <a:ext cx="7772400" cy="1143000"/>
          </a:xfrm>
          <a:prstGeom prst="rect">
            <a:avLst/>
          </a:prstGeom>
          <a:noFill/>
          <a:ln w="9525">
            <a:noFill/>
            <a:miter lim="800000"/>
            <a:headEnd/>
            <a:tailEnd/>
          </a:ln>
        </p:spPr>
        <p:txBody>
          <a:bodyPr anchor="b"/>
          <a:lstStyle/>
          <a:p>
            <a:r>
              <a:rPr kumimoji="1" lang="en-US" sz="4000">
                <a:solidFill>
                  <a:schemeClr val="tx2"/>
                </a:solidFill>
                <a:latin typeface="Arial Black" pitchFamily="34" charset="0"/>
              </a:rPr>
              <a:t>Plug Ins</a:t>
            </a:r>
          </a:p>
        </p:txBody>
      </p:sp>
      <p:sp>
        <p:nvSpPr>
          <p:cNvPr id="45062" name="WordArt 6"/>
          <p:cNvSpPr>
            <a:spLocks noChangeArrowheads="1" noChangeShapeType="1" noTextEdit="1"/>
          </p:cNvSpPr>
          <p:nvPr/>
        </p:nvSpPr>
        <p:spPr bwMode="auto">
          <a:xfrm>
            <a:off x="381000" y="1828800"/>
            <a:ext cx="4572000" cy="4343400"/>
          </a:xfrm>
          <a:prstGeom prst="rect">
            <a:avLst/>
          </a:prstGeom>
        </p:spPr>
        <p:txBody>
          <a:bodyPr wrap="none" fromWordArt="1">
            <a:prstTxWarp prst="textWave1">
              <a:avLst>
                <a:gd name="adj1" fmla="val 13005"/>
                <a:gd name="adj2" fmla="val 0"/>
              </a:avLst>
            </a:prstTxWarp>
          </a:bodyPr>
          <a:lstStyle/>
          <a:p>
            <a:pPr algn="ctr"/>
            <a:r>
              <a:rPr lang="en-AU" sz="3600" kern="10">
                <a:ln w="9525">
                  <a:noFill/>
                  <a:round/>
                  <a:headEnd/>
                  <a:tailEnd/>
                </a:ln>
                <a:solidFill>
                  <a:schemeClr val="tx2"/>
                </a:solidFill>
                <a:effectLst>
                  <a:outerShdw dist="53882" dir="2700000" algn="ctr" rotWithShape="0">
                    <a:srgbClr val="C0C0C0"/>
                  </a:outerShdw>
                </a:effectLst>
                <a:latin typeface="Times New Roman"/>
                <a:cs typeface="Times New Roman"/>
              </a:rPr>
              <a:t>work in conjunction</a:t>
            </a:r>
          </a:p>
          <a:p>
            <a:pPr algn="ctr"/>
            <a:r>
              <a:rPr lang="en-AU" sz="3600" kern="10">
                <a:ln w="9525">
                  <a:noFill/>
                  <a:round/>
                  <a:headEnd/>
                  <a:tailEnd/>
                </a:ln>
                <a:solidFill>
                  <a:schemeClr val="tx2"/>
                </a:solidFill>
                <a:effectLst>
                  <a:outerShdw dist="53882" dir="2700000" algn="ctr" rotWithShape="0">
                    <a:srgbClr val="C0C0C0"/>
                  </a:outerShdw>
                </a:effectLst>
                <a:latin typeface="Times New Roman"/>
                <a:cs typeface="Times New Roman"/>
              </a:rPr>
              <a:t>with browser to launch</a:t>
            </a:r>
          </a:p>
          <a:p>
            <a:pPr algn="ctr"/>
            <a:r>
              <a:rPr lang="en-AU" sz="3600" kern="10">
                <a:ln w="9525">
                  <a:noFill/>
                  <a:round/>
                  <a:headEnd/>
                  <a:tailEnd/>
                </a:ln>
                <a:solidFill>
                  <a:schemeClr val="tx2"/>
                </a:solidFill>
                <a:effectLst>
                  <a:outerShdw dist="53882" dir="2700000" algn="ctr" rotWithShape="0">
                    <a:srgbClr val="C0C0C0"/>
                  </a:outerShdw>
                </a:effectLst>
                <a:latin typeface="Times New Roman"/>
                <a:cs typeface="Times New Roman"/>
              </a:rPr>
              <a:t>the program required</a:t>
            </a:r>
          </a:p>
          <a:p>
            <a:pPr algn="ctr"/>
            <a:r>
              <a:rPr lang="en-AU" sz="3600" kern="10">
                <a:ln w="9525">
                  <a:noFill/>
                  <a:round/>
                  <a:headEnd/>
                  <a:tailEnd/>
                </a:ln>
                <a:solidFill>
                  <a:schemeClr val="tx2"/>
                </a:solidFill>
                <a:effectLst>
                  <a:outerShdw dist="53882" dir="2700000" algn="ctr" rotWithShape="0">
                    <a:srgbClr val="C0C0C0"/>
                  </a:outerShdw>
                </a:effectLst>
                <a:latin typeface="Times New Roman"/>
                <a:cs typeface="Times New Roman"/>
              </a:rPr>
              <a:t>to view the special, properiety files</a:t>
            </a:r>
          </a:p>
        </p:txBody>
      </p:sp>
      <p:pic>
        <p:nvPicPr>
          <p:cNvPr id="45065" name="Picture 9" descr="Q"/>
          <p:cNvPicPr>
            <a:picLocks noChangeAspect="1" noChangeArrowheads="1"/>
          </p:cNvPicPr>
          <p:nvPr/>
        </p:nvPicPr>
        <p:blipFill>
          <a:blip r:embed="rId3"/>
          <a:srcRect/>
          <a:stretch>
            <a:fillRect/>
          </a:stretch>
        </p:blipFill>
        <p:spPr bwMode="auto">
          <a:xfrm>
            <a:off x="6765925" y="1524000"/>
            <a:ext cx="2378075" cy="1828800"/>
          </a:xfrm>
          <a:prstGeom prst="rect">
            <a:avLst/>
          </a:prstGeom>
          <a:noFill/>
        </p:spPr>
      </p:pic>
      <p:grpSp>
        <p:nvGrpSpPr>
          <p:cNvPr id="45067" name="Group 11"/>
          <p:cNvGrpSpPr>
            <a:grpSpLocks/>
          </p:cNvGrpSpPr>
          <p:nvPr/>
        </p:nvGrpSpPr>
        <p:grpSpPr bwMode="auto">
          <a:xfrm>
            <a:off x="6096000" y="4419600"/>
            <a:ext cx="2362200" cy="2438400"/>
            <a:chOff x="4272" y="2496"/>
            <a:chExt cx="1488" cy="1536"/>
          </a:xfrm>
        </p:grpSpPr>
        <p:pic>
          <p:nvPicPr>
            <p:cNvPr id="45059" name="Picture 3" descr="Flash Player">
              <a:hlinkClick r:id="rId4"/>
            </p:cNvPr>
            <p:cNvPicPr>
              <a:picLocks noChangeAspect="1" noChangeArrowheads="1"/>
            </p:cNvPicPr>
            <p:nvPr/>
          </p:nvPicPr>
          <p:blipFill>
            <a:blip r:embed="rId5"/>
            <a:srcRect/>
            <a:stretch>
              <a:fillRect/>
            </a:stretch>
          </p:blipFill>
          <p:spPr bwMode="auto">
            <a:xfrm>
              <a:off x="4381" y="2496"/>
              <a:ext cx="1379" cy="1296"/>
            </a:xfrm>
            <a:prstGeom prst="rect">
              <a:avLst/>
            </a:prstGeom>
            <a:noFill/>
          </p:spPr>
        </p:pic>
        <p:sp>
          <p:nvSpPr>
            <p:cNvPr id="45066" name="Text Box 10"/>
            <p:cNvSpPr txBox="1">
              <a:spLocks noChangeArrowheads="1"/>
            </p:cNvSpPr>
            <p:nvPr/>
          </p:nvSpPr>
          <p:spPr bwMode="auto">
            <a:xfrm>
              <a:off x="4272" y="3744"/>
              <a:ext cx="1488" cy="288"/>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Flash/Shockwave</a:t>
              </a:r>
            </a:p>
          </p:txBody>
        </p:sp>
      </p:grpSp>
      <p:pic>
        <p:nvPicPr>
          <p:cNvPr id="45071" name="Picture 15" descr="Download RealPlayer 8 Plus">
            <a:hlinkClick r:id="rId6"/>
          </p:cNvPr>
          <p:cNvPicPr>
            <a:picLocks noChangeAspect="1" noChangeArrowheads="1"/>
          </p:cNvPicPr>
          <p:nvPr/>
        </p:nvPicPr>
        <p:blipFill>
          <a:blip r:embed="rId7"/>
          <a:srcRect/>
          <a:stretch>
            <a:fillRect/>
          </a:stretch>
        </p:blipFill>
        <p:spPr bwMode="auto">
          <a:xfrm>
            <a:off x="5105400" y="3429000"/>
            <a:ext cx="2887663" cy="1160463"/>
          </a:xfrm>
          <a:prstGeom prst="rect">
            <a:avLst/>
          </a:prstGeom>
          <a:noFill/>
        </p:spPr>
      </p:pic>
    </p:spTree>
  </p:cSld>
  <p:clrMapOvr>
    <a:masterClrMapping/>
  </p:clrMapOvr>
  <p:transition spd="med" advTm="26000">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90600" y="723900"/>
            <a:ext cx="7772400" cy="609600"/>
          </a:xfrm>
        </p:spPr>
        <p:txBody>
          <a:bodyPr/>
          <a:lstStyle/>
          <a:p>
            <a:r>
              <a:rPr lang="en-US"/>
              <a:t>How are they linked?</a:t>
            </a:r>
          </a:p>
        </p:txBody>
      </p:sp>
      <p:sp>
        <p:nvSpPr>
          <p:cNvPr id="72707" name="Rectangle 3"/>
          <p:cNvSpPr>
            <a:spLocks noGrp="1" noChangeArrowheads="1"/>
          </p:cNvSpPr>
          <p:nvPr>
            <p:ph type="body" sz="half" idx="2"/>
          </p:nvPr>
        </p:nvSpPr>
        <p:spPr/>
        <p:txBody>
          <a:bodyPr/>
          <a:lstStyle/>
          <a:p>
            <a:r>
              <a:rPr lang="en-US" sz="2800"/>
              <a:t>Computers on a network may be linked through: </a:t>
            </a:r>
          </a:p>
          <a:p>
            <a:pPr lvl="1"/>
            <a:r>
              <a:rPr lang="en-US" sz="2400"/>
              <a:t>cables, </a:t>
            </a:r>
          </a:p>
          <a:p>
            <a:pPr lvl="1"/>
            <a:r>
              <a:rPr lang="en-US" sz="2400"/>
              <a:t>telephone lines, </a:t>
            </a:r>
          </a:p>
          <a:p>
            <a:pPr lvl="1"/>
            <a:r>
              <a:rPr lang="en-US" sz="2400"/>
              <a:t>radio waves, satellites or </a:t>
            </a:r>
          </a:p>
          <a:p>
            <a:pPr lvl="1"/>
            <a:r>
              <a:rPr lang="en-US" sz="2400"/>
              <a:t>infrared light beams</a:t>
            </a:r>
          </a:p>
        </p:txBody>
      </p:sp>
      <p:pic>
        <p:nvPicPr>
          <p:cNvPr id="72708" name="Picture 4" descr="C:\Program Files\Microsoft Office\Clipart\Pub60Cor\IN00233_.wmf"/>
          <p:cNvPicPr>
            <a:picLocks noChangeAspect="1" noChangeArrowheads="1"/>
          </p:cNvPicPr>
          <p:nvPr/>
        </p:nvPicPr>
        <p:blipFill>
          <a:blip r:embed="rId2"/>
          <a:srcRect/>
          <a:stretch>
            <a:fillRect/>
          </a:stretch>
        </p:blipFill>
        <p:spPr bwMode="auto">
          <a:xfrm>
            <a:off x="2057400" y="4419600"/>
            <a:ext cx="2590800" cy="1924050"/>
          </a:xfrm>
          <a:prstGeom prst="rect">
            <a:avLst/>
          </a:prstGeom>
          <a:noFill/>
        </p:spPr>
      </p:pic>
      <p:pic>
        <p:nvPicPr>
          <p:cNvPr id="72709" name="Picture 5" descr="C:\Program Files\Microsoft Office\Clipart\Pub60Cor\BD20013_.WMF"/>
          <p:cNvPicPr>
            <a:picLocks noChangeAspect="1" noChangeArrowheads="1"/>
          </p:cNvPicPr>
          <p:nvPr/>
        </p:nvPicPr>
        <p:blipFill>
          <a:blip r:embed="rId3"/>
          <a:srcRect/>
          <a:stretch>
            <a:fillRect/>
          </a:stretch>
        </p:blipFill>
        <p:spPr bwMode="auto">
          <a:xfrm>
            <a:off x="381000" y="1600200"/>
            <a:ext cx="2259013" cy="2622550"/>
          </a:xfrm>
          <a:prstGeom prst="rect">
            <a:avLst/>
          </a:prstGeom>
          <a:noFill/>
        </p:spPr>
      </p:pic>
    </p:spTree>
  </p:cSld>
  <p:clrMapOvr>
    <a:masterClrMapping/>
  </p:clrMapOvr>
  <p:transition spd="med" advTm="45000">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304800" y="0"/>
            <a:ext cx="8839200" cy="838200"/>
          </a:xfrm>
          <a:prstGeom prst="rect">
            <a:avLst/>
          </a:prstGeom>
          <a:noFill/>
          <a:ln w="9525">
            <a:noFill/>
            <a:miter lim="800000"/>
            <a:headEnd/>
            <a:tailEnd/>
          </a:ln>
        </p:spPr>
        <p:txBody>
          <a:bodyPr anchor="b"/>
          <a:lstStyle/>
          <a:p>
            <a:r>
              <a:rPr kumimoji="1" lang="en-US" sz="4000">
                <a:solidFill>
                  <a:schemeClr val="tx2"/>
                </a:solidFill>
                <a:latin typeface="Arial Black" pitchFamily="34" charset="0"/>
              </a:rPr>
              <a:t>Digital Bandwidth</a:t>
            </a:r>
          </a:p>
        </p:txBody>
      </p:sp>
      <p:sp>
        <p:nvSpPr>
          <p:cNvPr id="216067" name="Rectangle 3"/>
          <p:cNvSpPr>
            <a:spLocks noChangeArrowheads="1"/>
          </p:cNvSpPr>
          <p:nvPr/>
        </p:nvSpPr>
        <p:spPr bwMode="auto">
          <a:xfrm>
            <a:off x="304800" y="990600"/>
            <a:ext cx="8382000" cy="5334000"/>
          </a:xfrm>
          <a:prstGeom prst="rect">
            <a:avLst/>
          </a:prstGeom>
          <a:noFill/>
          <a:ln w="9525">
            <a:noFill/>
            <a:miter lim="800000"/>
            <a:headEnd/>
            <a:tailEnd/>
          </a:ln>
        </p:spPr>
        <p:txBody>
          <a:bodyPr/>
          <a:lstStyle/>
          <a:p>
            <a:pPr marL="457200" indent="-457200">
              <a:spcBef>
                <a:spcPct val="20000"/>
              </a:spcBef>
              <a:buClr>
                <a:schemeClr val="accent2"/>
              </a:buClr>
              <a:buFont typeface="Monotype Sorts" pitchFamily="2" charset="2"/>
              <a:buChar char="z"/>
            </a:pPr>
            <a:r>
              <a:rPr kumimoji="1" lang="en-US" sz="3200" u="sng" dirty="0">
                <a:latin typeface="Tahoma" pitchFamily="34" charset="0"/>
              </a:rPr>
              <a:t>is the measure of how much information can flow from one place to another in a given amount of time</a:t>
            </a:r>
          </a:p>
          <a:p>
            <a:pPr marL="457200" indent="-457200">
              <a:spcBef>
                <a:spcPct val="20000"/>
              </a:spcBef>
              <a:buClr>
                <a:schemeClr val="accent2"/>
              </a:buClr>
              <a:buFont typeface="Monotype Sorts" pitchFamily="2" charset="2"/>
              <a:buChar char="z"/>
            </a:pPr>
            <a:r>
              <a:rPr kumimoji="1" lang="en-US" sz="3200" b="1" dirty="0">
                <a:latin typeface="Tahoma" pitchFamily="34" charset="0"/>
              </a:rPr>
              <a:t>Bandwidth is </a:t>
            </a:r>
            <a:r>
              <a:rPr kumimoji="1" lang="en-US" sz="3200" b="1" dirty="0" smtClean="0">
                <a:latin typeface="Tahoma" pitchFamily="34" charset="0"/>
              </a:rPr>
              <a:t>finite</a:t>
            </a:r>
            <a:r>
              <a:rPr kumimoji="1" lang="en-US" sz="3200" dirty="0" smtClean="0">
                <a:latin typeface="Tahoma" pitchFamily="34" charset="0"/>
              </a:rPr>
              <a:t>-</a:t>
            </a:r>
            <a:endParaRPr kumimoji="1" lang="en-US" sz="3200" dirty="0">
              <a:latin typeface="Tahoma" pitchFamily="34" charset="0"/>
            </a:endParaRPr>
          </a:p>
          <a:p>
            <a:pPr marL="457200" indent="-457200">
              <a:spcBef>
                <a:spcPct val="20000"/>
              </a:spcBef>
              <a:buClr>
                <a:schemeClr val="accent2"/>
              </a:buClr>
              <a:buFont typeface="Monotype Sorts" pitchFamily="2" charset="2"/>
              <a:buChar char="z"/>
            </a:pPr>
            <a:r>
              <a:rPr kumimoji="1" lang="en-US" sz="3200" b="1" dirty="0">
                <a:latin typeface="Tahoma" pitchFamily="34" charset="0"/>
              </a:rPr>
              <a:t>Bandwidth is </a:t>
            </a:r>
            <a:r>
              <a:rPr kumimoji="1" lang="en-US" sz="3200" b="1" dirty="0" smtClean="0">
                <a:latin typeface="Tahoma" pitchFamily="34" charset="0"/>
              </a:rPr>
              <a:t>not</a:t>
            </a:r>
            <a:endParaRPr kumimoji="1" lang="en-US" sz="3200" dirty="0">
              <a:latin typeface="Tahoma" pitchFamily="34" charset="0"/>
            </a:endParaRPr>
          </a:p>
          <a:p>
            <a:pPr marL="457200" indent="-457200">
              <a:spcBef>
                <a:spcPct val="20000"/>
              </a:spcBef>
              <a:buClr>
                <a:schemeClr val="accent2"/>
              </a:buClr>
              <a:buFont typeface="Monotype Sorts" pitchFamily="2" charset="2"/>
              <a:buChar char="z"/>
            </a:pPr>
            <a:r>
              <a:rPr kumimoji="1" lang="en-US" sz="3200" b="1" dirty="0">
                <a:latin typeface="Tahoma" pitchFamily="34" charset="0"/>
              </a:rPr>
              <a:t>Bandwidth is key to analyze network performance and   designing networks- </a:t>
            </a:r>
            <a:endParaRPr kumimoji="1" lang="en-US" sz="3200" dirty="0">
              <a:latin typeface="Tahoma" pitchFamily="34" charset="0"/>
            </a:endParaRPr>
          </a:p>
          <a:p>
            <a:pPr marL="457200" indent="-457200">
              <a:spcBef>
                <a:spcPct val="20000"/>
              </a:spcBef>
              <a:buClr>
                <a:schemeClr val="accent2"/>
              </a:buClr>
              <a:buFont typeface="Monotype Sorts" pitchFamily="2" charset="2"/>
              <a:buChar char="z"/>
            </a:pPr>
            <a:r>
              <a:rPr kumimoji="1" lang="en-US" sz="3200" b="1" dirty="0">
                <a:latin typeface="Tahoma" pitchFamily="34" charset="0"/>
              </a:rPr>
              <a:t>Demand for bandwidth is </a:t>
            </a:r>
            <a:r>
              <a:rPr kumimoji="1" lang="en-US" sz="3200" b="1" dirty="0" smtClean="0">
                <a:latin typeface="Tahoma" pitchFamily="34" charset="0"/>
              </a:rPr>
              <a:t>ever-increasing</a:t>
            </a:r>
            <a:r>
              <a:rPr kumimoji="1" lang="en-US" sz="3200" dirty="0" smtClean="0">
                <a:latin typeface="Tahoma" pitchFamily="34" charset="0"/>
              </a:rPr>
              <a:t>-</a:t>
            </a:r>
            <a:endParaRPr kumimoji="1" lang="en-US" sz="3200" dirty="0">
              <a:latin typeface="Tahoma" pitchFamily="34" charset="0"/>
            </a:endParaRPr>
          </a:p>
        </p:txBody>
      </p:sp>
    </p:spTree>
  </p:cSld>
  <p:clrMapOvr>
    <a:masterClrMapping/>
  </p:clrMapOvr>
  <p:transition spd="med" advTm="123000">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1029"/>
          <p:cNvPicPr>
            <a:picLocks noChangeAspect="1" noChangeArrowheads="1"/>
          </p:cNvPicPr>
          <p:nvPr/>
        </p:nvPicPr>
        <p:blipFill>
          <a:blip r:embed="rId2"/>
          <a:srcRect/>
          <a:stretch>
            <a:fillRect/>
          </a:stretch>
        </p:blipFill>
        <p:spPr bwMode="auto">
          <a:xfrm>
            <a:off x="0" y="528638"/>
            <a:ext cx="9144000" cy="5800725"/>
          </a:xfrm>
          <a:prstGeom prst="rect">
            <a:avLst/>
          </a:prstGeom>
          <a:noFill/>
          <a:ln w="9525">
            <a:noFill/>
            <a:miter lim="800000"/>
            <a:headEnd/>
            <a:tailEnd/>
          </a:ln>
          <a:effectLst/>
        </p:spPr>
      </p:pic>
    </p:spTree>
  </p:cSld>
  <p:clrMapOvr>
    <a:masterClrMapping/>
  </p:clrMapOvr>
  <p:transition spd="med" advTm="55000">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0" y="0"/>
            <a:ext cx="8839200" cy="762000"/>
          </a:xfrm>
          <a:prstGeom prst="rect">
            <a:avLst/>
          </a:prstGeom>
          <a:noFill/>
          <a:ln w="9525">
            <a:noFill/>
            <a:miter lim="800000"/>
            <a:headEnd/>
            <a:tailEnd/>
          </a:ln>
        </p:spPr>
        <p:txBody>
          <a:bodyPr anchor="b"/>
          <a:lstStyle/>
          <a:p>
            <a:r>
              <a:rPr kumimoji="1" lang="en-US" sz="4000">
                <a:solidFill>
                  <a:schemeClr val="tx2"/>
                </a:solidFill>
                <a:latin typeface="Arial Black" pitchFamily="34" charset="0"/>
              </a:rPr>
              <a:t>WAN Services and Bandwidths</a:t>
            </a:r>
          </a:p>
        </p:txBody>
      </p:sp>
      <p:graphicFrame>
        <p:nvGraphicFramePr>
          <p:cNvPr id="224309" name="Group 53"/>
          <p:cNvGraphicFramePr>
            <a:graphicFrameLocks noGrp="1"/>
          </p:cNvGraphicFramePr>
          <p:nvPr/>
        </p:nvGraphicFramePr>
        <p:xfrm>
          <a:off x="0" y="838200"/>
          <a:ext cx="9144000" cy="6196584"/>
        </p:xfrm>
        <a:graphic>
          <a:graphicData uri="http://schemas.openxmlformats.org/drawingml/2006/table">
            <a:tbl>
              <a:tblPr/>
              <a:tblGrid>
                <a:gridCol w="2362200"/>
                <a:gridCol w="4495800"/>
                <a:gridCol w="2286000"/>
              </a:tblGrid>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Type of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Typical User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Bandwidth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Modem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Individuals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56 Kbps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DSL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Ind.,Telecommuter, small business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12Kbps-6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ISDN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Telecommuters and small businesses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128 Kbps to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2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Frame Relay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Small institutions and reliable WANs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56 Kbps to 44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Larger entities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1.544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Larger entities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44.736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STS-1 (OC-1)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Phone companies/Backbones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51.840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STS-3 (OC-3)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Phone companies/Backbones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155.251 Mbps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STS-48 (OC-48)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Phone companies/Backbones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2.488320 Gbps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Tm="9900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The two basic types of networks include:</a:t>
            </a:r>
          </a:p>
        </p:txBody>
      </p:sp>
      <p:sp>
        <p:nvSpPr>
          <p:cNvPr id="73731" name="Rectangle 3"/>
          <p:cNvSpPr>
            <a:spLocks noGrp="1" noChangeArrowheads="1"/>
          </p:cNvSpPr>
          <p:nvPr>
            <p:ph type="body" sz="half" idx="2"/>
          </p:nvPr>
        </p:nvSpPr>
        <p:spPr>
          <a:xfrm>
            <a:off x="533400" y="2743200"/>
            <a:ext cx="3810000" cy="3581400"/>
          </a:xfrm>
        </p:spPr>
        <p:txBody>
          <a:bodyPr/>
          <a:lstStyle/>
          <a:p>
            <a:r>
              <a:rPr lang="en-US" sz="2800"/>
              <a:t>Local Area Networks (LAN)</a:t>
            </a:r>
          </a:p>
          <a:p>
            <a:r>
              <a:rPr lang="en-US" sz="2800"/>
              <a:t>Wide Area Networks (WAN)</a:t>
            </a:r>
          </a:p>
        </p:txBody>
      </p:sp>
      <p:sp>
        <p:nvSpPr>
          <p:cNvPr id="73732" name="Oval 4"/>
          <p:cNvSpPr>
            <a:spLocks noChangeArrowheads="1"/>
          </p:cNvSpPr>
          <p:nvPr/>
        </p:nvSpPr>
        <p:spPr bwMode="auto">
          <a:xfrm>
            <a:off x="4419600" y="1905000"/>
            <a:ext cx="2286000" cy="2362200"/>
          </a:xfrm>
          <a:prstGeom prst="ellipse">
            <a:avLst/>
          </a:prstGeom>
          <a:solidFill>
            <a:schemeClr val="folHlink"/>
          </a:solidFill>
          <a:ln w="9525">
            <a:noFill/>
            <a:round/>
            <a:headEnd/>
            <a:tailEnd/>
          </a:ln>
          <a:effectLst/>
        </p:spPr>
        <p:txBody>
          <a:bodyPr wrap="none" anchor="ctr"/>
          <a:lstStyle/>
          <a:p>
            <a:endParaRPr lang="en-AU"/>
          </a:p>
        </p:txBody>
      </p:sp>
      <p:sp>
        <p:nvSpPr>
          <p:cNvPr id="73733" name="Text Box 5"/>
          <p:cNvSpPr txBox="1">
            <a:spLocks noChangeArrowheads="1"/>
          </p:cNvSpPr>
          <p:nvPr/>
        </p:nvSpPr>
        <p:spPr bwMode="auto">
          <a:xfrm>
            <a:off x="4648200" y="2667000"/>
            <a:ext cx="18288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a:solidFill>
                  <a:schemeClr val="tx2"/>
                </a:solidFill>
                <a:latin typeface="Arial Black" pitchFamily="34" charset="0"/>
              </a:rPr>
              <a:t>LAN</a:t>
            </a:r>
          </a:p>
        </p:txBody>
      </p:sp>
      <p:sp>
        <p:nvSpPr>
          <p:cNvPr id="73734" name="Oval 6"/>
          <p:cNvSpPr>
            <a:spLocks noChangeArrowheads="1"/>
          </p:cNvSpPr>
          <p:nvPr/>
        </p:nvSpPr>
        <p:spPr bwMode="auto">
          <a:xfrm>
            <a:off x="6324600" y="4038600"/>
            <a:ext cx="2286000" cy="2362200"/>
          </a:xfrm>
          <a:prstGeom prst="ellipse">
            <a:avLst/>
          </a:prstGeom>
          <a:solidFill>
            <a:schemeClr val="folHlink"/>
          </a:solidFill>
          <a:ln w="9525">
            <a:noFill/>
            <a:round/>
            <a:headEnd/>
            <a:tailEnd/>
          </a:ln>
          <a:effectLst/>
        </p:spPr>
        <p:txBody>
          <a:bodyPr wrap="none" anchor="ctr"/>
          <a:lstStyle/>
          <a:p>
            <a:endParaRPr lang="en-AU"/>
          </a:p>
        </p:txBody>
      </p:sp>
      <p:sp>
        <p:nvSpPr>
          <p:cNvPr id="73735" name="Text Box 7"/>
          <p:cNvSpPr txBox="1">
            <a:spLocks noChangeArrowheads="1"/>
          </p:cNvSpPr>
          <p:nvPr/>
        </p:nvSpPr>
        <p:spPr bwMode="auto">
          <a:xfrm>
            <a:off x="6553200" y="4876800"/>
            <a:ext cx="18288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a:solidFill>
                  <a:schemeClr val="tx2"/>
                </a:solidFill>
                <a:latin typeface="Arial Black" pitchFamily="34" charset="0"/>
              </a:rPr>
              <a:t>WAN</a:t>
            </a:r>
          </a:p>
        </p:txBody>
      </p:sp>
    </p:spTree>
  </p:cSld>
  <p:clrMapOvr>
    <a:masterClrMapping/>
  </p:clrMapOvr>
  <p:transition spd="med" advTm="39000">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4" name="Object 2"/>
          <p:cNvGraphicFramePr>
            <a:graphicFrameLocks noChangeAspect="1"/>
          </p:cNvGraphicFramePr>
          <p:nvPr/>
        </p:nvGraphicFramePr>
        <p:xfrm>
          <a:off x="457200" y="1676400"/>
          <a:ext cx="8382000" cy="4876800"/>
        </p:xfrm>
        <a:graphic>
          <a:graphicData uri="http://schemas.openxmlformats.org/presentationml/2006/ole">
            <mc:AlternateContent xmlns:mc="http://schemas.openxmlformats.org/markup-compatibility/2006">
              <mc:Choice xmlns:v="urn:schemas-microsoft-com:vml" Requires="v">
                <p:oleObj spid="_x0000_s142347" name="Bitmap Image" r:id="rId4" imgW="3847619" imgH="3400900" progId="PBrush">
                  <p:embed/>
                </p:oleObj>
              </mc:Choice>
              <mc:Fallback>
                <p:oleObj name="Bitmap Image" r:id="rId4" imgW="3847619" imgH="3400900"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9859"/>
                      <a:stretch>
                        <a:fillRect/>
                      </a:stretch>
                    </p:blipFill>
                    <p:spPr bwMode="auto">
                      <a:xfrm>
                        <a:off x="457200" y="1676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115" name="Rectangle 3"/>
          <p:cNvSpPr>
            <a:spLocks noChangeArrowheads="1"/>
          </p:cNvSpPr>
          <p:nvPr/>
        </p:nvSpPr>
        <p:spPr bwMode="auto">
          <a:xfrm>
            <a:off x="304800" y="304800"/>
            <a:ext cx="8839200" cy="838200"/>
          </a:xfrm>
          <a:prstGeom prst="rect">
            <a:avLst/>
          </a:prstGeom>
          <a:noFill/>
          <a:ln w="9525">
            <a:noFill/>
            <a:miter lim="800000"/>
            <a:headEnd/>
            <a:tailEnd/>
          </a:ln>
        </p:spPr>
        <p:txBody>
          <a:bodyPr anchor="b"/>
          <a:lstStyle/>
          <a:p>
            <a:r>
              <a:rPr kumimoji="1" lang="en-US" sz="4000">
                <a:solidFill>
                  <a:schemeClr val="tx2"/>
                </a:solidFill>
                <a:latin typeface="Arial Black" pitchFamily="34" charset="0"/>
              </a:rPr>
              <a:t>Pipe Analogy for Bandwidth</a:t>
            </a:r>
          </a:p>
        </p:txBody>
      </p:sp>
    </p:spTree>
  </p:cSld>
  <p:clrMapOvr>
    <a:masterClrMapping/>
  </p:clrMapOvr>
  <p:transition spd="med" advTm="23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box(in)">
                                      <p:cBhvr>
                                        <p:cTn id="7" dur="500"/>
                                        <p:tgtEl>
                                          <p:spTgt spid="218115"/>
                                        </p:tgtEl>
                                      </p:cBhvr>
                                    </p:animEffect>
                                  </p:childTnLst>
                                </p:cTn>
                              </p:par>
                            </p:childTnLst>
                          </p:cTn>
                        </p:par>
                        <p:par>
                          <p:cTn id="8" fill="hold">
                            <p:stCondLst>
                              <p:cond delay="500"/>
                            </p:stCondLst>
                            <p:childTnLst>
                              <p:par>
                                <p:cTn id="9" presetID="4" presetClass="entr" presetSubtype="16" fill="hold" nodeType="afterEffect">
                                  <p:stCondLst>
                                    <p:cond delay="1000"/>
                                  </p:stCondLst>
                                  <p:childTnLst>
                                    <p:set>
                                      <p:cBhvr>
                                        <p:cTn id="10" dur="1" fill="hold">
                                          <p:stCondLst>
                                            <p:cond delay="0"/>
                                          </p:stCondLst>
                                        </p:cTn>
                                        <p:tgtEl>
                                          <p:spTgt spid="218114"/>
                                        </p:tgtEl>
                                        <p:attrNameLst>
                                          <p:attrName>style.visibility</p:attrName>
                                        </p:attrNameLst>
                                      </p:cBhvr>
                                      <p:to>
                                        <p:strVal val="visible"/>
                                      </p:to>
                                    </p:set>
                                    <p:animEffect transition="in" filter="box(in)">
                                      <p:cBhvr>
                                        <p:cTn id="11" dur="500"/>
                                        <p:tgtEl>
                                          <p:spTgt spid="21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533400"/>
            <a:ext cx="8839200" cy="2286000"/>
          </a:xfrm>
        </p:spPr>
        <p:txBody>
          <a:bodyPr/>
          <a:lstStyle/>
          <a:p>
            <a:pPr algn="l"/>
            <a:r>
              <a:rPr lang="en-AU" sz="2500" dirty="0" smtClean="0"/>
              <a:t>DATA FLOW- PACKETS</a:t>
            </a:r>
            <a:br>
              <a:rPr lang="en-AU" sz="2500" dirty="0" smtClean="0"/>
            </a:br>
            <a:r>
              <a:rPr lang="en-AU" sz="2500" dirty="0"/>
              <a:t/>
            </a:r>
            <a:br>
              <a:rPr lang="en-AU" sz="2500" dirty="0"/>
            </a:br>
            <a:r>
              <a:rPr lang="en-AU" sz="2500" dirty="0"/>
              <a:t>Before data can be sent across a network it must first be broken into smaller </a:t>
            </a:r>
            <a:r>
              <a:rPr lang="en-AU" sz="2500" dirty="0" smtClean="0"/>
              <a:t>chunks(Data Packets)</a:t>
            </a:r>
            <a:r>
              <a:rPr lang="en-AU" sz="2500" dirty="0"/>
              <a:t/>
            </a:r>
            <a:br>
              <a:rPr lang="en-AU" sz="2500" dirty="0"/>
            </a:br>
            <a:r>
              <a:rPr lang="en-AU" sz="2500" dirty="0"/>
              <a:t>before data can be sent in the form of electrical </a:t>
            </a:r>
            <a:r>
              <a:rPr lang="en-AU" sz="2500" dirty="0" smtClean="0"/>
              <a:t>impulses.</a:t>
            </a:r>
            <a:r>
              <a:rPr lang="en-AU" sz="2500" dirty="0"/>
              <a:t/>
            </a:r>
            <a:br>
              <a:rPr lang="en-AU" sz="2500" dirty="0"/>
            </a:br>
            <a:endParaRPr lang="en-US" sz="2500" dirty="0"/>
          </a:p>
        </p:txBody>
      </p:sp>
      <p:pic>
        <p:nvPicPr>
          <p:cNvPr id="40966" name="Picture 6"/>
          <p:cNvPicPr>
            <a:picLocks noGrp="1" noChangeAspect="1" noChangeArrowheads="1"/>
          </p:cNvPicPr>
          <p:nvPr>
            <p:ph type="body" idx="1"/>
          </p:nvPr>
        </p:nvPicPr>
        <p:blipFill>
          <a:blip r:embed="rId2"/>
          <a:srcRect/>
          <a:stretch>
            <a:fillRect/>
          </a:stretch>
        </p:blipFill>
        <p:spPr>
          <a:xfrm>
            <a:off x="571472" y="2500306"/>
            <a:ext cx="7772400" cy="4114800"/>
          </a:xfrm>
          <a:noFill/>
          <a:ln/>
        </p:spPr>
      </p:pic>
    </p:spTree>
  </p:cSld>
  <p:clrMapOvr>
    <a:masterClrMapping/>
  </p:clrMapOvr>
  <p:transition spd="med" advTm="1000">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ChangeArrowheads="1"/>
          </p:cNvSpPr>
          <p:nvPr/>
        </p:nvSpPr>
        <p:spPr bwMode="auto">
          <a:xfrm>
            <a:off x="928662" y="0"/>
            <a:ext cx="7793038" cy="1143000"/>
          </a:xfrm>
          <a:prstGeom prst="rect">
            <a:avLst/>
          </a:prstGeom>
          <a:noFill/>
          <a:ln w="9525">
            <a:noFill/>
            <a:miter lim="800000"/>
            <a:headEnd/>
            <a:tailEnd/>
          </a:ln>
          <a:effectLst/>
        </p:spPr>
        <p:txBody>
          <a:bodyPr anchor="b"/>
          <a:lstStyle/>
          <a:p>
            <a:pPr eaLnBrk="1" hangingPunct="1"/>
            <a:r>
              <a:rPr lang="en-US" sz="4400" dirty="0">
                <a:solidFill>
                  <a:schemeClr val="tx2"/>
                </a:solidFill>
                <a:latin typeface="Tahoma" pitchFamily="34" charset="0"/>
              </a:rPr>
              <a:t>The OSI Reference Model</a:t>
            </a:r>
          </a:p>
        </p:txBody>
      </p:sp>
      <p:grpSp>
        <p:nvGrpSpPr>
          <p:cNvPr id="2" name="Group 1027"/>
          <p:cNvGrpSpPr>
            <a:grpSpLocks/>
          </p:cNvGrpSpPr>
          <p:nvPr/>
        </p:nvGrpSpPr>
        <p:grpSpPr bwMode="auto">
          <a:xfrm>
            <a:off x="5410200" y="2667000"/>
            <a:ext cx="3733800" cy="3949700"/>
            <a:chOff x="3600" y="1419"/>
            <a:chExt cx="2160" cy="2488"/>
          </a:xfrm>
        </p:grpSpPr>
        <p:sp>
          <p:nvSpPr>
            <p:cNvPr id="109572" name="Line 1028"/>
            <p:cNvSpPr>
              <a:spLocks noChangeShapeType="1"/>
            </p:cNvSpPr>
            <p:nvPr/>
          </p:nvSpPr>
          <p:spPr bwMode="auto">
            <a:xfrm>
              <a:off x="3600" y="1680"/>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3" name="Line 1029"/>
            <p:cNvSpPr>
              <a:spLocks noChangeShapeType="1"/>
            </p:cNvSpPr>
            <p:nvPr/>
          </p:nvSpPr>
          <p:spPr bwMode="auto">
            <a:xfrm>
              <a:off x="3600" y="2016"/>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4" name="Line 1030"/>
            <p:cNvSpPr>
              <a:spLocks noChangeShapeType="1"/>
            </p:cNvSpPr>
            <p:nvPr/>
          </p:nvSpPr>
          <p:spPr bwMode="auto">
            <a:xfrm>
              <a:off x="3600" y="2400"/>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5" name="Line 1031"/>
            <p:cNvSpPr>
              <a:spLocks noChangeShapeType="1"/>
            </p:cNvSpPr>
            <p:nvPr/>
          </p:nvSpPr>
          <p:spPr bwMode="auto">
            <a:xfrm>
              <a:off x="3600" y="2736"/>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6" name="Line 1032"/>
            <p:cNvSpPr>
              <a:spLocks noChangeShapeType="1"/>
            </p:cNvSpPr>
            <p:nvPr/>
          </p:nvSpPr>
          <p:spPr bwMode="auto">
            <a:xfrm>
              <a:off x="3600" y="3072"/>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7" name="Line 1033"/>
            <p:cNvSpPr>
              <a:spLocks noChangeShapeType="1"/>
            </p:cNvSpPr>
            <p:nvPr/>
          </p:nvSpPr>
          <p:spPr bwMode="auto">
            <a:xfrm>
              <a:off x="3600" y="3360"/>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8" name="Line 1034"/>
            <p:cNvSpPr>
              <a:spLocks noChangeShapeType="1"/>
            </p:cNvSpPr>
            <p:nvPr/>
          </p:nvSpPr>
          <p:spPr bwMode="auto">
            <a:xfrm>
              <a:off x="3600" y="3696"/>
              <a:ext cx="336" cy="0"/>
            </a:xfrm>
            <a:prstGeom prst="line">
              <a:avLst/>
            </a:prstGeom>
            <a:noFill/>
            <a:ln w="9525">
              <a:solidFill>
                <a:schemeClr val="tx1"/>
              </a:solidFill>
              <a:miter lim="800000"/>
              <a:headEnd/>
              <a:tailEnd type="triangle" w="med" len="med"/>
            </a:ln>
            <a:effectLst/>
          </p:spPr>
          <p:txBody>
            <a:bodyPr wrap="none"/>
            <a:lstStyle/>
            <a:p>
              <a:endParaRPr lang="en-AU"/>
            </a:p>
          </p:txBody>
        </p:sp>
        <p:sp>
          <p:nvSpPr>
            <p:cNvPr id="109579" name="Text Box 1035"/>
            <p:cNvSpPr txBox="1">
              <a:spLocks noChangeArrowheads="1"/>
            </p:cNvSpPr>
            <p:nvPr/>
          </p:nvSpPr>
          <p:spPr bwMode="auto">
            <a:xfrm>
              <a:off x="4032" y="1419"/>
              <a:ext cx="1728" cy="2488"/>
            </a:xfrm>
            <a:prstGeom prst="rect">
              <a:avLst/>
            </a:prstGeom>
            <a:noFill/>
            <a:ln w="9525">
              <a:noFill/>
              <a:miter lim="800000"/>
              <a:headEnd/>
              <a:tailEnd/>
            </a:ln>
            <a:effectLst/>
          </p:spPr>
          <p:txBody>
            <a:bodyPr tIns="182880" bIns="182880">
              <a:spAutoFit/>
            </a:bodyPr>
            <a:lstStyle/>
            <a:p>
              <a:pPr eaLnBrk="1" hangingPunct="1">
                <a:spcBef>
                  <a:spcPct val="25000"/>
                </a:spcBef>
              </a:pPr>
              <a:r>
                <a:rPr lang="en-US" sz="1800">
                  <a:latin typeface="Tahoma" pitchFamily="34" charset="0"/>
                </a:rPr>
                <a:t>User interface</a:t>
              </a:r>
            </a:p>
            <a:p>
              <a:pPr eaLnBrk="1" hangingPunct="1">
                <a:spcBef>
                  <a:spcPct val="50000"/>
                </a:spcBef>
                <a:spcAft>
                  <a:spcPct val="25000"/>
                </a:spcAft>
              </a:pPr>
              <a:r>
                <a:rPr lang="en-US" sz="1800">
                  <a:latin typeface="Tahoma" pitchFamily="34" charset="0"/>
                </a:rPr>
                <a:t>Data presentation and encryption</a:t>
              </a:r>
            </a:p>
            <a:p>
              <a:pPr eaLnBrk="1" hangingPunct="1">
                <a:spcBef>
                  <a:spcPct val="40000"/>
                </a:spcBef>
                <a:spcAft>
                  <a:spcPct val="40000"/>
                </a:spcAft>
              </a:pPr>
              <a:r>
                <a:rPr lang="en-US" sz="1800">
                  <a:latin typeface="Tahoma" pitchFamily="34" charset="0"/>
                </a:rPr>
                <a:t>Keeping different applications’ data separate</a:t>
              </a:r>
            </a:p>
            <a:p>
              <a:pPr eaLnBrk="1" hangingPunct="1">
                <a:spcBef>
                  <a:spcPct val="25000"/>
                </a:spcBef>
              </a:pPr>
              <a:r>
                <a:rPr lang="en-US" sz="1800">
                  <a:latin typeface="Tahoma" pitchFamily="34" charset="0"/>
                </a:rPr>
                <a:t>End-to-end connections</a:t>
              </a:r>
            </a:p>
            <a:p>
              <a:pPr eaLnBrk="1" hangingPunct="1">
                <a:spcBef>
                  <a:spcPct val="75000"/>
                </a:spcBef>
              </a:pPr>
              <a:r>
                <a:rPr lang="en-US" sz="1800">
                  <a:latin typeface="Tahoma" pitchFamily="34" charset="0"/>
                </a:rPr>
                <a:t>Addresses and best path</a:t>
              </a:r>
            </a:p>
            <a:p>
              <a:pPr eaLnBrk="1" hangingPunct="1">
                <a:spcBef>
                  <a:spcPct val="75000"/>
                </a:spcBef>
              </a:pPr>
              <a:r>
                <a:rPr lang="en-US" sz="1800">
                  <a:latin typeface="Tahoma" pitchFamily="34" charset="0"/>
                </a:rPr>
                <a:t>Access to media</a:t>
              </a:r>
            </a:p>
            <a:p>
              <a:pPr eaLnBrk="1" hangingPunct="1">
                <a:spcBef>
                  <a:spcPct val="75000"/>
                </a:spcBef>
              </a:pPr>
              <a:r>
                <a:rPr lang="en-US" sz="1800">
                  <a:latin typeface="Tahoma" pitchFamily="34" charset="0"/>
                </a:rPr>
                <a:t>Binary transmission</a:t>
              </a:r>
            </a:p>
          </p:txBody>
        </p:sp>
      </p:grpSp>
      <p:sp>
        <p:nvSpPr>
          <p:cNvPr id="109580" name="Text Box 1036"/>
          <p:cNvSpPr txBox="1">
            <a:spLocks noChangeArrowheads="1"/>
          </p:cNvSpPr>
          <p:nvPr/>
        </p:nvSpPr>
        <p:spPr bwMode="auto">
          <a:xfrm>
            <a:off x="685800" y="2057400"/>
            <a:ext cx="6248400" cy="457200"/>
          </a:xfrm>
          <a:prstGeom prst="rect">
            <a:avLst/>
          </a:prstGeom>
          <a:noFill/>
          <a:ln w="9525">
            <a:noFill/>
            <a:miter lim="800000"/>
            <a:headEnd/>
            <a:tailEnd/>
          </a:ln>
          <a:effectLst/>
        </p:spPr>
        <p:txBody>
          <a:bodyPr>
            <a:spAutoFit/>
          </a:bodyPr>
          <a:lstStyle/>
          <a:p>
            <a:pPr eaLnBrk="1" hangingPunct="1">
              <a:spcBef>
                <a:spcPct val="50000"/>
              </a:spcBef>
            </a:pPr>
            <a:r>
              <a:rPr lang="en-US" b="1">
                <a:latin typeface="Tahoma" pitchFamily="34" charset="0"/>
              </a:rPr>
              <a:t>Each layer has a unique function.</a:t>
            </a:r>
          </a:p>
        </p:txBody>
      </p:sp>
      <p:grpSp>
        <p:nvGrpSpPr>
          <p:cNvPr id="3" name="Group 1037"/>
          <p:cNvGrpSpPr>
            <a:grpSpLocks/>
          </p:cNvGrpSpPr>
          <p:nvPr/>
        </p:nvGrpSpPr>
        <p:grpSpPr bwMode="auto">
          <a:xfrm>
            <a:off x="533400" y="2743200"/>
            <a:ext cx="4724400" cy="3743325"/>
            <a:chOff x="240" y="1728"/>
            <a:chExt cx="2976" cy="2358"/>
          </a:xfrm>
        </p:grpSpPr>
        <p:grpSp>
          <p:nvGrpSpPr>
            <p:cNvPr id="4" name="Group 1038"/>
            <p:cNvGrpSpPr>
              <a:grpSpLocks/>
            </p:cNvGrpSpPr>
            <p:nvPr/>
          </p:nvGrpSpPr>
          <p:grpSpPr bwMode="auto">
            <a:xfrm>
              <a:off x="528" y="1728"/>
              <a:ext cx="2688" cy="2352"/>
              <a:chOff x="864" y="1488"/>
              <a:chExt cx="2688" cy="2352"/>
            </a:xfrm>
          </p:grpSpPr>
          <p:grpSp>
            <p:nvGrpSpPr>
              <p:cNvPr id="5" name="Group 1039"/>
              <p:cNvGrpSpPr>
                <a:grpSpLocks/>
              </p:cNvGrpSpPr>
              <p:nvPr/>
            </p:nvGrpSpPr>
            <p:grpSpPr bwMode="auto">
              <a:xfrm>
                <a:off x="864" y="1488"/>
                <a:ext cx="2688" cy="2352"/>
                <a:chOff x="864" y="1488"/>
                <a:chExt cx="2688" cy="2352"/>
              </a:xfrm>
            </p:grpSpPr>
            <p:sp>
              <p:nvSpPr>
                <p:cNvPr id="109584" name="Rectangle 1040"/>
                <p:cNvSpPr>
                  <a:spLocks noChangeArrowheads="1"/>
                </p:cNvSpPr>
                <p:nvPr/>
              </p:nvSpPr>
              <p:spPr bwMode="auto">
                <a:xfrm>
                  <a:off x="960" y="1488"/>
                  <a:ext cx="2592" cy="2352"/>
                </a:xfrm>
                <a:prstGeom prst="rect">
                  <a:avLst/>
                </a:prstGeom>
                <a:solidFill>
                  <a:srgbClr val="6699FF"/>
                </a:solidFill>
                <a:ln w="9525">
                  <a:solidFill>
                    <a:schemeClr val="tx1"/>
                  </a:solidFill>
                  <a:miter lim="800000"/>
                  <a:headEnd/>
                  <a:tailEnd/>
                </a:ln>
                <a:effectLst/>
              </p:spPr>
              <p:txBody>
                <a:bodyPr wrap="none" anchor="ctr"/>
                <a:lstStyle/>
                <a:p>
                  <a:pPr algn="ctr" eaLnBrk="1" hangingPunct="1"/>
                  <a:endParaRPr lang="en-AU">
                    <a:latin typeface="Tahoma" pitchFamily="34" charset="0"/>
                  </a:endParaRPr>
                </a:p>
              </p:txBody>
            </p:sp>
            <p:sp>
              <p:nvSpPr>
                <p:cNvPr id="109585" name="Text Box 1041"/>
                <p:cNvSpPr txBox="1">
                  <a:spLocks noChangeArrowheads="1"/>
                </p:cNvSpPr>
                <p:nvPr/>
              </p:nvSpPr>
              <p:spPr bwMode="auto">
                <a:xfrm>
                  <a:off x="864" y="1536"/>
                  <a:ext cx="2688" cy="2300"/>
                </a:xfrm>
                <a:prstGeom prst="rect">
                  <a:avLst/>
                </a:prstGeom>
                <a:noFill/>
                <a:ln w="9525">
                  <a:noFill/>
                  <a:miter lim="800000"/>
                  <a:headEnd/>
                  <a:tailEnd/>
                </a:ln>
                <a:effectLst/>
              </p:spPr>
              <p:txBody>
                <a:bodyPr tIns="0" bIns="0">
                  <a:spAutoFit/>
                </a:bodyPr>
                <a:lstStyle/>
                <a:p>
                  <a:pPr algn="ctr" eaLnBrk="1" hangingPunct="1">
                    <a:spcBef>
                      <a:spcPct val="50000"/>
                    </a:spcBef>
                  </a:pPr>
                  <a:r>
                    <a:rPr lang="en-US">
                      <a:latin typeface="Tahoma" pitchFamily="34" charset="0"/>
                    </a:rPr>
                    <a:t>Application</a:t>
                  </a:r>
                </a:p>
                <a:p>
                  <a:pPr algn="ctr" eaLnBrk="1" hangingPunct="1">
                    <a:spcBef>
                      <a:spcPct val="50000"/>
                    </a:spcBef>
                  </a:pPr>
                  <a:r>
                    <a:rPr lang="en-US">
                      <a:latin typeface="Tahoma" pitchFamily="34" charset="0"/>
                    </a:rPr>
                    <a:t>Presentation</a:t>
                  </a:r>
                </a:p>
                <a:p>
                  <a:pPr algn="ctr" eaLnBrk="1" hangingPunct="1">
                    <a:spcBef>
                      <a:spcPct val="50000"/>
                    </a:spcBef>
                  </a:pPr>
                  <a:r>
                    <a:rPr lang="en-US">
                      <a:latin typeface="Tahoma" pitchFamily="34" charset="0"/>
                    </a:rPr>
                    <a:t>Session</a:t>
                  </a:r>
                </a:p>
                <a:p>
                  <a:pPr algn="ctr" eaLnBrk="1" hangingPunct="1">
                    <a:spcBef>
                      <a:spcPct val="50000"/>
                    </a:spcBef>
                  </a:pPr>
                  <a:r>
                    <a:rPr lang="en-US">
                      <a:latin typeface="Tahoma" pitchFamily="34" charset="0"/>
                    </a:rPr>
                    <a:t>Transport</a:t>
                  </a:r>
                </a:p>
                <a:p>
                  <a:pPr algn="ctr" eaLnBrk="1" hangingPunct="1">
                    <a:spcBef>
                      <a:spcPct val="50000"/>
                    </a:spcBef>
                  </a:pPr>
                  <a:r>
                    <a:rPr lang="en-US">
                      <a:latin typeface="Tahoma" pitchFamily="34" charset="0"/>
                    </a:rPr>
                    <a:t>Network</a:t>
                  </a:r>
                </a:p>
                <a:p>
                  <a:pPr algn="ctr" eaLnBrk="1" hangingPunct="1">
                    <a:spcBef>
                      <a:spcPct val="50000"/>
                    </a:spcBef>
                  </a:pPr>
                  <a:r>
                    <a:rPr lang="en-US">
                      <a:latin typeface="Tahoma" pitchFamily="34" charset="0"/>
                    </a:rPr>
                    <a:t>Data Link</a:t>
                  </a:r>
                </a:p>
                <a:p>
                  <a:pPr algn="ctr" eaLnBrk="1" hangingPunct="1">
                    <a:spcBef>
                      <a:spcPct val="50000"/>
                    </a:spcBef>
                  </a:pPr>
                  <a:r>
                    <a:rPr lang="en-US">
                      <a:latin typeface="Tahoma" pitchFamily="34" charset="0"/>
                    </a:rPr>
                    <a:t>Physical</a:t>
                  </a:r>
                </a:p>
              </p:txBody>
            </p:sp>
          </p:grpSp>
          <p:grpSp>
            <p:nvGrpSpPr>
              <p:cNvPr id="6" name="Group 1042"/>
              <p:cNvGrpSpPr>
                <a:grpSpLocks/>
              </p:cNvGrpSpPr>
              <p:nvPr/>
            </p:nvGrpSpPr>
            <p:grpSpPr bwMode="auto">
              <a:xfrm>
                <a:off x="960" y="1872"/>
                <a:ext cx="2592" cy="1680"/>
                <a:chOff x="960" y="1872"/>
                <a:chExt cx="2592" cy="1680"/>
              </a:xfrm>
            </p:grpSpPr>
            <p:sp>
              <p:nvSpPr>
                <p:cNvPr id="109587" name="Line 1043"/>
                <p:cNvSpPr>
                  <a:spLocks noChangeShapeType="1"/>
                </p:cNvSpPr>
                <p:nvPr/>
              </p:nvSpPr>
              <p:spPr bwMode="auto">
                <a:xfrm>
                  <a:off x="960" y="1872"/>
                  <a:ext cx="2592" cy="0"/>
                </a:xfrm>
                <a:prstGeom prst="line">
                  <a:avLst/>
                </a:prstGeom>
                <a:noFill/>
                <a:ln w="9525">
                  <a:solidFill>
                    <a:schemeClr val="tx1"/>
                  </a:solidFill>
                  <a:miter lim="800000"/>
                  <a:headEnd/>
                  <a:tailEnd/>
                </a:ln>
                <a:effectLst/>
              </p:spPr>
              <p:txBody>
                <a:bodyPr wrap="none"/>
                <a:lstStyle/>
                <a:p>
                  <a:endParaRPr lang="en-AU"/>
                </a:p>
              </p:txBody>
            </p:sp>
            <p:sp>
              <p:nvSpPr>
                <p:cNvPr id="109588" name="Line 1044"/>
                <p:cNvSpPr>
                  <a:spLocks noChangeShapeType="1"/>
                </p:cNvSpPr>
                <p:nvPr/>
              </p:nvSpPr>
              <p:spPr bwMode="auto">
                <a:xfrm>
                  <a:off x="960" y="2208"/>
                  <a:ext cx="2592" cy="0"/>
                </a:xfrm>
                <a:prstGeom prst="line">
                  <a:avLst/>
                </a:prstGeom>
                <a:noFill/>
                <a:ln w="9525">
                  <a:solidFill>
                    <a:schemeClr val="tx1"/>
                  </a:solidFill>
                  <a:miter lim="800000"/>
                  <a:headEnd/>
                  <a:tailEnd/>
                </a:ln>
                <a:effectLst/>
              </p:spPr>
              <p:txBody>
                <a:bodyPr wrap="none"/>
                <a:lstStyle/>
                <a:p>
                  <a:endParaRPr lang="en-AU"/>
                </a:p>
              </p:txBody>
            </p:sp>
            <p:sp>
              <p:nvSpPr>
                <p:cNvPr id="109589" name="Line 1045"/>
                <p:cNvSpPr>
                  <a:spLocks noChangeShapeType="1"/>
                </p:cNvSpPr>
                <p:nvPr/>
              </p:nvSpPr>
              <p:spPr bwMode="auto">
                <a:xfrm>
                  <a:off x="960" y="2544"/>
                  <a:ext cx="2592" cy="0"/>
                </a:xfrm>
                <a:prstGeom prst="line">
                  <a:avLst/>
                </a:prstGeom>
                <a:noFill/>
                <a:ln w="9525">
                  <a:solidFill>
                    <a:schemeClr val="tx1"/>
                  </a:solidFill>
                  <a:miter lim="800000"/>
                  <a:headEnd/>
                  <a:tailEnd/>
                </a:ln>
                <a:effectLst/>
              </p:spPr>
              <p:txBody>
                <a:bodyPr wrap="none"/>
                <a:lstStyle/>
                <a:p>
                  <a:endParaRPr lang="en-AU"/>
                </a:p>
              </p:txBody>
            </p:sp>
            <p:sp>
              <p:nvSpPr>
                <p:cNvPr id="109590" name="Line 1046"/>
                <p:cNvSpPr>
                  <a:spLocks noChangeShapeType="1"/>
                </p:cNvSpPr>
                <p:nvPr/>
              </p:nvSpPr>
              <p:spPr bwMode="auto">
                <a:xfrm>
                  <a:off x="960" y="2880"/>
                  <a:ext cx="2592" cy="0"/>
                </a:xfrm>
                <a:prstGeom prst="line">
                  <a:avLst/>
                </a:prstGeom>
                <a:noFill/>
                <a:ln w="9525">
                  <a:solidFill>
                    <a:schemeClr val="tx1"/>
                  </a:solidFill>
                  <a:miter lim="800000"/>
                  <a:headEnd/>
                  <a:tailEnd/>
                </a:ln>
                <a:effectLst/>
              </p:spPr>
              <p:txBody>
                <a:bodyPr wrap="none"/>
                <a:lstStyle/>
                <a:p>
                  <a:endParaRPr lang="en-AU"/>
                </a:p>
              </p:txBody>
            </p:sp>
            <p:sp>
              <p:nvSpPr>
                <p:cNvPr id="109591" name="Line 1047"/>
                <p:cNvSpPr>
                  <a:spLocks noChangeShapeType="1"/>
                </p:cNvSpPr>
                <p:nvPr/>
              </p:nvSpPr>
              <p:spPr bwMode="auto">
                <a:xfrm>
                  <a:off x="960" y="3168"/>
                  <a:ext cx="2592" cy="0"/>
                </a:xfrm>
                <a:prstGeom prst="line">
                  <a:avLst/>
                </a:prstGeom>
                <a:noFill/>
                <a:ln w="9525">
                  <a:solidFill>
                    <a:schemeClr val="tx1"/>
                  </a:solidFill>
                  <a:miter lim="800000"/>
                  <a:headEnd/>
                  <a:tailEnd/>
                </a:ln>
                <a:effectLst/>
              </p:spPr>
              <p:txBody>
                <a:bodyPr wrap="none"/>
                <a:lstStyle/>
                <a:p>
                  <a:endParaRPr lang="en-AU"/>
                </a:p>
              </p:txBody>
            </p:sp>
            <p:sp>
              <p:nvSpPr>
                <p:cNvPr id="109592" name="Line 1048"/>
                <p:cNvSpPr>
                  <a:spLocks noChangeShapeType="1"/>
                </p:cNvSpPr>
                <p:nvPr/>
              </p:nvSpPr>
              <p:spPr bwMode="auto">
                <a:xfrm>
                  <a:off x="960" y="3552"/>
                  <a:ext cx="2592" cy="0"/>
                </a:xfrm>
                <a:prstGeom prst="line">
                  <a:avLst/>
                </a:prstGeom>
                <a:noFill/>
                <a:ln w="9525">
                  <a:solidFill>
                    <a:schemeClr val="tx1"/>
                  </a:solidFill>
                  <a:miter lim="800000"/>
                  <a:headEnd/>
                  <a:tailEnd/>
                </a:ln>
                <a:effectLst/>
              </p:spPr>
              <p:txBody>
                <a:bodyPr wrap="none"/>
                <a:lstStyle/>
                <a:p>
                  <a:endParaRPr lang="en-AU"/>
                </a:p>
              </p:txBody>
            </p:sp>
          </p:grpSp>
        </p:grpSp>
        <p:sp>
          <p:nvSpPr>
            <p:cNvPr id="109593" name="Text Box 1049"/>
            <p:cNvSpPr txBox="1">
              <a:spLocks noChangeArrowheads="1"/>
            </p:cNvSpPr>
            <p:nvPr/>
          </p:nvSpPr>
          <p:spPr bwMode="auto">
            <a:xfrm>
              <a:off x="240" y="1728"/>
              <a:ext cx="384" cy="2358"/>
            </a:xfrm>
            <a:prstGeom prst="rect">
              <a:avLst/>
            </a:prstGeom>
            <a:noFill/>
            <a:ln w="9525">
              <a:noFill/>
              <a:miter lim="800000"/>
              <a:headEnd/>
              <a:tailEnd/>
            </a:ln>
            <a:effectLst/>
          </p:spPr>
          <p:txBody>
            <a:bodyPr>
              <a:spAutoFit/>
            </a:bodyPr>
            <a:lstStyle/>
            <a:p>
              <a:pPr algn="ctr" eaLnBrk="1" hangingPunct="1">
                <a:spcBef>
                  <a:spcPct val="50000"/>
                </a:spcBef>
              </a:pPr>
              <a:r>
                <a:rPr lang="en-US" b="1">
                  <a:latin typeface="Tahoma" pitchFamily="34" charset="0"/>
                </a:rPr>
                <a:t>7</a:t>
              </a:r>
            </a:p>
            <a:p>
              <a:pPr algn="ctr" eaLnBrk="1" hangingPunct="1">
                <a:spcBef>
                  <a:spcPct val="50000"/>
                </a:spcBef>
              </a:pPr>
              <a:r>
                <a:rPr lang="en-US" b="1">
                  <a:latin typeface="Tahoma" pitchFamily="34" charset="0"/>
                </a:rPr>
                <a:t>6</a:t>
              </a:r>
            </a:p>
            <a:p>
              <a:pPr algn="ctr" eaLnBrk="1" hangingPunct="1">
                <a:spcBef>
                  <a:spcPct val="50000"/>
                </a:spcBef>
              </a:pPr>
              <a:r>
                <a:rPr lang="en-US" b="1">
                  <a:latin typeface="Tahoma" pitchFamily="34" charset="0"/>
                </a:rPr>
                <a:t>5</a:t>
              </a:r>
            </a:p>
            <a:p>
              <a:pPr algn="ctr" eaLnBrk="1" hangingPunct="1">
                <a:spcBef>
                  <a:spcPct val="50000"/>
                </a:spcBef>
              </a:pPr>
              <a:r>
                <a:rPr lang="en-US" b="1">
                  <a:latin typeface="Tahoma" pitchFamily="34" charset="0"/>
                </a:rPr>
                <a:t>4</a:t>
              </a:r>
            </a:p>
            <a:p>
              <a:pPr algn="ctr" eaLnBrk="1" hangingPunct="1">
                <a:spcBef>
                  <a:spcPct val="50000"/>
                </a:spcBef>
              </a:pPr>
              <a:r>
                <a:rPr lang="en-US" b="1">
                  <a:latin typeface="Tahoma" pitchFamily="34" charset="0"/>
                </a:rPr>
                <a:t>3</a:t>
              </a:r>
            </a:p>
            <a:p>
              <a:pPr algn="ctr" eaLnBrk="1" hangingPunct="1">
                <a:spcBef>
                  <a:spcPct val="50000"/>
                </a:spcBef>
              </a:pPr>
              <a:r>
                <a:rPr lang="en-US" b="1">
                  <a:latin typeface="Tahoma" pitchFamily="34" charset="0"/>
                </a:rPr>
                <a:t>2</a:t>
              </a:r>
            </a:p>
            <a:p>
              <a:pPr algn="ctr" eaLnBrk="1" hangingPunct="1">
                <a:spcBef>
                  <a:spcPct val="50000"/>
                </a:spcBef>
              </a:pPr>
              <a:r>
                <a:rPr lang="en-US" b="1">
                  <a:latin typeface="Tahoma" pitchFamily="34" charset="0"/>
                </a:rPr>
                <a:t>1</a:t>
              </a:r>
            </a:p>
          </p:txBody>
        </p:sp>
      </p:grpSp>
    </p:spTree>
  </p:cSld>
  <p:clrMapOvr>
    <a:masterClrMapping/>
  </p:clrMapOvr>
  <p:transition spd="med">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14348" y="-214338"/>
            <a:ext cx="7772400" cy="1143000"/>
          </a:xfrm>
        </p:spPr>
        <p:txBody>
          <a:bodyPr/>
          <a:lstStyle/>
          <a:p>
            <a:r>
              <a:rPr lang="en-US" dirty="0"/>
              <a:t>Application Layer</a:t>
            </a:r>
          </a:p>
        </p:txBody>
      </p:sp>
      <p:sp>
        <p:nvSpPr>
          <p:cNvPr id="191491" name="Rectangle 3"/>
          <p:cNvSpPr>
            <a:spLocks noGrp="1" noChangeArrowheads="1"/>
          </p:cNvSpPr>
          <p:nvPr>
            <p:ph type="body" idx="1"/>
          </p:nvPr>
        </p:nvSpPr>
        <p:spPr>
          <a:xfrm>
            <a:off x="2209800" y="1620838"/>
            <a:ext cx="6934200" cy="5237162"/>
          </a:xfrm>
        </p:spPr>
        <p:txBody>
          <a:bodyPr/>
          <a:lstStyle/>
          <a:p>
            <a:pPr lvl="1">
              <a:lnSpc>
                <a:spcPct val="90000"/>
              </a:lnSpc>
            </a:pPr>
            <a:r>
              <a:rPr lang="en-US" sz="4000" dirty="0" err="1" smtClean="0"/>
              <a:t>Ex:Email</a:t>
            </a:r>
            <a:r>
              <a:rPr lang="en-US" sz="4000" dirty="0"/>
              <a:t>, HTTP</a:t>
            </a:r>
            <a:r>
              <a:rPr lang="en-US" sz="4000" dirty="0" smtClean="0"/>
              <a:t>, </a:t>
            </a:r>
            <a:r>
              <a:rPr lang="en-US" sz="4000" dirty="0"/>
              <a:t>FTP, SNMP.</a:t>
            </a:r>
          </a:p>
          <a:p>
            <a:pPr lvl="1">
              <a:lnSpc>
                <a:spcPct val="90000"/>
              </a:lnSpc>
              <a:buFontTx/>
              <a:buNone/>
            </a:pPr>
            <a:endParaRPr lang="en-US" sz="2400" dirty="0"/>
          </a:p>
          <a:p>
            <a:pPr lvl="1">
              <a:lnSpc>
                <a:spcPct val="90000"/>
              </a:lnSpc>
              <a:buFontTx/>
              <a:buNone/>
            </a:pPr>
            <a:endParaRPr lang="en-US" sz="2400" dirty="0"/>
          </a:p>
        </p:txBody>
      </p:sp>
      <p:sp>
        <p:nvSpPr>
          <p:cNvPr id="191492" name="Text Box 4"/>
          <p:cNvSpPr txBox="1">
            <a:spLocks noChangeArrowheads="1"/>
          </p:cNvSpPr>
          <p:nvPr/>
        </p:nvSpPr>
        <p:spPr bwMode="auto">
          <a:xfrm>
            <a:off x="228600" y="990600"/>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dirty="0">
                <a:solidFill>
                  <a:schemeClr val="bg1"/>
                </a:solidFill>
                <a:latin typeface="Arial" charset="0"/>
              </a:rPr>
              <a:t>Application</a:t>
            </a:r>
          </a:p>
        </p:txBody>
      </p:sp>
      <p:sp>
        <p:nvSpPr>
          <p:cNvPr id="191493" name="Text Box 5"/>
          <p:cNvSpPr txBox="1">
            <a:spLocks noChangeArrowheads="1"/>
          </p:cNvSpPr>
          <p:nvPr/>
        </p:nvSpPr>
        <p:spPr bwMode="auto">
          <a:xfrm>
            <a:off x="228600" y="14859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Presentation</a:t>
            </a:r>
          </a:p>
        </p:txBody>
      </p:sp>
      <p:sp>
        <p:nvSpPr>
          <p:cNvPr id="191494" name="Text Box 6"/>
          <p:cNvSpPr txBox="1">
            <a:spLocks noChangeArrowheads="1"/>
          </p:cNvSpPr>
          <p:nvPr/>
        </p:nvSpPr>
        <p:spPr bwMode="auto">
          <a:xfrm>
            <a:off x="228600" y="1960563"/>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Session</a:t>
            </a:r>
          </a:p>
        </p:txBody>
      </p:sp>
      <p:sp>
        <p:nvSpPr>
          <p:cNvPr id="191495" name="Text Box 7"/>
          <p:cNvSpPr txBox="1">
            <a:spLocks noChangeArrowheads="1"/>
          </p:cNvSpPr>
          <p:nvPr/>
        </p:nvSpPr>
        <p:spPr bwMode="auto">
          <a:xfrm>
            <a:off x="228600" y="24384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Transport</a:t>
            </a:r>
          </a:p>
        </p:txBody>
      </p:sp>
      <p:sp>
        <p:nvSpPr>
          <p:cNvPr id="191496" name="Text Box 8"/>
          <p:cNvSpPr txBox="1">
            <a:spLocks noChangeArrowheads="1"/>
          </p:cNvSpPr>
          <p:nvPr/>
        </p:nvSpPr>
        <p:spPr bwMode="auto">
          <a:xfrm>
            <a:off x="228600" y="29337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Network</a:t>
            </a:r>
          </a:p>
        </p:txBody>
      </p:sp>
      <p:sp>
        <p:nvSpPr>
          <p:cNvPr id="191497" name="Text Box 9"/>
          <p:cNvSpPr txBox="1">
            <a:spLocks noChangeArrowheads="1"/>
          </p:cNvSpPr>
          <p:nvPr/>
        </p:nvSpPr>
        <p:spPr bwMode="auto">
          <a:xfrm>
            <a:off x="228600" y="34290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Data-Link</a:t>
            </a:r>
          </a:p>
        </p:txBody>
      </p:sp>
      <p:sp>
        <p:nvSpPr>
          <p:cNvPr id="191498" name="Text Box 10"/>
          <p:cNvSpPr txBox="1">
            <a:spLocks noChangeArrowheads="1"/>
          </p:cNvSpPr>
          <p:nvPr/>
        </p:nvSpPr>
        <p:spPr bwMode="auto">
          <a:xfrm>
            <a:off x="228600" y="3906838"/>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Physical</a:t>
            </a:r>
          </a:p>
        </p:txBody>
      </p:sp>
    </p:spTree>
  </p:cSld>
  <p:clrMapOvr>
    <a:masterClrMapping/>
  </p:clrMapOvr>
  <p:transition spd="med" advTm="56000">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0"/>
            <a:ext cx="7772400" cy="1143000"/>
          </a:xfrm>
        </p:spPr>
        <p:txBody>
          <a:bodyPr/>
          <a:lstStyle/>
          <a:p>
            <a:r>
              <a:rPr lang="en-US"/>
              <a:t>Presentation Layer</a:t>
            </a:r>
          </a:p>
        </p:txBody>
      </p:sp>
      <p:sp>
        <p:nvSpPr>
          <p:cNvPr id="192515" name="Rectangle 3"/>
          <p:cNvSpPr>
            <a:spLocks noGrp="1" noChangeArrowheads="1"/>
          </p:cNvSpPr>
          <p:nvPr>
            <p:ph type="body" idx="1"/>
          </p:nvPr>
        </p:nvSpPr>
        <p:spPr>
          <a:xfrm>
            <a:off x="2987675" y="1295400"/>
            <a:ext cx="5876925" cy="5237163"/>
          </a:xfrm>
        </p:spPr>
        <p:txBody>
          <a:bodyPr/>
          <a:lstStyle/>
          <a:p>
            <a:pPr lvl="1"/>
            <a:r>
              <a:rPr lang="en-US" b="1" dirty="0"/>
              <a:t>Provides data </a:t>
            </a:r>
            <a:r>
              <a:rPr lang="en-US" b="1" dirty="0" smtClean="0"/>
              <a:t>representation,  Compression </a:t>
            </a:r>
            <a:r>
              <a:rPr lang="en-US" b="1" dirty="0"/>
              <a:t>and encryption</a:t>
            </a:r>
          </a:p>
          <a:p>
            <a:pPr lvl="1"/>
            <a:r>
              <a:rPr lang="en-US" dirty="0"/>
              <a:t>Ex: </a:t>
            </a:r>
            <a:r>
              <a:rPr lang="en-US" dirty="0" err="1"/>
              <a:t>Ascii</a:t>
            </a:r>
            <a:r>
              <a:rPr lang="en-US" dirty="0"/>
              <a:t>, Jpeg, Tiff, sound and movie files.</a:t>
            </a:r>
          </a:p>
        </p:txBody>
      </p:sp>
      <p:sp>
        <p:nvSpPr>
          <p:cNvPr id="192516" name="Text Box 4"/>
          <p:cNvSpPr txBox="1">
            <a:spLocks noChangeArrowheads="1"/>
          </p:cNvSpPr>
          <p:nvPr/>
        </p:nvSpPr>
        <p:spPr bwMode="auto">
          <a:xfrm>
            <a:off x="1114425" y="21621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Application</a:t>
            </a:r>
          </a:p>
        </p:txBody>
      </p:sp>
      <p:sp>
        <p:nvSpPr>
          <p:cNvPr id="192517" name="Text Box 5"/>
          <p:cNvSpPr txBox="1">
            <a:spLocks noChangeArrowheads="1"/>
          </p:cNvSpPr>
          <p:nvPr/>
        </p:nvSpPr>
        <p:spPr bwMode="auto">
          <a:xfrm>
            <a:off x="1114425" y="2657475"/>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bg1"/>
                </a:solidFill>
                <a:latin typeface="Arial" charset="0"/>
              </a:rPr>
              <a:t>Presentation</a:t>
            </a:r>
          </a:p>
        </p:txBody>
      </p:sp>
      <p:sp>
        <p:nvSpPr>
          <p:cNvPr id="192518" name="Text Box 6"/>
          <p:cNvSpPr txBox="1">
            <a:spLocks noChangeArrowheads="1"/>
          </p:cNvSpPr>
          <p:nvPr/>
        </p:nvSpPr>
        <p:spPr bwMode="auto">
          <a:xfrm>
            <a:off x="1114425" y="3132138"/>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Session</a:t>
            </a:r>
          </a:p>
        </p:txBody>
      </p:sp>
      <p:sp>
        <p:nvSpPr>
          <p:cNvPr id="192519" name="Text Box 7"/>
          <p:cNvSpPr txBox="1">
            <a:spLocks noChangeArrowheads="1"/>
          </p:cNvSpPr>
          <p:nvPr/>
        </p:nvSpPr>
        <p:spPr bwMode="auto">
          <a:xfrm>
            <a:off x="1114425" y="36099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Transport</a:t>
            </a:r>
          </a:p>
        </p:txBody>
      </p:sp>
      <p:sp>
        <p:nvSpPr>
          <p:cNvPr id="192520" name="Text Box 8"/>
          <p:cNvSpPr txBox="1">
            <a:spLocks noChangeArrowheads="1"/>
          </p:cNvSpPr>
          <p:nvPr/>
        </p:nvSpPr>
        <p:spPr bwMode="auto">
          <a:xfrm>
            <a:off x="1114425" y="41052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Network</a:t>
            </a:r>
          </a:p>
        </p:txBody>
      </p:sp>
      <p:sp>
        <p:nvSpPr>
          <p:cNvPr id="192521" name="Text Box 9"/>
          <p:cNvSpPr txBox="1">
            <a:spLocks noChangeArrowheads="1"/>
          </p:cNvSpPr>
          <p:nvPr/>
        </p:nvSpPr>
        <p:spPr bwMode="auto">
          <a:xfrm>
            <a:off x="1114425" y="46005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Data-Link</a:t>
            </a:r>
          </a:p>
        </p:txBody>
      </p:sp>
      <p:sp>
        <p:nvSpPr>
          <p:cNvPr id="192522" name="Text Box 10"/>
          <p:cNvSpPr txBox="1">
            <a:spLocks noChangeArrowheads="1"/>
          </p:cNvSpPr>
          <p:nvPr/>
        </p:nvSpPr>
        <p:spPr bwMode="auto">
          <a:xfrm>
            <a:off x="1114425" y="5078413"/>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Physical</a:t>
            </a:r>
          </a:p>
        </p:txBody>
      </p:sp>
    </p:spTree>
  </p:cSld>
  <p:clrMapOvr>
    <a:masterClrMapping/>
  </p:clrMapOvr>
  <p:transition spd="med" advTm="114000">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571472" y="-214338"/>
            <a:ext cx="7772400" cy="1143000"/>
          </a:xfrm>
        </p:spPr>
        <p:txBody>
          <a:bodyPr/>
          <a:lstStyle/>
          <a:p>
            <a:r>
              <a:rPr lang="en-US" sz="3200" dirty="0"/>
              <a:t>Session Layer</a:t>
            </a:r>
          </a:p>
        </p:txBody>
      </p:sp>
      <p:sp>
        <p:nvSpPr>
          <p:cNvPr id="193539" name="Rectangle 3"/>
          <p:cNvSpPr>
            <a:spLocks noGrp="1" noChangeArrowheads="1"/>
          </p:cNvSpPr>
          <p:nvPr>
            <p:ph type="body" idx="1"/>
          </p:nvPr>
        </p:nvSpPr>
        <p:spPr>
          <a:xfrm>
            <a:off x="2590800" y="1785926"/>
            <a:ext cx="6553200" cy="5237163"/>
          </a:xfrm>
        </p:spPr>
        <p:txBody>
          <a:bodyPr/>
          <a:lstStyle/>
          <a:p>
            <a:pPr lvl="1">
              <a:lnSpc>
                <a:spcPct val="90000"/>
              </a:lnSpc>
            </a:pPr>
            <a:r>
              <a:rPr lang="en-US" sz="3600" b="1" dirty="0" smtClean="0"/>
              <a:t>Synchronizes </a:t>
            </a:r>
            <a:r>
              <a:rPr lang="en-US" sz="3600" b="1" dirty="0"/>
              <a:t>dialogue between 2 </a:t>
            </a:r>
            <a:r>
              <a:rPr lang="en-US" sz="3600" b="1" dirty="0" smtClean="0"/>
              <a:t>hosts</a:t>
            </a:r>
            <a:endParaRPr lang="en-US" sz="3200" dirty="0"/>
          </a:p>
        </p:txBody>
      </p:sp>
      <p:sp>
        <p:nvSpPr>
          <p:cNvPr id="193540" name="Text Box 4"/>
          <p:cNvSpPr txBox="1">
            <a:spLocks noChangeArrowheads="1"/>
          </p:cNvSpPr>
          <p:nvPr/>
        </p:nvSpPr>
        <p:spPr bwMode="auto">
          <a:xfrm>
            <a:off x="609600" y="9144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Application</a:t>
            </a:r>
          </a:p>
        </p:txBody>
      </p:sp>
      <p:sp>
        <p:nvSpPr>
          <p:cNvPr id="193541" name="Text Box 5"/>
          <p:cNvSpPr txBox="1">
            <a:spLocks noChangeArrowheads="1"/>
          </p:cNvSpPr>
          <p:nvPr/>
        </p:nvSpPr>
        <p:spPr bwMode="auto">
          <a:xfrm>
            <a:off x="609600" y="14097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Presentation</a:t>
            </a:r>
          </a:p>
        </p:txBody>
      </p:sp>
      <p:sp>
        <p:nvSpPr>
          <p:cNvPr id="193542" name="Text Box 6"/>
          <p:cNvSpPr txBox="1">
            <a:spLocks noChangeArrowheads="1"/>
          </p:cNvSpPr>
          <p:nvPr/>
        </p:nvSpPr>
        <p:spPr bwMode="auto">
          <a:xfrm>
            <a:off x="609600" y="1884363"/>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bg1"/>
                </a:solidFill>
                <a:latin typeface="Arial" charset="0"/>
              </a:rPr>
              <a:t>Session</a:t>
            </a:r>
          </a:p>
        </p:txBody>
      </p:sp>
      <p:sp>
        <p:nvSpPr>
          <p:cNvPr id="193543" name="Text Box 7"/>
          <p:cNvSpPr txBox="1">
            <a:spLocks noChangeArrowheads="1"/>
          </p:cNvSpPr>
          <p:nvPr/>
        </p:nvSpPr>
        <p:spPr bwMode="auto">
          <a:xfrm>
            <a:off x="609600" y="23622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Transport</a:t>
            </a:r>
          </a:p>
        </p:txBody>
      </p:sp>
      <p:sp>
        <p:nvSpPr>
          <p:cNvPr id="193544" name="Text Box 8"/>
          <p:cNvSpPr txBox="1">
            <a:spLocks noChangeArrowheads="1"/>
          </p:cNvSpPr>
          <p:nvPr/>
        </p:nvSpPr>
        <p:spPr bwMode="auto">
          <a:xfrm>
            <a:off x="609600" y="28575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Network</a:t>
            </a:r>
          </a:p>
        </p:txBody>
      </p:sp>
      <p:sp>
        <p:nvSpPr>
          <p:cNvPr id="193545" name="Text Box 9"/>
          <p:cNvSpPr txBox="1">
            <a:spLocks noChangeArrowheads="1"/>
          </p:cNvSpPr>
          <p:nvPr/>
        </p:nvSpPr>
        <p:spPr bwMode="auto">
          <a:xfrm>
            <a:off x="609600" y="33528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Data-Link</a:t>
            </a:r>
          </a:p>
        </p:txBody>
      </p:sp>
      <p:sp>
        <p:nvSpPr>
          <p:cNvPr id="193546" name="Text Box 10"/>
          <p:cNvSpPr txBox="1">
            <a:spLocks noChangeArrowheads="1"/>
          </p:cNvSpPr>
          <p:nvPr/>
        </p:nvSpPr>
        <p:spPr bwMode="auto">
          <a:xfrm>
            <a:off x="609600" y="3830638"/>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Physical</a:t>
            </a:r>
          </a:p>
        </p:txBody>
      </p:sp>
    </p:spTree>
  </p:cSld>
  <p:clrMapOvr>
    <a:masterClrMapping/>
  </p:clrMapOvr>
  <p:transition spd="med" advTm="71000">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2290762" y="1620837"/>
            <a:ext cx="6853238" cy="5237163"/>
          </a:xfrm>
        </p:spPr>
        <p:txBody>
          <a:bodyPr/>
          <a:lstStyle/>
          <a:p>
            <a:pPr lvl="1">
              <a:lnSpc>
                <a:spcPct val="90000"/>
              </a:lnSpc>
            </a:pPr>
            <a:r>
              <a:rPr lang="en-US" sz="3200" b="1" dirty="0" smtClean="0"/>
              <a:t>Reliability </a:t>
            </a:r>
            <a:r>
              <a:rPr lang="en-US" sz="3200" b="1" dirty="0"/>
              <a:t>and Error Recovery- TCP segments and reassembles the data,</a:t>
            </a:r>
            <a:r>
              <a:rPr lang="en-US" sz="3200" dirty="0"/>
              <a:t> adding a header with control information for </a:t>
            </a:r>
            <a:r>
              <a:rPr lang="en-US" sz="3200" b="1" dirty="0"/>
              <a:t>sequencing</a:t>
            </a:r>
            <a:r>
              <a:rPr lang="en-US" sz="3200" dirty="0"/>
              <a:t> and </a:t>
            </a:r>
            <a:r>
              <a:rPr lang="en-US" sz="3200" b="1" dirty="0"/>
              <a:t>acknowledging</a:t>
            </a:r>
            <a:r>
              <a:rPr lang="en-US" sz="3200" dirty="0"/>
              <a:t> packets received. </a:t>
            </a:r>
          </a:p>
        </p:txBody>
      </p:sp>
      <p:sp>
        <p:nvSpPr>
          <p:cNvPr id="194564" name="Text Box 4"/>
          <p:cNvSpPr txBox="1">
            <a:spLocks noChangeArrowheads="1"/>
          </p:cNvSpPr>
          <p:nvPr/>
        </p:nvSpPr>
        <p:spPr bwMode="auto">
          <a:xfrm>
            <a:off x="304800" y="10287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Application</a:t>
            </a:r>
          </a:p>
        </p:txBody>
      </p:sp>
      <p:sp>
        <p:nvSpPr>
          <p:cNvPr id="194565" name="Text Box 5"/>
          <p:cNvSpPr txBox="1">
            <a:spLocks noChangeArrowheads="1"/>
          </p:cNvSpPr>
          <p:nvPr/>
        </p:nvSpPr>
        <p:spPr bwMode="auto">
          <a:xfrm>
            <a:off x="304800" y="15240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Presentation</a:t>
            </a:r>
          </a:p>
        </p:txBody>
      </p:sp>
      <p:sp>
        <p:nvSpPr>
          <p:cNvPr id="194566" name="Text Box 6"/>
          <p:cNvSpPr txBox="1">
            <a:spLocks noChangeArrowheads="1"/>
          </p:cNvSpPr>
          <p:nvPr/>
        </p:nvSpPr>
        <p:spPr bwMode="auto">
          <a:xfrm>
            <a:off x="304800" y="1998663"/>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Session</a:t>
            </a:r>
          </a:p>
        </p:txBody>
      </p:sp>
      <p:sp>
        <p:nvSpPr>
          <p:cNvPr id="194567" name="Text Box 7"/>
          <p:cNvSpPr txBox="1">
            <a:spLocks noChangeArrowheads="1"/>
          </p:cNvSpPr>
          <p:nvPr/>
        </p:nvSpPr>
        <p:spPr bwMode="auto">
          <a:xfrm>
            <a:off x="304800" y="2476500"/>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bg1"/>
                </a:solidFill>
                <a:latin typeface="Arial" charset="0"/>
              </a:rPr>
              <a:t>Transport</a:t>
            </a:r>
          </a:p>
        </p:txBody>
      </p:sp>
      <p:sp>
        <p:nvSpPr>
          <p:cNvPr id="194568" name="Text Box 8"/>
          <p:cNvSpPr txBox="1">
            <a:spLocks noChangeArrowheads="1"/>
          </p:cNvSpPr>
          <p:nvPr/>
        </p:nvSpPr>
        <p:spPr bwMode="auto">
          <a:xfrm>
            <a:off x="304800" y="29718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Network</a:t>
            </a:r>
          </a:p>
        </p:txBody>
      </p:sp>
      <p:sp>
        <p:nvSpPr>
          <p:cNvPr id="194569" name="Text Box 9"/>
          <p:cNvSpPr txBox="1">
            <a:spLocks noChangeArrowheads="1"/>
          </p:cNvSpPr>
          <p:nvPr/>
        </p:nvSpPr>
        <p:spPr bwMode="auto">
          <a:xfrm>
            <a:off x="304800" y="34671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Data-Link</a:t>
            </a:r>
          </a:p>
        </p:txBody>
      </p:sp>
      <p:sp>
        <p:nvSpPr>
          <p:cNvPr id="194570" name="Text Box 10"/>
          <p:cNvSpPr txBox="1">
            <a:spLocks noChangeArrowheads="1"/>
          </p:cNvSpPr>
          <p:nvPr/>
        </p:nvSpPr>
        <p:spPr bwMode="auto">
          <a:xfrm>
            <a:off x="304800" y="3944938"/>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Physical</a:t>
            </a:r>
          </a:p>
        </p:txBody>
      </p:sp>
    </p:spTree>
  </p:cSld>
  <p:clrMapOvr>
    <a:masterClrMapping/>
  </p:clrMapOvr>
  <p:transition spd="med" advTm="180000">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28662" y="0"/>
            <a:ext cx="7772400" cy="1143000"/>
          </a:xfrm>
        </p:spPr>
        <p:txBody>
          <a:bodyPr/>
          <a:lstStyle/>
          <a:p>
            <a:r>
              <a:rPr lang="en-US" dirty="0"/>
              <a:t>Network Layer</a:t>
            </a:r>
          </a:p>
        </p:txBody>
      </p:sp>
      <p:sp>
        <p:nvSpPr>
          <p:cNvPr id="196611" name="Rectangle 3"/>
          <p:cNvSpPr>
            <a:spLocks noGrp="1" noChangeArrowheads="1"/>
          </p:cNvSpPr>
          <p:nvPr>
            <p:ph type="body" idx="1"/>
          </p:nvPr>
        </p:nvSpPr>
        <p:spPr>
          <a:xfrm>
            <a:off x="1978025" y="1620837"/>
            <a:ext cx="7165975" cy="5237163"/>
          </a:xfrm>
        </p:spPr>
        <p:txBody>
          <a:bodyPr/>
          <a:lstStyle/>
          <a:p>
            <a:pPr lvl="1">
              <a:lnSpc>
                <a:spcPct val="90000"/>
              </a:lnSpc>
            </a:pPr>
            <a:r>
              <a:rPr lang="en-US" sz="2200" dirty="0" smtClean="0"/>
              <a:t>Connectionless</a:t>
            </a:r>
            <a:r>
              <a:rPr lang="en-US" sz="2200" dirty="0"/>
              <a:t>, and Responsible for </a:t>
            </a:r>
            <a:r>
              <a:rPr lang="en-US" sz="2200" b="1" dirty="0">
                <a:solidFill>
                  <a:srgbClr val="CC0000"/>
                </a:solidFill>
              </a:rPr>
              <a:t>logically addressing</a:t>
            </a:r>
            <a:r>
              <a:rPr lang="en-US" sz="2200" dirty="0"/>
              <a:t> the packet</a:t>
            </a:r>
          </a:p>
          <a:p>
            <a:pPr lvl="1">
              <a:lnSpc>
                <a:spcPct val="90000"/>
              </a:lnSpc>
            </a:pPr>
            <a:r>
              <a:rPr lang="en-US" sz="2200" b="1" dirty="0"/>
              <a:t>Addressing</a:t>
            </a:r>
            <a:r>
              <a:rPr lang="en-US" sz="2200" dirty="0"/>
              <a:t> is done through </a:t>
            </a:r>
            <a:r>
              <a:rPr lang="en-US" sz="2200" u="sng" dirty="0"/>
              <a:t>routed</a:t>
            </a:r>
            <a:r>
              <a:rPr lang="en-US" sz="2200" dirty="0"/>
              <a:t> protocols such as IP, IPX, AppleTalk</a:t>
            </a:r>
          </a:p>
          <a:p>
            <a:pPr lvl="1">
              <a:lnSpc>
                <a:spcPct val="90000"/>
              </a:lnSpc>
            </a:pPr>
            <a:r>
              <a:rPr lang="en-US" sz="2200" b="1" dirty="0"/>
              <a:t>Path </a:t>
            </a:r>
            <a:r>
              <a:rPr lang="en-US" sz="2200" b="1" dirty="0" smtClean="0"/>
              <a:t>Selection</a:t>
            </a:r>
            <a:r>
              <a:rPr lang="en-US" sz="2200" b="1" dirty="0"/>
              <a:t> </a:t>
            </a:r>
            <a:r>
              <a:rPr lang="en-US" sz="2200" b="1" dirty="0" smtClean="0"/>
              <a:t>- </a:t>
            </a:r>
            <a:r>
              <a:rPr lang="en-US" sz="2200" dirty="0" smtClean="0"/>
              <a:t>Routers </a:t>
            </a:r>
            <a:r>
              <a:rPr lang="en-US" sz="2200" dirty="0"/>
              <a:t>operate at </a:t>
            </a:r>
            <a:r>
              <a:rPr lang="en-US" sz="2200" dirty="0" smtClean="0"/>
              <a:t>the </a:t>
            </a:r>
            <a:r>
              <a:rPr lang="en-US" sz="2200" dirty="0"/>
              <a:t>Network </a:t>
            </a:r>
            <a:r>
              <a:rPr lang="en-US" sz="2200" dirty="0" smtClean="0"/>
              <a:t>Layer.</a:t>
            </a:r>
            <a:endParaRPr lang="en-US" sz="2200" dirty="0"/>
          </a:p>
        </p:txBody>
      </p:sp>
      <p:sp>
        <p:nvSpPr>
          <p:cNvPr id="196612" name="Text Box 4"/>
          <p:cNvSpPr txBox="1">
            <a:spLocks noChangeArrowheads="1"/>
          </p:cNvSpPr>
          <p:nvPr/>
        </p:nvSpPr>
        <p:spPr bwMode="auto">
          <a:xfrm>
            <a:off x="0" y="21621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Application</a:t>
            </a:r>
          </a:p>
        </p:txBody>
      </p:sp>
      <p:sp>
        <p:nvSpPr>
          <p:cNvPr id="196613" name="Text Box 5"/>
          <p:cNvSpPr txBox="1">
            <a:spLocks noChangeArrowheads="1"/>
          </p:cNvSpPr>
          <p:nvPr/>
        </p:nvSpPr>
        <p:spPr bwMode="auto">
          <a:xfrm>
            <a:off x="0" y="26574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Presentation</a:t>
            </a:r>
          </a:p>
        </p:txBody>
      </p:sp>
      <p:sp>
        <p:nvSpPr>
          <p:cNvPr id="196614" name="Text Box 6"/>
          <p:cNvSpPr txBox="1">
            <a:spLocks noChangeArrowheads="1"/>
          </p:cNvSpPr>
          <p:nvPr/>
        </p:nvSpPr>
        <p:spPr bwMode="auto">
          <a:xfrm>
            <a:off x="0" y="3132138"/>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Session</a:t>
            </a:r>
          </a:p>
        </p:txBody>
      </p:sp>
      <p:sp>
        <p:nvSpPr>
          <p:cNvPr id="196615" name="Text Box 7"/>
          <p:cNvSpPr txBox="1">
            <a:spLocks noChangeArrowheads="1"/>
          </p:cNvSpPr>
          <p:nvPr/>
        </p:nvSpPr>
        <p:spPr bwMode="auto">
          <a:xfrm>
            <a:off x="0" y="36099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Transport</a:t>
            </a:r>
          </a:p>
        </p:txBody>
      </p:sp>
      <p:sp>
        <p:nvSpPr>
          <p:cNvPr id="196616" name="Text Box 8"/>
          <p:cNvSpPr txBox="1">
            <a:spLocks noChangeArrowheads="1"/>
          </p:cNvSpPr>
          <p:nvPr/>
        </p:nvSpPr>
        <p:spPr bwMode="auto">
          <a:xfrm>
            <a:off x="0" y="4105275"/>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bg1"/>
                </a:solidFill>
                <a:latin typeface="Arial" charset="0"/>
              </a:rPr>
              <a:t>Network</a:t>
            </a:r>
          </a:p>
        </p:txBody>
      </p:sp>
      <p:sp>
        <p:nvSpPr>
          <p:cNvPr id="196617" name="Text Box 9"/>
          <p:cNvSpPr txBox="1">
            <a:spLocks noChangeArrowheads="1"/>
          </p:cNvSpPr>
          <p:nvPr/>
        </p:nvSpPr>
        <p:spPr bwMode="auto">
          <a:xfrm>
            <a:off x="0" y="4600575"/>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Data-Link</a:t>
            </a:r>
          </a:p>
        </p:txBody>
      </p:sp>
      <p:sp>
        <p:nvSpPr>
          <p:cNvPr id="196618" name="Text Box 10"/>
          <p:cNvSpPr txBox="1">
            <a:spLocks noChangeArrowheads="1"/>
          </p:cNvSpPr>
          <p:nvPr/>
        </p:nvSpPr>
        <p:spPr bwMode="auto">
          <a:xfrm>
            <a:off x="0" y="5078413"/>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Physical</a:t>
            </a:r>
          </a:p>
        </p:txBody>
      </p:sp>
    </p:spTree>
  </p:cSld>
  <p:clrMapOvr>
    <a:masterClrMapping/>
  </p:clrMapOvr>
  <p:transition spd="med" advTm="152000">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371600" y="0"/>
            <a:ext cx="7772400" cy="1143000"/>
          </a:xfrm>
        </p:spPr>
        <p:txBody>
          <a:bodyPr/>
          <a:lstStyle/>
          <a:p>
            <a:r>
              <a:rPr lang="en-US" dirty="0"/>
              <a:t>Data-Link Layer</a:t>
            </a:r>
          </a:p>
        </p:txBody>
      </p:sp>
      <p:sp>
        <p:nvSpPr>
          <p:cNvPr id="197635" name="Rectangle 3"/>
          <p:cNvSpPr>
            <a:spLocks noGrp="1" noChangeArrowheads="1"/>
          </p:cNvSpPr>
          <p:nvPr>
            <p:ph type="body" idx="1"/>
          </p:nvPr>
        </p:nvSpPr>
        <p:spPr>
          <a:xfrm>
            <a:off x="2209800" y="1162050"/>
            <a:ext cx="6934200" cy="5237163"/>
          </a:xfrm>
        </p:spPr>
        <p:txBody>
          <a:bodyPr/>
          <a:lstStyle/>
          <a:p>
            <a:pPr lvl="1">
              <a:lnSpc>
                <a:spcPct val="90000"/>
              </a:lnSpc>
            </a:pPr>
            <a:r>
              <a:rPr lang="en-US" sz="2400" b="1" dirty="0"/>
              <a:t>Handles error notification</a:t>
            </a:r>
            <a:r>
              <a:rPr lang="en-US" sz="2400" dirty="0"/>
              <a:t>, network topology issues, and physically addressing the frame</a:t>
            </a:r>
            <a:r>
              <a:rPr lang="en-US" sz="2400" dirty="0" smtClean="0"/>
              <a:t>. </a:t>
            </a:r>
          </a:p>
          <a:p>
            <a:pPr lvl="1">
              <a:lnSpc>
                <a:spcPct val="90000"/>
              </a:lnSpc>
              <a:buNone/>
            </a:pPr>
            <a:r>
              <a:rPr lang="en-US" sz="2400" dirty="0" smtClean="0"/>
              <a:t>MAC</a:t>
            </a:r>
            <a:endParaRPr lang="en-US" sz="2400" dirty="0"/>
          </a:p>
        </p:txBody>
      </p:sp>
      <p:sp>
        <p:nvSpPr>
          <p:cNvPr id="197636" name="Text Box 4"/>
          <p:cNvSpPr txBox="1">
            <a:spLocks noChangeArrowheads="1"/>
          </p:cNvSpPr>
          <p:nvPr/>
        </p:nvSpPr>
        <p:spPr bwMode="auto">
          <a:xfrm>
            <a:off x="228600" y="10668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Application</a:t>
            </a:r>
          </a:p>
        </p:txBody>
      </p:sp>
      <p:sp>
        <p:nvSpPr>
          <p:cNvPr id="197637" name="Text Box 5"/>
          <p:cNvSpPr txBox="1">
            <a:spLocks noChangeArrowheads="1"/>
          </p:cNvSpPr>
          <p:nvPr/>
        </p:nvSpPr>
        <p:spPr bwMode="auto">
          <a:xfrm>
            <a:off x="228600" y="15621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Presentation</a:t>
            </a:r>
          </a:p>
        </p:txBody>
      </p:sp>
      <p:sp>
        <p:nvSpPr>
          <p:cNvPr id="197638" name="Text Box 6"/>
          <p:cNvSpPr txBox="1">
            <a:spLocks noChangeArrowheads="1"/>
          </p:cNvSpPr>
          <p:nvPr/>
        </p:nvSpPr>
        <p:spPr bwMode="auto">
          <a:xfrm>
            <a:off x="228600" y="2036763"/>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Session</a:t>
            </a:r>
          </a:p>
        </p:txBody>
      </p:sp>
      <p:sp>
        <p:nvSpPr>
          <p:cNvPr id="197639" name="Text Box 7"/>
          <p:cNvSpPr txBox="1">
            <a:spLocks noChangeArrowheads="1"/>
          </p:cNvSpPr>
          <p:nvPr/>
        </p:nvSpPr>
        <p:spPr bwMode="auto">
          <a:xfrm>
            <a:off x="228600" y="25146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Transport</a:t>
            </a:r>
          </a:p>
        </p:txBody>
      </p:sp>
      <p:sp>
        <p:nvSpPr>
          <p:cNvPr id="197640" name="Text Box 8"/>
          <p:cNvSpPr txBox="1">
            <a:spLocks noChangeArrowheads="1"/>
          </p:cNvSpPr>
          <p:nvPr/>
        </p:nvSpPr>
        <p:spPr bwMode="auto">
          <a:xfrm>
            <a:off x="228600" y="30099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Network</a:t>
            </a:r>
          </a:p>
        </p:txBody>
      </p:sp>
      <p:sp>
        <p:nvSpPr>
          <p:cNvPr id="197641" name="Text Box 9"/>
          <p:cNvSpPr txBox="1">
            <a:spLocks noChangeArrowheads="1"/>
          </p:cNvSpPr>
          <p:nvPr/>
        </p:nvSpPr>
        <p:spPr bwMode="auto">
          <a:xfrm>
            <a:off x="228600" y="3505200"/>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bg1"/>
                </a:solidFill>
                <a:latin typeface="Arial" charset="0"/>
              </a:rPr>
              <a:t>Data-Link</a:t>
            </a:r>
          </a:p>
        </p:txBody>
      </p:sp>
      <p:sp>
        <p:nvSpPr>
          <p:cNvPr id="197642" name="Text Box 10"/>
          <p:cNvSpPr txBox="1">
            <a:spLocks noChangeArrowheads="1"/>
          </p:cNvSpPr>
          <p:nvPr/>
        </p:nvSpPr>
        <p:spPr bwMode="auto">
          <a:xfrm>
            <a:off x="228600" y="3983038"/>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Physical</a:t>
            </a:r>
          </a:p>
        </p:txBody>
      </p:sp>
    </p:spTree>
  </p:cSld>
  <p:clrMapOvr>
    <a:masterClrMapping/>
  </p:clrMapOvr>
  <p:transition spd="med" advTm="60000">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371600" y="-214338"/>
            <a:ext cx="7772400" cy="1143000"/>
          </a:xfrm>
        </p:spPr>
        <p:txBody>
          <a:bodyPr/>
          <a:lstStyle/>
          <a:p>
            <a:r>
              <a:rPr lang="en-US" dirty="0"/>
              <a:t>Physical Layer</a:t>
            </a:r>
          </a:p>
        </p:txBody>
      </p:sp>
      <p:sp>
        <p:nvSpPr>
          <p:cNvPr id="199683" name="Rectangle 3"/>
          <p:cNvSpPr>
            <a:spLocks noGrp="1" noChangeArrowheads="1"/>
          </p:cNvSpPr>
          <p:nvPr>
            <p:ph type="body" idx="1"/>
          </p:nvPr>
        </p:nvSpPr>
        <p:spPr>
          <a:xfrm>
            <a:off x="2438400" y="914400"/>
            <a:ext cx="6705600" cy="5237163"/>
          </a:xfrm>
        </p:spPr>
        <p:txBody>
          <a:bodyPr/>
          <a:lstStyle/>
          <a:p>
            <a:pPr lvl="1">
              <a:lnSpc>
                <a:spcPct val="90000"/>
              </a:lnSpc>
            </a:pPr>
            <a:r>
              <a:rPr lang="en-US" sz="3200" dirty="0">
                <a:latin typeface="Arial" charset="0"/>
                <a:cs typeface="Times New Roman" charset="0"/>
              </a:rPr>
              <a:t>Provides electrical, mechanical, </a:t>
            </a:r>
            <a:endParaRPr lang="en-US" sz="3200" dirty="0" smtClean="0">
              <a:latin typeface="Arial" charset="0"/>
              <a:cs typeface="Times New Roman" charset="0"/>
            </a:endParaRPr>
          </a:p>
          <a:p>
            <a:pPr lvl="1">
              <a:lnSpc>
                <a:spcPct val="90000"/>
              </a:lnSpc>
            </a:pPr>
            <a:r>
              <a:rPr lang="en-US" sz="3600" dirty="0" smtClean="0"/>
              <a:t>Connectors-Ethernet </a:t>
            </a:r>
            <a:r>
              <a:rPr lang="en-US" sz="3600" dirty="0"/>
              <a:t>802.3 CAT 5 cable, RJ45 jacks.</a:t>
            </a:r>
          </a:p>
          <a:p>
            <a:pPr marL="1206500" lvl="2" indent="-349250">
              <a:lnSpc>
                <a:spcPct val="90000"/>
              </a:lnSpc>
            </a:pPr>
            <a:r>
              <a:rPr lang="en-US" sz="3200" dirty="0"/>
              <a:t>Coaxial cable</a:t>
            </a:r>
          </a:p>
          <a:p>
            <a:pPr marL="1206500" lvl="2" indent="-349250">
              <a:lnSpc>
                <a:spcPct val="90000"/>
              </a:lnSpc>
            </a:pPr>
            <a:r>
              <a:rPr lang="en-US" sz="3200" dirty="0"/>
              <a:t>Fiber Optics </a:t>
            </a:r>
            <a:r>
              <a:rPr lang="en-US" sz="3200" dirty="0" smtClean="0"/>
              <a:t>cable</a:t>
            </a:r>
            <a:endParaRPr lang="en-US" sz="3200" dirty="0"/>
          </a:p>
          <a:p>
            <a:pPr marL="1206500" lvl="2" indent="-349250">
              <a:lnSpc>
                <a:spcPct val="90000"/>
              </a:lnSpc>
              <a:buFontTx/>
              <a:buNone/>
            </a:pPr>
            <a:endParaRPr lang="en-US" dirty="0"/>
          </a:p>
        </p:txBody>
      </p:sp>
      <p:sp>
        <p:nvSpPr>
          <p:cNvPr id="199684" name="Text Box 4"/>
          <p:cNvSpPr txBox="1">
            <a:spLocks noChangeArrowheads="1"/>
          </p:cNvSpPr>
          <p:nvPr/>
        </p:nvSpPr>
        <p:spPr bwMode="auto">
          <a:xfrm>
            <a:off x="304800" y="11430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Application</a:t>
            </a:r>
          </a:p>
        </p:txBody>
      </p:sp>
      <p:sp>
        <p:nvSpPr>
          <p:cNvPr id="199685" name="Text Box 5"/>
          <p:cNvSpPr txBox="1">
            <a:spLocks noChangeArrowheads="1"/>
          </p:cNvSpPr>
          <p:nvPr/>
        </p:nvSpPr>
        <p:spPr bwMode="auto">
          <a:xfrm>
            <a:off x="304800" y="16383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Presentation</a:t>
            </a:r>
          </a:p>
        </p:txBody>
      </p:sp>
      <p:sp>
        <p:nvSpPr>
          <p:cNvPr id="199686" name="Text Box 6"/>
          <p:cNvSpPr txBox="1">
            <a:spLocks noChangeArrowheads="1"/>
          </p:cNvSpPr>
          <p:nvPr/>
        </p:nvSpPr>
        <p:spPr bwMode="auto">
          <a:xfrm>
            <a:off x="304800" y="2112963"/>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Session</a:t>
            </a:r>
          </a:p>
        </p:txBody>
      </p:sp>
      <p:sp>
        <p:nvSpPr>
          <p:cNvPr id="199687" name="Text Box 7"/>
          <p:cNvSpPr txBox="1">
            <a:spLocks noChangeArrowheads="1"/>
          </p:cNvSpPr>
          <p:nvPr/>
        </p:nvSpPr>
        <p:spPr bwMode="auto">
          <a:xfrm>
            <a:off x="304800" y="25908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Transport</a:t>
            </a:r>
          </a:p>
        </p:txBody>
      </p:sp>
      <p:sp>
        <p:nvSpPr>
          <p:cNvPr id="199688" name="Text Box 8"/>
          <p:cNvSpPr txBox="1">
            <a:spLocks noChangeArrowheads="1"/>
          </p:cNvSpPr>
          <p:nvPr/>
        </p:nvSpPr>
        <p:spPr bwMode="auto">
          <a:xfrm>
            <a:off x="304800" y="30861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Network</a:t>
            </a:r>
          </a:p>
        </p:txBody>
      </p:sp>
      <p:sp>
        <p:nvSpPr>
          <p:cNvPr id="199689" name="Text Box 9"/>
          <p:cNvSpPr txBox="1">
            <a:spLocks noChangeArrowheads="1"/>
          </p:cNvSpPr>
          <p:nvPr/>
        </p:nvSpPr>
        <p:spPr bwMode="auto">
          <a:xfrm>
            <a:off x="304800" y="3581400"/>
            <a:ext cx="2438400" cy="495300"/>
          </a:xfrm>
          <a:prstGeom prst="rect">
            <a:avLst/>
          </a:prstGeom>
          <a:solidFill>
            <a:schemeClr val="bg1"/>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hlink"/>
                </a:solidFill>
                <a:latin typeface="Arial" charset="0"/>
              </a:rPr>
              <a:t>Data-Link</a:t>
            </a:r>
          </a:p>
        </p:txBody>
      </p:sp>
      <p:sp>
        <p:nvSpPr>
          <p:cNvPr id="199690" name="Text Box 10"/>
          <p:cNvSpPr txBox="1">
            <a:spLocks noChangeArrowheads="1"/>
          </p:cNvSpPr>
          <p:nvPr/>
        </p:nvSpPr>
        <p:spPr bwMode="auto">
          <a:xfrm>
            <a:off x="304800" y="4059238"/>
            <a:ext cx="2438400" cy="495300"/>
          </a:xfrm>
          <a:prstGeom prst="rect">
            <a:avLst/>
          </a:prstGeom>
          <a:solidFill>
            <a:schemeClr val="hlink"/>
          </a:solidFill>
          <a:ln w="38100">
            <a:solidFill>
              <a:schemeClr val="hlink"/>
            </a:solidFill>
            <a:miter lim="800000"/>
            <a:headEnd/>
            <a:tailEnd/>
          </a:ln>
          <a:effectLst/>
        </p:spPr>
        <p:txBody>
          <a:bodyPr>
            <a:spAutoFit/>
          </a:bodyPr>
          <a:lstStyle/>
          <a:p>
            <a:pPr algn="ctr" eaLnBrk="1" hangingPunct="1">
              <a:spcBef>
                <a:spcPct val="50000"/>
              </a:spcBef>
            </a:pPr>
            <a:r>
              <a:rPr lang="en-US" b="1">
                <a:solidFill>
                  <a:schemeClr val="bg1"/>
                </a:solidFill>
                <a:latin typeface="Arial" charset="0"/>
              </a:rPr>
              <a:t>Physical</a:t>
            </a:r>
          </a:p>
        </p:txBody>
      </p:sp>
    </p:spTree>
  </p:cSld>
  <p:clrMapOvr>
    <a:masterClrMapping/>
  </p:clrMapOvr>
  <p:transition spd="med" advTm="58000">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0" y="228600"/>
            <a:ext cx="8686800" cy="5663089"/>
          </a:xfrm>
          <a:prstGeom prst="rect">
            <a:avLst/>
          </a:prstGeom>
          <a:noFill/>
          <a:ln w="9525">
            <a:noFill/>
            <a:miter lim="800000"/>
            <a:headEnd/>
            <a:tailEnd/>
          </a:ln>
          <a:effectLst/>
        </p:spPr>
        <p:txBody>
          <a:bodyPr>
            <a:spAutoFit/>
          </a:bodyPr>
          <a:lstStyle/>
          <a:p>
            <a:pPr>
              <a:spcBef>
                <a:spcPct val="50000"/>
              </a:spcBef>
            </a:pPr>
            <a:r>
              <a:rPr lang="en-AU" sz="3200" b="1" dirty="0"/>
              <a:t>LANs </a:t>
            </a:r>
            <a:r>
              <a:rPr lang="en-AU" sz="2800" dirty="0"/>
              <a:t>– Operate in a limited geographical area.</a:t>
            </a:r>
            <a:br>
              <a:rPr lang="en-AU" sz="2800" dirty="0"/>
            </a:br>
            <a:r>
              <a:rPr lang="en-AU" sz="2800" dirty="0"/>
              <a:t>Allow many users to access high-bandwidth media</a:t>
            </a:r>
            <a:br>
              <a:rPr lang="en-AU" sz="2800" dirty="0"/>
            </a:br>
            <a:r>
              <a:rPr lang="en-AU" sz="2800" dirty="0"/>
              <a:t>Provide full-time connectivity to local services.</a:t>
            </a:r>
            <a:br>
              <a:rPr lang="en-AU" sz="2800" dirty="0"/>
            </a:br>
            <a:r>
              <a:rPr lang="en-AU" sz="2800" dirty="0"/>
              <a:t>Connect physically adjacent devices</a:t>
            </a:r>
          </a:p>
          <a:p>
            <a:pPr>
              <a:spcBef>
                <a:spcPct val="50000"/>
              </a:spcBef>
            </a:pPr>
            <a:r>
              <a:rPr lang="en-AU" sz="2800" b="1" dirty="0" smtClean="0"/>
              <a:t>WANs </a:t>
            </a:r>
            <a:r>
              <a:rPr lang="en-AU" sz="2800" b="1" dirty="0"/>
              <a:t>(Wide Area Networks)</a:t>
            </a:r>
          </a:p>
          <a:p>
            <a:pPr>
              <a:spcBef>
                <a:spcPct val="50000"/>
              </a:spcBef>
            </a:pPr>
            <a:r>
              <a:rPr lang="en-AU" dirty="0"/>
              <a:t>WANs interconnect LANs. They make it possible for businesses to communicate across great distances. WANs create a new class of workers called </a:t>
            </a:r>
            <a:r>
              <a:rPr lang="en-AU" i="1" dirty="0"/>
              <a:t>Telecommuters </a:t>
            </a:r>
            <a:r>
              <a:rPr lang="en-AU" dirty="0"/>
              <a:t>– never leave home to go to work.</a:t>
            </a:r>
          </a:p>
          <a:p>
            <a:pPr>
              <a:spcBef>
                <a:spcPct val="50000"/>
              </a:spcBef>
              <a:buFontTx/>
              <a:buChar char="•"/>
            </a:pPr>
            <a:r>
              <a:rPr lang="en-AU" dirty="0"/>
              <a:t>Operate over large geographically separate areas.</a:t>
            </a:r>
            <a:br>
              <a:rPr lang="en-AU" dirty="0"/>
            </a:br>
            <a:r>
              <a:rPr lang="en-AU" dirty="0" smtClean="0"/>
              <a:t>Provide </a:t>
            </a:r>
            <a:r>
              <a:rPr lang="en-AU" dirty="0"/>
              <a:t>full-time remote resources connected to local services.</a:t>
            </a:r>
            <a:br>
              <a:rPr lang="en-AU" dirty="0"/>
            </a:br>
            <a:r>
              <a:rPr lang="en-AU" dirty="0"/>
              <a:t>Provide e-mail, WWW, file transfer and e-commerce services.</a:t>
            </a:r>
          </a:p>
          <a:p>
            <a:pPr>
              <a:spcBef>
                <a:spcPct val="50000"/>
              </a:spcBef>
              <a:buFontTx/>
              <a:buChar char="•"/>
            </a:pPr>
            <a:r>
              <a:rPr lang="en-AU" dirty="0"/>
              <a:t>Ex: Modems, ISDN, DSL, Frame Relay, T or E carrier.</a:t>
            </a:r>
          </a:p>
        </p:txBody>
      </p:sp>
    </p:spTree>
  </p:cSld>
  <p:clrMapOvr>
    <a:masterClrMapping/>
  </p:clrMapOvr>
  <p:transition spd="med" advTm="124000">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457200" y="1524000"/>
            <a:ext cx="8686800" cy="4953000"/>
          </a:xfrm>
          <a:prstGeom prst="rect">
            <a:avLst/>
          </a:prstGeom>
          <a:noFill/>
          <a:ln w="9525">
            <a:noFill/>
            <a:miter lim="800000"/>
            <a:headEnd/>
            <a:tailEnd/>
          </a:ln>
          <a:effectLst/>
        </p:spPr>
        <p:txBody>
          <a:bodyPr anchor="ctr"/>
          <a:lstStyle/>
          <a:p>
            <a:pPr eaLnBrk="1" hangingPunct="1"/>
            <a:endParaRPr lang="en-US" sz="2800">
              <a:latin typeface="Arial" charset="0"/>
              <a:cs typeface="Arial" charset="0"/>
            </a:endParaRPr>
          </a:p>
          <a:p>
            <a:pPr lvl="1">
              <a:buFontTx/>
              <a:buAutoNum type="arabicPeriod"/>
            </a:pPr>
            <a:r>
              <a:rPr lang="en-US" sz="2800" b="1">
                <a:latin typeface="Arial" charset="0"/>
                <a:cs typeface="Arial" charset="0"/>
              </a:rPr>
              <a:t>	Build the data. </a:t>
            </a:r>
            <a:r>
              <a:rPr lang="en-US" sz="2800">
                <a:latin typeface="Arial" charset="0"/>
                <a:cs typeface="Arial" charset="0"/>
              </a:rPr>
              <a:t/>
            </a:r>
            <a:br>
              <a:rPr lang="en-US" sz="2800">
                <a:latin typeface="Arial" charset="0"/>
                <a:cs typeface="Arial" charset="0"/>
              </a:rPr>
            </a:br>
            <a:endParaRPr lang="en-US" sz="2800">
              <a:latin typeface="Arial" charset="0"/>
              <a:cs typeface="Arial" charset="0"/>
            </a:endParaRPr>
          </a:p>
          <a:p>
            <a:pPr lvl="1">
              <a:buFontTx/>
              <a:buAutoNum type="arabicPeriod"/>
            </a:pPr>
            <a:r>
              <a:rPr lang="en-US" sz="2800" b="1">
                <a:latin typeface="Arial" charset="0"/>
                <a:cs typeface="Arial" charset="0"/>
              </a:rPr>
              <a:t>	Package the data for end-to-end transport.</a:t>
            </a:r>
            <a:r>
              <a:rPr lang="en-US" sz="2800">
                <a:latin typeface="Arial" charset="0"/>
                <a:cs typeface="Arial" charset="0"/>
              </a:rPr>
              <a:t> </a:t>
            </a:r>
            <a:br>
              <a:rPr lang="en-US" sz="2800">
                <a:latin typeface="Arial" charset="0"/>
                <a:cs typeface="Arial" charset="0"/>
              </a:rPr>
            </a:br>
            <a:endParaRPr lang="en-US" sz="2800">
              <a:latin typeface="Arial" charset="0"/>
              <a:cs typeface="Arial" charset="0"/>
            </a:endParaRPr>
          </a:p>
          <a:p>
            <a:pPr lvl="1">
              <a:buFontTx/>
              <a:buAutoNum type="arabicPeriod"/>
            </a:pPr>
            <a:r>
              <a:rPr lang="en-US" sz="2800" b="1">
                <a:latin typeface="Arial" charset="0"/>
                <a:cs typeface="Arial" charset="0"/>
              </a:rPr>
              <a:t>	Append (add) the </a:t>
            </a:r>
            <a:r>
              <a:rPr lang="en-US" sz="3200" b="1" i="1" u="sng">
                <a:latin typeface="Arial" charset="0"/>
                <a:cs typeface="Arial" charset="0"/>
              </a:rPr>
              <a:t>network address</a:t>
            </a:r>
            <a:r>
              <a:rPr lang="en-US" sz="2800" b="1">
                <a:latin typeface="Arial" charset="0"/>
                <a:cs typeface="Arial" charset="0"/>
              </a:rPr>
              <a:t> to the header </a:t>
            </a:r>
            <a:r>
              <a:rPr lang="en-US" sz="2800">
                <a:latin typeface="Arial" charset="0"/>
                <a:cs typeface="Arial" charset="0"/>
              </a:rPr>
              <a:t/>
            </a:r>
            <a:br>
              <a:rPr lang="en-US" sz="2800">
                <a:latin typeface="Arial" charset="0"/>
                <a:cs typeface="Arial" charset="0"/>
              </a:rPr>
            </a:br>
            <a:endParaRPr lang="en-US" sz="2800">
              <a:latin typeface="Arial" charset="0"/>
              <a:cs typeface="Arial" charset="0"/>
            </a:endParaRPr>
          </a:p>
          <a:p>
            <a:pPr lvl="1">
              <a:buFontTx/>
              <a:buAutoNum type="arabicPeriod"/>
            </a:pPr>
            <a:r>
              <a:rPr lang="en-US" sz="2800" b="1">
                <a:latin typeface="Arial" charset="0"/>
                <a:cs typeface="Arial" charset="0"/>
              </a:rPr>
              <a:t>	Append (add) the </a:t>
            </a:r>
            <a:r>
              <a:rPr lang="en-AU" sz="3200" b="1" i="1" u="sng">
                <a:latin typeface="Arial" charset="0"/>
                <a:cs typeface="Arial" charset="0"/>
              </a:rPr>
              <a:t>Physical </a:t>
            </a:r>
            <a:r>
              <a:rPr lang="en-US" sz="3200" b="1" i="1" u="sng">
                <a:latin typeface="Arial" charset="0"/>
                <a:cs typeface="Arial" charset="0"/>
              </a:rPr>
              <a:t>address</a:t>
            </a:r>
            <a:r>
              <a:rPr lang="en-US" sz="2800" b="1">
                <a:latin typeface="Arial" charset="0"/>
                <a:cs typeface="Arial" charset="0"/>
              </a:rPr>
              <a:t> to the data link header.</a:t>
            </a:r>
            <a:r>
              <a:rPr lang="en-US" sz="2800">
                <a:latin typeface="Arial" charset="0"/>
                <a:cs typeface="Arial" charset="0"/>
              </a:rPr>
              <a:t> </a:t>
            </a:r>
            <a:br>
              <a:rPr lang="en-US" sz="2800">
                <a:latin typeface="Arial" charset="0"/>
                <a:cs typeface="Arial" charset="0"/>
              </a:rPr>
            </a:br>
            <a:endParaRPr lang="en-US" sz="2800">
              <a:latin typeface="Arial" charset="0"/>
              <a:cs typeface="Arial" charset="0"/>
            </a:endParaRPr>
          </a:p>
          <a:p>
            <a:pPr lvl="1">
              <a:buFontTx/>
              <a:buAutoNum type="arabicPeriod"/>
            </a:pPr>
            <a:r>
              <a:rPr lang="en-US" sz="2800" b="1">
                <a:latin typeface="Arial" charset="0"/>
                <a:cs typeface="Arial" charset="0"/>
              </a:rPr>
              <a:t>	Convert to bits for transmission.</a:t>
            </a:r>
            <a:r>
              <a:rPr lang="en-US" sz="2800">
                <a:latin typeface="Arial" charset="0"/>
                <a:cs typeface="Arial" charset="0"/>
              </a:rPr>
              <a:t/>
            </a:r>
            <a:br>
              <a:rPr lang="en-US" sz="2800">
                <a:latin typeface="Arial" charset="0"/>
                <a:cs typeface="Arial" charset="0"/>
              </a:rPr>
            </a:br>
            <a:endParaRPr lang="en-US" sz="2800">
              <a:latin typeface="Arial" charset="0"/>
            </a:endParaRPr>
          </a:p>
        </p:txBody>
      </p:sp>
      <p:sp>
        <p:nvSpPr>
          <p:cNvPr id="156675" name="Rectangle 3"/>
          <p:cNvSpPr>
            <a:spLocks noChangeArrowheads="1"/>
          </p:cNvSpPr>
          <p:nvPr/>
        </p:nvSpPr>
        <p:spPr bwMode="auto">
          <a:xfrm>
            <a:off x="1066800" y="0"/>
            <a:ext cx="7793038" cy="1143000"/>
          </a:xfrm>
          <a:prstGeom prst="rect">
            <a:avLst/>
          </a:prstGeom>
          <a:noFill/>
          <a:ln w="9525">
            <a:noFill/>
            <a:miter lim="800000"/>
            <a:headEnd/>
            <a:tailEnd/>
          </a:ln>
          <a:effectLst/>
        </p:spPr>
        <p:txBody>
          <a:bodyPr anchor="b"/>
          <a:lstStyle/>
          <a:p>
            <a:pPr eaLnBrk="1" hangingPunct="1"/>
            <a:r>
              <a:rPr lang="en-US" sz="4400">
                <a:solidFill>
                  <a:schemeClr val="tx2"/>
                </a:solidFill>
                <a:latin typeface="Tahoma" pitchFamily="34" charset="0"/>
              </a:rPr>
              <a:t>How Data is Encapsulated</a:t>
            </a:r>
          </a:p>
        </p:txBody>
      </p:sp>
    </p:spTree>
  </p:cSld>
  <p:clrMapOvr>
    <a:masterClrMapping/>
  </p:clrMapOvr>
  <p:transition spd="med" advTm="128000">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050"/>
          <p:cNvSpPr>
            <a:spLocks noChangeArrowheads="1"/>
          </p:cNvSpPr>
          <p:nvPr/>
        </p:nvSpPr>
        <p:spPr bwMode="auto">
          <a:xfrm>
            <a:off x="1143000" y="0"/>
            <a:ext cx="7800975" cy="1760538"/>
          </a:xfrm>
          <a:prstGeom prst="rect">
            <a:avLst/>
          </a:prstGeom>
          <a:noFill/>
          <a:ln w="9525">
            <a:noFill/>
            <a:miter lim="800000"/>
            <a:headEnd/>
            <a:tailEnd/>
          </a:ln>
          <a:effectLst/>
        </p:spPr>
        <p:txBody>
          <a:bodyPr anchor="b"/>
          <a:lstStyle/>
          <a:p>
            <a:pPr eaLnBrk="1" hangingPunct="1"/>
            <a:r>
              <a:rPr lang="en-US" sz="4400">
                <a:solidFill>
                  <a:schemeClr val="tx2"/>
                </a:solidFill>
                <a:latin typeface="Tahoma" pitchFamily="34" charset="0"/>
              </a:rPr>
              <a:t>Common TCP/IP Protocols</a:t>
            </a:r>
          </a:p>
        </p:txBody>
      </p:sp>
      <p:sp>
        <p:nvSpPr>
          <p:cNvPr id="175107" name="Text Box 2051"/>
          <p:cNvSpPr txBox="1">
            <a:spLocks noChangeArrowheads="1"/>
          </p:cNvSpPr>
          <p:nvPr/>
        </p:nvSpPr>
        <p:spPr bwMode="auto">
          <a:xfrm>
            <a:off x="5410200" y="2743200"/>
            <a:ext cx="35052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a:latin typeface="Tahoma" pitchFamily="34" charset="0"/>
              </a:rPr>
              <a:t>Application Layer</a:t>
            </a:r>
          </a:p>
        </p:txBody>
      </p:sp>
      <p:sp>
        <p:nvSpPr>
          <p:cNvPr id="175108" name="Text Box 2052"/>
          <p:cNvSpPr txBox="1">
            <a:spLocks noChangeArrowheads="1"/>
          </p:cNvSpPr>
          <p:nvPr/>
        </p:nvSpPr>
        <p:spPr bwMode="auto">
          <a:xfrm>
            <a:off x="5410200" y="3810000"/>
            <a:ext cx="35052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a:latin typeface="Tahoma" pitchFamily="34" charset="0"/>
              </a:rPr>
              <a:t>Transport Layer</a:t>
            </a:r>
          </a:p>
        </p:txBody>
      </p:sp>
      <p:sp>
        <p:nvSpPr>
          <p:cNvPr id="175109" name="Text Box 2053"/>
          <p:cNvSpPr txBox="1">
            <a:spLocks noChangeArrowheads="1"/>
          </p:cNvSpPr>
          <p:nvPr/>
        </p:nvSpPr>
        <p:spPr bwMode="auto">
          <a:xfrm>
            <a:off x="5410200" y="4800600"/>
            <a:ext cx="35052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a:latin typeface="Tahoma" pitchFamily="34" charset="0"/>
              </a:rPr>
              <a:t>Internet Layer</a:t>
            </a:r>
          </a:p>
        </p:txBody>
      </p:sp>
      <p:sp>
        <p:nvSpPr>
          <p:cNvPr id="175110" name="Text Box 2054"/>
          <p:cNvSpPr txBox="1">
            <a:spLocks noChangeArrowheads="1"/>
          </p:cNvSpPr>
          <p:nvPr/>
        </p:nvSpPr>
        <p:spPr bwMode="auto">
          <a:xfrm>
            <a:off x="5410200" y="5791200"/>
            <a:ext cx="3505200" cy="457200"/>
          </a:xfrm>
          <a:prstGeom prst="rect">
            <a:avLst/>
          </a:prstGeom>
          <a:noFill/>
          <a:ln w="9525">
            <a:noFill/>
            <a:miter lim="800000"/>
            <a:headEnd/>
            <a:tailEnd/>
          </a:ln>
          <a:effectLst/>
        </p:spPr>
        <p:txBody>
          <a:bodyPr>
            <a:spAutoFit/>
          </a:bodyPr>
          <a:lstStyle/>
          <a:p>
            <a:pPr marL="346075" indent="-346075" eaLnBrk="1" hangingPunct="1">
              <a:spcBef>
                <a:spcPct val="50000"/>
              </a:spcBef>
              <a:buFontTx/>
              <a:buChar char="•"/>
            </a:pPr>
            <a:r>
              <a:rPr lang="en-US">
                <a:latin typeface="Tahoma" pitchFamily="34" charset="0"/>
              </a:rPr>
              <a:t>Network Access</a:t>
            </a:r>
          </a:p>
        </p:txBody>
      </p:sp>
      <p:grpSp>
        <p:nvGrpSpPr>
          <p:cNvPr id="2" name="Group 2055"/>
          <p:cNvGrpSpPr>
            <a:grpSpLocks/>
          </p:cNvGrpSpPr>
          <p:nvPr/>
        </p:nvGrpSpPr>
        <p:grpSpPr bwMode="auto">
          <a:xfrm>
            <a:off x="381000" y="2133600"/>
            <a:ext cx="4800600" cy="4354513"/>
            <a:chOff x="240" y="1344"/>
            <a:chExt cx="3024" cy="2743"/>
          </a:xfrm>
        </p:grpSpPr>
        <p:graphicFrame>
          <p:nvGraphicFramePr>
            <p:cNvPr id="175112" name="Object 2056"/>
            <p:cNvGraphicFramePr>
              <a:graphicFrameLocks noChangeAspect="1"/>
            </p:cNvGraphicFramePr>
            <p:nvPr/>
          </p:nvGraphicFramePr>
          <p:xfrm>
            <a:off x="240" y="1344"/>
            <a:ext cx="2832" cy="2743"/>
          </p:xfrm>
          <a:graphic>
            <a:graphicData uri="http://schemas.openxmlformats.org/presentationml/2006/ole">
              <mc:AlternateContent xmlns:mc="http://schemas.openxmlformats.org/markup-compatibility/2006">
                <mc:Choice xmlns:v="urn:schemas-microsoft-com:vml" Requires="v">
                  <p:oleObj spid="_x0000_s145419" name="Bitmap Image" r:id="rId4" imgW="3619048" imgH="3505689" progId="PBrush">
                    <p:embed/>
                  </p:oleObj>
                </mc:Choice>
                <mc:Fallback>
                  <p:oleObj name="Bitmap Image" r:id="rId4" imgW="3619048" imgH="3505689"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344"/>
                          <a:ext cx="2832" cy="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13" name="Line 2057"/>
            <p:cNvSpPr>
              <a:spLocks noChangeShapeType="1"/>
            </p:cNvSpPr>
            <p:nvPr/>
          </p:nvSpPr>
          <p:spPr bwMode="auto">
            <a:xfrm>
              <a:off x="2784" y="1920"/>
              <a:ext cx="480" cy="0"/>
            </a:xfrm>
            <a:prstGeom prst="line">
              <a:avLst/>
            </a:prstGeom>
            <a:noFill/>
            <a:ln w="76200">
              <a:solidFill>
                <a:schemeClr val="tx1"/>
              </a:solidFill>
              <a:miter lim="800000"/>
              <a:headEnd/>
              <a:tailEnd type="triangle" w="med" len="med"/>
            </a:ln>
            <a:effectLst/>
          </p:spPr>
          <p:txBody>
            <a:bodyPr wrap="none"/>
            <a:lstStyle/>
            <a:p>
              <a:endParaRPr lang="en-AU"/>
            </a:p>
          </p:txBody>
        </p:sp>
      </p:grpSp>
    </p:spTree>
  </p:cSld>
  <p:clrMapOvr>
    <a:masterClrMapping/>
  </p:clrMapOvr>
  <p:transition spd="med" advTm="133000">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aphicFrame>
          <p:nvGraphicFramePr>
            <p:cNvPr id="296962" name="Object 2"/>
            <p:cNvGraphicFramePr>
              <a:graphicFrameLocks noChangeAspect="1"/>
            </p:cNvGraphicFramePr>
            <p:nvPr/>
          </p:nvGraphicFramePr>
          <p:xfrm>
            <a:off x="0" y="0"/>
            <a:ext cx="5760" cy="4320"/>
          </p:xfrm>
          <a:graphic>
            <a:graphicData uri="http://schemas.openxmlformats.org/presentationml/2006/ole">
              <mc:AlternateContent xmlns:mc="http://schemas.openxmlformats.org/markup-compatibility/2006">
                <mc:Choice xmlns:v="urn:schemas-microsoft-com:vml" Requires="v">
                  <p:oleObj spid="_x0000_s143371" name="Bitmap Image" r:id="rId4" imgW="3914286" imgH="3514286" progId="PBrush">
                    <p:embed/>
                  </p:oleObj>
                </mc:Choice>
                <mc:Fallback>
                  <p:oleObj name="Bitmap Image" r:id="rId4" imgW="3914286" imgH="351428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8" name="Text Box 4"/>
            <p:cNvSpPr txBox="1">
              <a:spLocks noChangeArrowheads="1"/>
            </p:cNvSpPr>
            <p:nvPr/>
          </p:nvSpPr>
          <p:spPr bwMode="auto">
            <a:xfrm>
              <a:off x="192" y="3744"/>
              <a:ext cx="4176" cy="518"/>
            </a:xfrm>
            <a:prstGeom prst="rect">
              <a:avLst/>
            </a:prstGeom>
            <a:noFill/>
            <a:ln w="9525">
              <a:noFill/>
              <a:miter lim="800000"/>
              <a:headEnd/>
              <a:tailEnd/>
            </a:ln>
            <a:effectLst/>
          </p:spPr>
          <p:txBody>
            <a:bodyPr>
              <a:spAutoFit/>
            </a:bodyPr>
            <a:lstStyle/>
            <a:p>
              <a:pPr eaLnBrk="1" hangingPunct="1">
                <a:spcBef>
                  <a:spcPct val="50000"/>
                </a:spcBef>
              </a:pPr>
              <a:r>
                <a:rPr lang="en-US">
                  <a:latin typeface="Tahoma" pitchFamily="34" charset="0"/>
                </a:rPr>
                <a:t>Encapsulation wraps data with necessary protocol information before transit.</a:t>
              </a:r>
            </a:p>
          </p:txBody>
        </p:sp>
      </p:grpSp>
    </p:spTree>
  </p:cSld>
  <p:clrMapOvr>
    <a:masterClrMapping/>
  </p:clrMapOvr>
  <p:transition spd="med" advTm="175000">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571612"/>
            <a:ext cx="7917617" cy="4339650"/>
          </a:xfrm>
          <a:prstGeom prst="rect">
            <a:avLst/>
          </a:prstGeom>
          <a:noFill/>
        </p:spPr>
        <p:txBody>
          <a:bodyPr wrap="none" lIns="91440" tIns="45720" rIns="91440" bIns="45720">
            <a:spAutoFit/>
          </a:bodyPr>
          <a:lstStyle/>
          <a:p>
            <a:pPr algn="ctr"/>
            <a:r>
              <a:rPr lang="en-US" sz="13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Network </a:t>
            </a:r>
          </a:p>
          <a:p>
            <a:pPr algn="ctr"/>
            <a:r>
              <a:rPr lang="en-US" sz="13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Hardware</a:t>
            </a:r>
            <a:endParaRPr lang="en-US" sz="13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advTm="13000">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AU"/>
              <a:t>LANs typically consist of:</a:t>
            </a:r>
          </a:p>
        </p:txBody>
      </p:sp>
      <p:sp>
        <p:nvSpPr>
          <p:cNvPr id="123907" name="Rectangle 3"/>
          <p:cNvSpPr>
            <a:spLocks noGrp="1" noChangeArrowheads="1"/>
          </p:cNvSpPr>
          <p:nvPr>
            <p:ph type="body" idx="1"/>
          </p:nvPr>
        </p:nvSpPr>
        <p:spPr/>
        <p:txBody>
          <a:bodyPr/>
          <a:lstStyle/>
          <a:p>
            <a:r>
              <a:rPr lang="en-AU"/>
              <a:t>Routers </a:t>
            </a:r>
          </a:p>
          <a:p>
            <a:r>
              <a:rPr lang="en-AU"/>
              <a:t>Switches</a:t>
            </a:r>
          </a:p>
          <a:p>
            <a:r>
              <a:rPr lang="en-AU"/>
              <a:t>Hubs</a:t>
            </a:r>
          </a:p>
          <a:p>
            <a:r>
              <a:rPr lang="en-AU"/>
              <a:t>Servers</a:t>
            </a:r>
          </a:p>
          <a:p>
            <a:r>
              <a:rPr lang="en-AU"/>
              <a:t>Workstations</a:t>
            </a:r>
          </a:p>
          <a:p>
            <a:r>
              <a:rPr lang="en-AU"/>
              <a:t>Network peripherals such as Printers</a:t>
            </a:r>
          </a:p>
        </p:txBody>
      </p:sp>
    </p:spTree>
  </p:cSld>
  <p:clrMapOvr>
    <a:masterClrMapping/>
  </p:clrMapOvr>
  <p:transition spd="med" advTm="108000">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AU"/>
              <a:t>Servers</a:t>
            </a:r>
          </a:p>
        </p:txBody>
      </p:sp>
      <p:sp>
        <p:nvSpPr>
          <p:cNvPr id="142339" name="Rectangle 3"/>
          <p:cNvSpPr>
            <a:spLocks noGrp="1" noChangeArrowheads="1"/>
          </p:cNvSpPr>
          <p:nvPr>
            <p:ph type="body" idx="1"/>
          </p:nvPr>
        </p:nvSpPr>
        <p:spPr/>
        <p:txBody>
          <a:bodyPr/>
          <a:lstStyle/>
          <a:p>
            <a:pPr>
              <a:lnSpc>
                <a:spcPct val="90000"/>
              </a:lnSpc>
            </a:pPr>
            <a:r>
              <a:rPr lang="en-AU" sz="2800"/>
              <a:t>A very powerful dedicated computer on a network which centralises the processing of particular functions eg</a:t>
            </a:r>
          </a:p>
          <a:p>
            <a:pPr lvl="1">
              <a:lnSpc>
                <a:spcPct val="90000"/>
              </a:lnSpc>
            </a:pPr>
            <a:r>
              <a:rPr lang="en-AU" sz="2400"/>
              <a:t>File server for staff/student access</a:t>
            </a:r>
          </a:p>
          <a:p>
            <a:pPr lvl="1">
              <a:lnSpc>
                <a:spcPct val="90000"/>
              </a:lnSpc>
            </a:pPr>
            <a:r>
              <a:rPr lang="en-AU" sz="2400"/>
              <a:t>Print server</a:t>
            </a:r>
          </a:p>
          <a:p>
            <a:pPr lvl="1">
              <a:lnSpc>
                <a:spcPct val="90000"/>
              </a:lnSpc>
            </a:pPr>
            <a:r>
              <a:rPr lang="en-AU" sz="2400"/>
              <a:t>Email server</a:t>
            </a:r>
          </a:p>
          <a:p>
            <a:pPr lvl="1">
              <a:lnSpc>
                <a:spcPct val="90000"/>
              </a:lnSpc>
            </a:pPr>
            <a:r>
              <a:rPr lang="en-AU" sz="2400"/>
              <a:t>Web server</a:t>
            </a:r>
          </a:p>
          <a:p>
            <a:pPr>
              <a:lnSpc>
                <a:spcPct val="90000"/>
              </a:lnSpc>
            </a:pPr>
            <a:r>
              <a:rPr lang="en-AU" sz="2800"/>
              <a:t>The use of a server means that all data can be accessed by any computer on the network. So no need for dedicated workstations.</a:t>
            </a:r>
          </a:p>
        </p:txBody>
      </p:sp>
    </p:spTree>
  </p:cSld>
  <p:clrMapOvr>
    <a:masterClrMapping/>
  </p:clrMapOvr>
  <p:transition spd="med" advTm="74000">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304800"/>
            <a:ext cx="7772400" cy="762000"/>
          </a:xfrm>
        </p:spPr>
        <p:txBody>
          <a:bodyPr/>
          <a:lstStyle/>
          <a:p>
            <a:r>
              <a:rPr lang="en-US"/>
              <a:t>File servers</a:t>
            </a:r>
          </a:p>
        </p:txBody>
      </p:sp>
      <p:sp>
        <p:nvSpPr>
          <p:cNvPr id="91139" name="Rectangle 3"/>
          <p:cNvSpPr>
            <a:spLocks noGrp="1" noChangeArrowheads="1"/>
          </p:cNvSpPr>
          <p:nvPr>
            <p:ph type="body" sz="half" idx="1"/>
          </p:nvPr>
        </p:nvSpPr>
        <p:spPr>
          <a:xfrm>
            <a:off x="990600" y="1676400"/>
            <a:ext cx="3429000" cy="4648200"/>
          </a:xfrm>
        </p:spPr>
        <p:txBody>
          <a:bodyPr/>
          <a:lstStyle/>
          <a:p>
            <a:pPr>
              <a:lnSpc>
                <a:spcPct val="90000"/>
              </a:lnSpc>
            </a:pPr>
            <a:r>
              <a:rPr lang="en-US" sz="2800"/>
              <a:t>A very fast computer with a large amount of RAM and storage space along with a fast network interface card</a:t>
            </a:r>
          </a:p>
          <a:p>
            <a:pPr>
              <a:lnSpc>
                <a:spcPct val="90000"/>
              </a:lnSpc>
            </a:pPr>
            <a:r>
              <a:rPr lang="en-US" sz="2800"/>
              <a:t>The network operating system software resides on this computer</a:t>
            </a:r>
          </a:p>
        </p:txBody>
      </p:sp>
      <p:pic>
        <p:nvPicPr>
          <p:cNvPr id="91140" name="Picture 4" descr="A:\l server 2.jpg"/>
          <p:cNvPicPr>
            <a:picLocks noGrp="1" noChangeAspect="1" noChangeArrowheads="1"/>
          </p:cNvPicPr>
          <p:nvPr>
            <p:ph type="clipArt" sz="half" idx="2"/>
          </p:nvPr>
        </p:nvPicPr>
        <p:blipFill>
          <a:blip r:embed="rId2"/>
          <a:srcRect/>
          <a:stretch>
            <a:fillRect/>
          </a:stretch>
        </p:blipFill>
        <p:spPr>
          <a:xfrm>
            <a:off x="6477000" y="2895600"/>
            <a:ext cx="2365375" cy="3276600"/>
          </a:xfrm>
          <a:noFill/>
          <a:ln/>
        </p:spPr>
      </p:pic>
      <p:pic>
        <p:nvPicPr>
          <p:cNvPr id="91141" name="Picture 5" descr="A:\l server.jpg"/>
          <p:cNvPicPr>
            <a:picLocks noChangeAspect="1" noChangeArrowheads="1"/>
          </p:cNvPicPr>
          <p:nvPr/>
        </p:nvPicPr>
        <p:blipFill>
          <a:blip r:embed="rId3"/>
          <a:srcRect/>
          <a:stretch>
            <a:fillRect/>
          </a:stretch>
        </p:blipFill>
        <p:spPr bwMode="auto">
          <a:xfrm>
            <a:off x="4495800" y="1524000"/>
            <a:ext cx="1790700" cy="2971800"/>
          </a:xfrm>
          <a:prstGeom prst="rect">
            <a:avLst/>
          </a:prstGeom>
          <a:noFill/>
        </p:spPr>
      </p:pic>
    </p:spTree>
  </p:cSld>
  <p:clrMapOvr>
    <a:masterClrMapping/>
  </p:clrMapOvr>
  <p:transition spd="med" advTm="44000">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90600" y="723900"/>
            <a:ext cx="7772400" cy="609600"/>
          </a:xfrm>
        </p:spPr>
        <p:txBody>
          <a:bodyPr/>
          <a:lstStyle/>
          <a:p>
            <a:r>
              <a:rPr lang="en-US"/>
              <a:t>Workstations</a:t>
            </a:r>
          </a:p>
        </p:txBody>
      </p:sp>
      <p:sp>
        <p:nvSpPr>
          <p:cNvPr id="92163" name="Rectangle 3"/>
          <p:cNvSpPr>
            <a:spLocks noGrp="1" noChangeArrowheads="1"/>
          </p:cNvSpPr>
          <p:nvPr>
            <p:ph type="body" sz="half" idx="1"/>
          </p:nvPr>
        </p:nvSpPr>
        <p:spPr/>
        <p:txBody>
          <a:bodyPr/>
          <a:lstStyle/>
          <a:p>
            <a:r>
              <a:rPr lang="en-US" sz="2800"/>
              <a:t>All computers connected to the file server on a network are called workstations</a:t>
            </a:r>
          </a:p>
          <a:p>
            <a:pPr>
              <a:buFont typeface="Monotype Sorts" pitchFamily="2" charset="2"/>
              <a:buNone/>
            </a:pPr>
            <a:endParaRPr lang="en-US" sz="2800"/>
          </a:p>
        </p:txBody>
      </p:sp>
      <p:pic>
        <p:nvPicPr>
          <p:cNvPr id="92164" name="Picture 4" descr="C:\Program Files\Microsoft Office\Clipart\Pub60Cor\AG00154_.gif"/>
          <p:cNvPicPr>
            <a:picLocks noGrp="1" noChangeAspect="1" noChangeArrowheads="1" noCrop="1"/>
          </p:cNvPicPr>
          <p:nvPr>
            <p:ph type="clipArt" sz="half" idx="2"/>
          </p:nvPr>
        </p:nvPicPr>
        <p:blipFill>
          <a:blip r:embed="rId2"/>
          <a:srcRect/>
          <a:stretch>
            <a:fillRect/>
          </a:stretch>
        </p:blipFill>
        <p:spPr>
          <a:xfrm>
            <a:off x="6172200" y="1828800"/>
            <a:ext cx="1447800" cy="1274763"/>
          </a:xfrm>
          <a:noFill/>
          <a:ln/>
        </p:spPr>
      </p:pic>
      <p:pic>
        <p:nvPicPr>
          <p:cNvPr id="92165" name="Picture 5" descr="C:\Program Files\Microsoft Office\Clipart\Pub60Cor\AG00154_.gif"/>
          <p:cNvPicPr>
            <a:picLocks noChangeAspect="1" noChangeArrowheads="1" noCrop="1"/>
          </p:cNvPicPr>
          <p:nvPr/>
        </p:nvPicPr>
        <p:blipFill>
          <a:blip r:embed="rId2"/>
          <a:srcRect/>
          <a:stretch>
            <a:fillRect/>
          </a:stretch>
        </p:blipFill>
        <p:spPr bwMode="auto">
          <a:xfrm>
            <a:off x="5029200" y="4114800"/>
            <a:ext cx="1447800" cy="1274763"/>
          </a:xfrm>
          <a:prstGeom prst="rect">
            <a:avLst/>
          </a:prstGeom>
          <a:noFill/>
          <a:ln w="9525">
            <a:noFill/>
            <a:miter lim="800000"/>
            <a:headEnd/>
            <a:tailEnd/>
          </a:ln>
        </p:spPr>
      </p:pic>
      <p:pic>
        <p:nvPicPr>
          <p:cNvPr id="92166" name="Picture 6" descr="C:\Program Files\Microsoft Office\Clipart\Pub60Cor\AG00154_.gif"/>
          <p:cNvPicPr>
            <a:picLocks noChangeAspect="1" noChangeArrowheads="1" noCrop="1"/>
          </p:cNvPicPr>
          <p:nvPr/>
        </p:nvPicPr>
        <p:blipFill>
          <a:blip r:embed="rId2"/>
          <a:srcRect/>
          <a:stretch>
            <a:fillRect/>
          </a:stretch>
        </p:blipFill>
        <p:spPr bwMode="auto">
          <a:xfrm>
            <a:off x="7315200" y="4114800"/>
            <a:ext cx="1447800" cy="1274763"/>
          </a:xfrm>
          <a:prstGeom prst="rect">
            <a:avLst/>
          </a:prstGeom>
          <a:noFill/>
          <a:ln w="9525">
            <a:noFill/>
            <a:miter lim="800000"/>
            <a:headEnd/>
            <a:tailEnd/>
          </a:ln>
        </p:spPr>
      </p:pic>
      <p:sp>
        <p:nvSpPr>
          <p:cNvPr id="92167" name="Line 7"/>
          <p:cNvSpPr>
            <a:spLocks noChangeShapeType="1"/>
          </p:cNvSpPr>
          <p:nvPr/>
        </p:nvSpPr>
        <p:spPr bwMode="auto">
          <a:xfrm>
            <a:off x="7239000" y="2743200"/>
            <a:ext cx="990600" cy="1371600"/>
          </a:xfrm>
          <a:prstGeom prst="line">
            <a:avLst/>
          </a:prstGeom>
          <a:noFill/>
          <a:ln w="57150">
            <a:solidFill>
              <a:srgbClr val="0099FF"/>
            </a:solidFill>
            <a:round/>
            <a:headEnd/>
            <a:tailEnd/>
          </a:ln>
          <a:effectLst/>
        </p:spPr>
        <p:txBody>
          <a:bodyPr wrap="none"/>
          <a:lstStyle/>
          <a:p>
            <a:endParaRPr lang="en-AU"/>
          </a:p>
        </p:txBody>
      </p:sp>
      <p:sp>
        <p:nvSpPr>
          <p:cNvPr id="92168" name="Line 8"/>
          <p:cNvSpPr>
            <a:spLocks noChangeShapeType="1"/>
          </p:cNvSpPr>
          <p:nvPr/>
        </p:nvSpPr>
        <p:spPr bwMode="auto">
          <a:xfrm flipV="1">
            <a:off x="6324600" y="4724400"/>
            <a:ext cx="1524000" cy="152400"/>
          </a:xfrm>
          <a:prstGeom prst="line">
            <a:avLst/>
          </a:prstGeom>
          <a:noFill/>
          <a:ln w="57150">
            <a:solidFill>
              <a:srgbClr val="0099FF"/>
            </a:solidFill>
            <a:round/>
            <a:headEnd/>
            <a:tailEnd/>
          </a:ln>
          <a:effectLst/>
        </p:spPr>
        <p:txBody>
          <a:bodyPr wrap="none"/>
          <a:lstStyle/>
          <a:p>
            <a:endParaRPr lang="en-AU"/>
          </a:p>
        </p:txBody>
      </p:sp>
      <p:sp>
        <p:nvSpPr>
          <p:cNvPr id="92169" name="Line 9"/>
          <p:cNvSpPr>
            <a:spLocks noChangeShapeType="1"/>
          </p:cNvSpPr>
          <p:nvPr/>
        </p:nvSpPr>
        <p:spPr bwMode="auto">
          <a:xfrm flipH="1">
            <a:off x="6096000" y="3048000"/>
            <a:ext cx="609600" cy="1066800"/>
          </a:xfrm>
          <a:prstGeom prst="line">
            <a:avLst/>
          </a:prstGeom>
          <a:noFill/>
          <a:ln w="57150">
            <a:solidFill>
              <a:srgbClr val="0099FF"/>
            </a:solidFill>
            <a:round/>
            <a:headEnd/>
            <a:tailEnd/>
          </a:ln>
          <a:effectLst/>
        </p:spPr>
        <p:txBody>
          <a:bodyPr wrap="none"/>
          <a:lstStyle/>
          <a:p>
            <a:endParaRPr lang="en-AU"/>
          </a:p>
        </p:txBody>
      </p:sp>
    </p:spTree>
  </p:cSld>
  <p:clrMapOvr>
    <a:masterClrMapping/>
  </p:clrMapOvr>
  <p:transition spd="med" advTm="21000">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AU"/>
              <a:t>Media</a:t>
            </a:r>
          </a:p>
        </p:txBody>
      </p:sp>
      <p:sp>
        <p:nvSpPr>
          <p:cNvPr id="128003" name="Rectangle 3"/>
          <p:cNvSpPr>
            <a:spLocks noGrp="1" noChangeArrowheads="1"/>
          </p:cNvSpPr>
          <p:nvPr>
            <p:ph type="body" idx="1"/>
          </p:nvPr>
        </p:nvSpPr>
        <p:spPr>
          <a:xfrm>
            <a:off x="990600" y="1676400"/>
            <a:ext cx="4572000" cy="4876800"/>
          </a:xfrm>
        </p:spPr>
        <p:txBody>
          <a:bodyPr/>
          <a:lstStyle/>
          <a:p>
            <a:r>
              <a:rPr lang="en-US"/>
              <a:t>carry information</a:t>
            </a:r>
          </a:p>
          <a:p>
            <a:pPr lvl="1"/>
            <a:r>
              <a:rPr lang="en-US"/>
              <a:t>bits, bytes</a:t>
            </a:r>
          </a:p>
          <a:p>
            <a:r>
              <a:rPr lang="en-US"/>
              <a:t>c</a:t>
            </a:r>
            <a:r>
              <a:rPr lang="en-AU"/>
              <a:t>onsiderations</a:t>
            </a:r>
            <a:r>
              <a:rPr lang="en-US"/>
              <a:t> include:</a:t>
            </a:r>
            <a:endParaRPr lang="en-AU"/>
          </a:p>
          <a:p>
            <a:pPr lvl="1"/>
            <a:r>
              <a:rPr lang="en-US"/>
              <a:t>c</a:t>
            </a:r>
            <a:r>
              <a:rPr lang="en-AU"/>
              <a:t>able length </a:t>
            </a:r>
          </a:p>
          <a:p>
            <a:pPr lvl="1"/>
            <a:r>
              <a:rPr lang="en-US"/>
              <a:t>c</a:t>
            </a:r>
            <a:r>
              <a:rPr lang="en-AU"/>
              <a:t>ost </a:t>
            </a:r>
          </a:p>
          <a:p>
            <a:pPr lvl="1"/>
            <a:r>
              <a:rPr lang="en-US"/>
              <a:t>e</a:t>
            </a:r>
            <a:r>
              <a:rPr lang="en-AU"/>
              <a:t>ase of installation </a:t>
            </a:r>
          </a:p>
          <a:p>
            <a:pPr lvl="1"/>
            <a:r>
              <a:rPr lang="en-US"/>
              <a:t>t</a:t>
            </a:r>
            <a:r>
              <a:rPr lang="en-AU"/>
              <a:t>otal number of computers on the media</a:t>
            </a:r>
            <a:endParaRPr lang="en-US"/>
          </a:p>
        </p:txBody>
      </p:sp>
    </p:spTree>
  </p:cSld>
  <p:clrMapOvr>
    <a:masterClrMapping/>
  </p:clrMapOvr>
  <p:transition spd="med" advTm="68000">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Network Interface Cards</a:t>
            </a:r>
          </a:p>
        </p:txBody>
      </p:sp>
      <p:sp>
        <p:nvSpPr>
          <p:cNvPr id="36867" name="Rectangle 3"/>
          <p:cNvSpPr>
            <a:spLocks noGrp="1" noChangeArrowheads="1"/>
          </p:cNvSpPr>
          <p:nvPr>
            <p:ph type="body" sz="half" idx="1"/>
          </p:nvPr>
        </p:nvSpPr>
        <p:spPr>
          <a:xfrm>
            <a:off x="457200" y="1885950"/>
            <a:ext cx="4876800" cy="4171950"/>
          </a:xfrm>
        </p:spPr>
        <p:txBody>
          <a:bodyPr/>
          <a:lstStyle/>
          <a:p>
            <a:r>
              <a:rPr lang="en-US" sz="2800" dirty="0"/>
              <a:t>printed circuit board that provides network capability to computers</a:t>
            </a:r>
          </a:p>
          <a:p>
            <a:r>
              <a:rPr lang="en-US" sz="2800" dirty="0"/>
              <a:t>also called a LAN </a:t>
            </a:r>
            <a:r>
              <a:rPr lang="en-US" sz="2800" dirty="0" smtClean="0"/>
              <a:t>adapter</a:t>
            </a:r>
          </a:p>
          <a:p>
            <a:pPr marL="342900" lvl="1" indent="-342900">
              <a:buFont typeface="Monotype Sorts" pitchFamily="2" charset="2"/>
              <a:buChar char="z"/>
            </a:pPr>
            <a:r>
              <a:rPr lang="en-US" dirty="0" smtClean="0">
                <a:latin typeface="Tahoma" pitchFamily="34" charset="0"/>
              </a:rPr>
              <a:t>To change a PCs network speed from 10Mbps to 100Mbps, you need to upgrade the NICs.</a:t>
            </a:r>
          </a:p>
          <a:p>
            <a:endParaRPr lang="en-US" sz="2800" dirty="0"/>
          </a:p>
          <a:p>
            <a:pPr>
              <a:buNone/>
            </a:pPr>
            <a:endParaRPr lang="en-US" sz="2800" dirty="0"/>
          </a:p>
        </p:txBody>
      </p:sp>
      <p:pic>
        <p:nvPicPr>
          <p:cNvPr id="36874" name="Picture 10"/>
          <p:cNvPicPr>
            <a:picLocks noChangeAspect="1" noChangeArrowheads="1"/>
          </p:cNvPicPr>
          <p:nvPr/>
        </p:nvPicPr>
        <p:blipFill>
          <a:blip r:embed="rId3"/>
          <a:srcRect/>
          <a:stretch>
            <a:fillRect/>
          </a:stretch>
        </p:blipFill>
        <p:spPr bwMode="auto">
          <a:xfrm>
            <a:off x="5334000" y="2209800"/>
            <a:ext cx="3419475" cy="2530475"/>
          </a:xfrm>
          <a:prstGeom prst="rect">
            <a:avLst/>
          </a:prstGeom>
          <a:noFill/>
          <a:ln w="9525">
            <a:noFill/>
            <a:miter lim="800000"/>
            <a:headEnd/>
            <a:tailEnd/>
          </a:ln>
          <a:effectLst/>
        </p:spPr>
      </p:pic>
    </p:spTree>
  </p:cSld>
  <p:clrMapOvr>
    <a:masterClrMapping/>
  </p:clrMapOvr>
  <p:transition spd="med" advTm="92000">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228600" y="0"/>
            <a:ext cx="8534400" cy="7109639"/>
          </a:xfrm>
          <a:prstGeom prst="rect">
            <a:avLst/>
          </a:prstGeom>
          <a:noFill/>
          <a:ln w="9525">
            <a:noFill/>
            <a:miter lim="800000"/>
            <a:headEnd/>
            <a:tailEnd/>
          </a:ln>
          <a:effectLst/>
        </p:spPr>
        <p:txBody>
          <a:bodyPr>
            <a:spAutoFit/>
          </a:bodyPr>
          <a:lstStyle/>
          <a:p>
            <a:pPr>
              <a:spcBef>
                <a:spcPct val="50000"/>
              </a:spcBef>
            </a:pPr>
            <a:endParaRPr lang="en-AU" sz="2000" dirty="0"/>
          </a:p>
          <a:p>
            <a:pPr>
              <a:spcBef>
                <a:spcPct val="50000"/>
              </a:spcBef>
            </a:pPr>
            <a:r>
              <a:rPr lang="en-AU" sz="3600" b="1" dirty="0" smtClean="0"/>
              <a:t>The </a:t>
            </a:r>
            <a:r>
              <a:rPr lang="en-AU" sz="3600" b="1" dirty="0"/>
              <a:t>internet consists of multiple interconnected networks, both large and small.</a:t>
            </a:r>
          </a:p>
          <a:p>
            <a:pPr>
              <a:spcBef>
                <a:spcPct val="50000"/>
              </a:spcBef>
            </a:pPr>
            <a:r>
              <a:rPr lang="en-AU" sz="2800" b="1" u="sng" dirty="0"/>
              <a:t>The 3 components of a connection to the internet</a:t>
            </a:r>
          </a:p>
          <a:p>
            <a:pPr>
              <a:spcBef>
                <a:spcPct val="50000"/>
              </a:spcBef>
              <a:buFontTx/>
              <a:buChar char="•"/>
            </a:pPr>
            <a:r>
              <a:rPr lang="en-AU" sz="2800" b="1" dirty="0"/>
              <a:t>Physical connection- using a NIC, a modem.</a:t>
            </a:r>
          </a:p>
          <a:p>
            <a:pPr>
              <a:spcBef>
                <a:spcPct val="50000"/>
              </a:spcBef>
              <a:buFontTx/>
              <a:buChar char="•"/>
            </a:pPr>
            <a:r>
              <a:rPr lang="en-AU" sz="2800" b="1" dirty="0"/>
              <a:t>Logical connection- Using standards called protocols. Protocols are formal descriptions of a set of rules and conventions that govern how devices on a </a:t>
            </a:r>
            <a:r>
              <a:rPr lang="en-AU" sz="2800" b="1" dirty="0" smtClean="0"/>
              <a:t>network</a:t>
            </a:r>
            <a:endParaRPr lang="en-AU" sz="2800" b="1" dirty="0"/>
          </a:p>
          <a:p>
            <a:pPr>
              <a:spcBef>
                <a:spcPct val="50000"/>
              </a:spcBef>
              <a:buFontTx/>
              <a:buChar char="•"/>
            </a:pPr>
            <a:r>
              <a:rPr lang="en-AU" sz="2800" b="1" dirty="0"/>
              <a:t>Applications- are used to display and interpret the data- a web browser displays HTML as a web page or FTP to download files.</a:t>
            </a:r>
          </a:p>
          <a:p>
            <a:pPr>
              <a:spcBef>
                <a:spcPct val="50000"/>
              </a:spcBef>
              <a:buFontTx/>
              <a:buChar char="•"/>
            </a:pPr>
            <a:endParaRPr lang="en-AU" sz="2000" dirty="0"/>
          </a:p>
        </p:txBody>
      </p:sp>
    </p:spTree>
  </p:cSld>
  <p:clrMapOvr>
    <a:masterClrMapping/>
  </p:clrMapOvr>
  <p:transition spd="med" advTm="125000">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a:srcRect/>
          <a:stretch>
            <a:fillRect/>
          </a:stretch>
        </p:blipFill>
        <p:spPr bwMode="auto">
          <a:xfrm>
            <a:off x="381000" y="204788"/>
            <a:ext cx="8763000" cy="5967412"/>
          </a:xfrm>
          <a:prstGeom prst="rect">
            <a:avLst/>
          </a:prstGeom>
          <a:noFill/>
          <a:ln w="9525">
            <a:noFill/>
            <a:miter lim="800000"/>
            <a:headEnd/>
            <a:tailEnd/>
          </a:ln>
          <a:effectLst/>
        </p:spPr>
      </p:pic>
    </p:spTree>
  </p:cSld>
  <p:clrMapOvr>
    <a:masterClrMapping/>
  </p:clrMapOvr>
  <p:transition spd="med" advTm="108000">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AutoShape 2"/>
          <p:cNvSpPr>
            <a:spLocks/>
          </p:cNvSpPr>
          <p:nvPr/>
        </p:nvSpPr>
        <p:spPr bwMode="auto">
          <a:xfrm rot="5400000">
            <a:off x="4343400" y="1524000"/>
            <a:ext cx="685800" cy="4038600"/>
          </a:xfrm>
          <a:prstGeom prst="rightBrace">
            <a:avLst>
              <a:gd name="adj1" fmla="val 49074"/>
              <a:gd name="adj2" fmla="val 50000"/>
            </a:avLst>
          </a:prstGeom>
          <a:noFill/>
          <a:ln w="50800">
            <a:solidFill>
              <a:schemeClr val="accent1"/>
            </a:solidFill>
            <a:round/>
            <a:headEnd/>
            <a:tailEnd/>
          </a:ln>
          <a:effectLst/>
        </p:spPr>
        <p:txBody>
          <a:bodyPr wrap="none" anchor="ctr"/>
          <a:lstStyle/>
          <a:p>
            <a:endParaRPr lang="en-AU"/>
          </a:p>
        </p:txBody>
      </p:sp>
      <p:sp>
        <p:nvSpPr>
          <p:cNvPr id="254979" name="AutoShape 3"/>
          <p:cNvSpPr>
            <a:spLocks/>
          </p:cNvSpPr>
          <p:nvPr/>
        </p:nvSpPr>
        <p:spPr bwMode="auto">
          <a:xfrm rot="5400000">
            <a:off x="4344988" y="1525588"/>
            <a:ext cx="685800" cy="4038600"/>
          </a:xfrm>
          <a:prstGeom prst="rightBrace">
            <a:avLst>
              <a:gd name="adj1" fmla="val 49074"/>
              <a:gd name="adj2" fmla="val 50000"/>
            </a:avLst>
          </a:prstGeom>
          <a:noFill/>
          <a:ln w="50800">
            <a:solidFill>
              <a:schemeClr val="bg1"/>
            </a:solidFill>
            <a:round/>
            <a:headEnd/>
            <a:tailEnd/>
          </a:ln>
          <a:effectLst/>
        </p:spPr>
        <p:txBody>
          <a:bodyPr wrap="none" anchor="ctr"/>
          <a:lstStyle/>
          <a:p>
            <a:endParaRPr lang="en-AU"/>
          </a:p>
        </p:txBody>
      </p:sp>
      <p:sp>
        <p:nvSpPr>
          <p:cNvPr id="254980" name="Rectangle 4"/>
          <p:cNvSpPr>
            <a:spLocks noGrp="1" noChangeArrowheads="1"/>
          </p:cNvSpPr>
          <p:nvPr>
            <p:ph type="title"/>
          </p:nvPr>
        </p:nvSpPr>
        <p:spPr>
          <a:xfrm>
            <a:off x="609600" y="-342900"/>
            <a:ext cx="7772400" cy="1143000"/>
          </a:xfrm>
        </p:spPr>
        <p:txBody>
          <a:bodyPr/>
          <a:lstStyle/>
          <a:p>
            <a:r>
              <a:rPr lang="en-US"/>
              <a:t>NICs, Repeaters, &amp; Hubs</a:t>
            </a:r>
          </a:p>
        </p:txBody>
      </p:sp>
      <p:graphicFrame>
        <p:nvGraphicFramePr>
          <p:cNvPr id="254981" name="Object 5"/>
          <p:cNvGraphicFramePr>
            <a:graphicFrameLocks noChangeAspect="1"/>
          </p:cNvGraphicFramePr>
          <p:nvPr/>
        </p:nvGraphicFramePr>
        <p:xfrm>
          <a:off x="895350" y="1081088"/>
          <a:ext cx="1668463" cy="1519237"/>
        </p:xfrm>
        <a:graphic>
          <a:graphicData uri="http://schemas.openxmlformats.org/presentationml/2006/ole">
            <mc:AlternateContent xmlns:mc="http://schemas.openxmlformats.org/markup-compatibility/2006">
              <mc:Choice xmlns:v="urn:schemas-microsoft-com:vml" Requires="v">
                <p:oleObj spid="_x0000_s146452" name="Bitmap Image" r:id="rId3" imgW="533474" imgH="485586" progId="PBrush">
                  <p:embed/>
                </p:oleObj>
              </mc:Choice>
              <mc:Fallback>
                <p:oleObj name="Bitmap Image" r:id="rId3" imgW="533474" imgH="485586"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081088"/>
                        <a:ext cx="1668463"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2" name="Object 6"/>
          <p:cNvGraphicFramePr>
            <a:graphicFrameLocks noChangeAspect="1"/>
          </p:cNvGraphicFramePr>
          <p:nvPr/>
        </p:nvGraphicFramePr>
        <p:xfrm>
          <a:off x="6689725" y="874713"/>
          <a:ext cx="1668463" cy="1519237"/>
        </p:xfrm>
        <a:graphic>
          <a:graphicData uri="http://schemas.openxmlformats.org/presentationml/2006/ole">
            <mc:AlternateContent xmlns:mc="http://schemas.openxmlformats.org/markup-compatibility/2006">
              <mc:Choice xmlns:v="urn:schemas-microsoft-com:vml" Requires="v">
                <p:oleObj spid="_x0000_s146453" name="Bitmap Image" r:id="rId5" imgW="533474" imgH="485586" progId="PBrush">
                  <p:embed/>
                </p:oleObj>
              </mc:Choice>
              <mc:Fallback>
                <p:oleObj name="Bitmap Image" r:id="rId5" imgW="533474" imgH="485586"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874713"/>
                        <a:ext cx="1668463"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83" name="Text Box 7"/>
          <p:cNvSpPr txBox="1">
            <a:spLocks noChangeArrowheads="1"/>
          </p:cNvSpPr>
          <p:nvPr/>
        </p:nvSpPr>
        <p:spPr bwMode="auto">
          <a:xfrm>
            <a:off x="2535238" y="868363"/>
            <a:ext cx="3962400" cy="946150"/>
          </a:xfrm>
          <a:prstGeom prst="rect">
            <a:avLst/>
          </a:prstGeom>
          <a:noFill/>
          <a:ln w="9525">
            <a:noFill/>
            <a:miter lim="800000"/>
            <a:headEnd/>
            <a:tailEnd/>
          </a:ln>
          <a:effectLst/>
        </p:spPr>
        <p:txBody>
          <a:bodyPr>
            <a:spAutoFit/>
          </a:bodyPr>
          <a:lstStyle/>
          <a:p>
            <a:pPr algn="ctr" eaLnBrk="1" hangingPunct="1"/>
            <a:r>
              <a:rPr lang="en-US" sz="2800">
                <a:latin typeface="Tahoma" pitchFamily="34" charset="0"/>
              </a:rPr>
              <a:t>Repeaters can be used to increase the distance</a:t>
            </a:r>
          </a:p>
        </p:txBody>
      </p:sp>
      <p:sp>
        <p:nvSpPr>
          <p:cNvPr id="254984" name="Line 8"/>
          <p:cNvSpPr>
            <a:spLocks noChangeShapeType="1"/>
          </p:cNvSpPr>
          <p:nvPr/>
        </p:nvSpPr>
        <p:spPr bwMode="auto">
          <a:xfrm>
            <a:off x="2571750" y="2278063"/>
            <a:ext cx="4267200" cy="0"/>
          </a:xfrm>
          <a:prstGeom prst="line">
            <a:avLst/>
          </a:prstGeom>
          <a:noFill/>
          <a:ln w="76200">
            <a:solidFill>
              <a:schemeClr val="tx1"/>
            </a:solidFill>
            <a:round/>
            <a:headEnd/>
            <a:tailEnd/>
          </a:ln>
          <a:effectLst/>
        </p:spPr>
        <p:txBody>
          <a:bodyPr wrap="none"/>
          <a:lstStyle/>
          <a:p>
            <a:endParaRPr lang="en-AU"/>
          </a:p>
        </p:txBody>
      </p:sp>
      <p:sp>
        <p:nvSpPr>
          <p:cNvPr id="254985" name="Text Box 9"/>
          <p:cNvSpPr txBox="1">
            <a:spLocks noChangeArrowheads="1"/>
          </p:cNvSpPr>
          <p:nvPr/>
        </p:nvSpPr>
        <p:spPr bwMode="auto">
          <a:xfrm>
            <a:off x="0" y="3571875"/>
            <a:ext cx="6858000" cy="1190625"/>
          </a:xfrm>
          <a:prstGeom prst="rect">
            <a:avLst/>
          </a:prstGeom>
          <a:noFill/>
          <a:ln w="9525">
            <a:noFill/>
            <a:miter lim="800000"/>
            <a:headEnd/>
            <a:tailEnd/>
          </a:ln>
          <a:effectLst/>
        </p:spPr>
        <p:txBody>
          <a:bodyPr>
            <a:spAutoFit/>
          </a:bodyPr>
          <a:lstStyle/>
          <a:p>
            <a:pPr algn="ctr" eaLnBrk="1" hangingPunct="1"/>
            <a:r>
              <a:rPr lang="en-US" sz="3600" b="1">
                <a:latin typeface="Tahoma" pitchFamily="34" charset="0"/>
              </a:rPr>
              <a:t>What’s the maximum distance for Cat 5 cable?</a:t>
            </a:r>
          </a:p>
        </p:txBody>
      </p:sp>
      <p:sp>
        <p:nvSpPr>
          <p:cNvPr id="254986" name="Text Box 10"/>
          <p:cNvSpPr txBox="1">
            <a:spLocks noChangeArrowheads="1"/>
          </p:cNvSpPr>
          <p:nvPr/>
        </p:nvSpPr>
        <p:spPr bwMode="auto">
          <a:xfrm>
            <a:off x="6640513" y="3786188"/>
            <a:ext cx="2503487" cy="579437"/>
          </a:xfrm>
          <a:prstGeom prst="rect">
            <a:avLst/>
          </a:prstGeom>
          <a:noFill/>
          <a:ln w="9525">
            <a:noFill/>
            <a:miter lim="800000"/>
            <a:headEnd/>
            <a:tailEnd/>
          </a:ln>
          <a:effectLst/>
        </p:spPr>
        <p:txBody>
          <a:bodyPr wrap="none">
            <a:spAutoFit/>
          </a:bodyPr>
          <a:lstStyle/>
          <a:p>
            <a:pPr algn="ctr" eaLnBrk="1" hangingPunct="1"/>
            <a:r>
              <a:rPr lang="en-US" sz="3200" b="1">
                <a:solidFill>
                  <a:schemeClr val="tx2"/>
                </a:solidFill>
                <a:latin typeface="Tahoma" pitchFamily="34" charset="0"/>
              </a:rPr>
              <a:t>100 meters</a:t>
            </a:r>
          </a:p>
        </p:txBody>
      </p:sp>
      <p:grpSp>
        <p:nvGrpSpPr>
          <p:cNvPr id="2" name="Group 11"/>
          <p:cNvGrpSpPr>
            <a:grpSpLocks/>
          </p:cNvGrpSpPr>
          <p:nvPr/>
        </p:nvGrpSpPr>
        <p:grpSpPr bwMode="auto">
          <a:xfrm>
            <a:off x="4267200" y="1898650"/>
            <a:ext cx="723900" cy="536575"/>
            <a:chOff x="1929" y="1844"/>
            <a:chExt cx="835" cy="590"/>
          </a:xfrm>
        </p:grpSpPr>
        <p:sp>
          <p:nvSpPr>
            <p:cNvPr id="254988" name="AutoShape 12"/>
            <p:cNvSpPr>
              <a:spLocks noChangeArrowheads="1"/>
            </p:cNvSpPr>
            <p:nvPr/>
          </p:nvSpPr>
          <p:spPr bwMode="auto">
            <a:xfrm>
              <a:off x="1929" y="1844"/>
              <a:ext cx="835" cy="590"/>
            </a:xfrm>
            <a:prstGeom prst="cube">
              <a:avLst>
                <a:gd name="adj" fmla="val 12880"/>
              </a:avLst>
            </a:prstGeom>
            <a:solidFill>
              <a:srgbClr val="0066FF"/>
            </a:solidFill>
            <a:ln w="9525">
              <a:solidFill>
                <a:srgbClr val="3366FF"/>
              </a:solidFill>
              <a:miter lim="800000"/>
              <a:headEnd/>
              <a:tailEnd/>
            </a:ln>
            <a:effectLst/>
          </p:spPr>
          <p:txBody>
            <a:bodyPr wrap="none" anchor="ctr"/>
            <a:lstStyle/>
            <a:p>
              <a:endParaRPr lang="en-AU"/>
            </a:p>
          </p:txBody>
        </p:sp>
        <p:grpSp>
          <p:nvGrpSpPr>
            <p:cNvPr id="3" name="Group 13"/>
            <p:cNvGrpSpPr>
              <a:grpSpLocks/>
            </p:cNvGrpSpPr>
            <p:nvPr/>
          </p:nvGrpSpPr>
          <p:grpSpPr bwMode="auto">
            <a:xfrm>
              <a:off x="2056" y="1994"/>
              <a:ext cx="525" cy="365"/>
              <a:chOff x="2028" y="2066"/>
              <a:chExt cx="467" cy="293"/>
            </a:xfrm>
          </p:grpSpPr>
          <p:sp>
            <p:nvSpPr>
              <p:cNvPr id="254990" name="Rectangle 14"/>
              <p:cNvSpPr>
                <a:spLocks noChangeArrowheads="1"/>
              </p:cNvSpPr>
              <p:nvPr/>
            </p:nvSpPr>
            <p:spPr bwMode="auto">
              <a:xfrm>
                <a:off x="2028" y="2066"/>
                <a:ext cx="467" cy="293"/>
              </a:xfrm>
              <a:prstGeom prst="rect">
                <a:avLst/>
              </a:prstGeom>
              <a:noFill/>
              <a:ln w="28575">
                <a:solidFill>
                  <a:schemeClr val="bg1"/>
                </a:solidFill>
                <a:miter lim="800000"/>
                <a:headEnd/>
                <a:tailEnd/>
              </a:ln>
              <a:effectLst/>
            </p:spPr>
            <p:txBody>
              <a:bodyPr wrap="none" anchor="ctr"/>
              <a:lstStyle/>
              <a:p>
                <a:endParaRPr lang="en-AU"/>
              </a:p>
            </p:txBody>
          </p:sp>
          <p:sp>
            <p:nvSpPr>
              <p:cNvPr id="254991" name="Line 15"/>
              <p:cNvSpPr>
                <a:spLocks noChangeShapeType="1"/>
              </p:cNvSpPr>
              <p:nvPr/>
            </p:nvSpPr>
            <p:spPr bwMode="auto">
              <a:xfrm>
                <a:off x="2088" y="2130"/>
                <a:ext cx="342" cy="0"/>
              </a:xfrm>
              <a:prstGeom prst="line">
                <a:avLst/>
              </a:prstGeom>
              <a:noFill/>
              <a:ln w="28575">
                <a:solidFill>
                  <a:schemeClr val="bg1"/>
                </a:solidFill>
                <a:round/>
                <a:headEnd/>
                <a:tailEnd/>
              </a:ln>
              <a:effectLst/>
            </p:spPr>
            <p:txBody>
              <a:bodyPr wrap="none"/>
              <a:lstStyle/>
              <a:p>
                <a:endParaRPr lang="en-AU"/>
              </a:p>
            </p:txBody>
          </p:sp>
          <p:sp>
            <p:nvSpPr>
              <p:cNvPr id="254992" name="Line 16"/>
              <p:cNvSpPr>
                <a:spLocks noChangeShapeType="1"/>
              </p:cNvSpPr>
              <p:nvPr/>
            </p:nvSpPr>
            <p:spPr bwMode="auto">
              <a:xfrm>
                <a:off x="2088" y="2214"/>
                <a:ext cx="342" cy="0"/>
              </a:xfrm>
              <a:prstGeom prst="line">
                <a:avLst/>
              </a:prstGeom>
              <a:noFill/>
              <a:ln w="28575">
                <a:solidFill>
                  <a:schemeClr val="bg1"/>
                </a:solidFill>
                <a:round/>
                <a:headEnd/>
                <a:tailEnd/>
              </a:ln>
              <a:effectLst/>
            </p:spPr>
            <p:txBody>
              <a:bodyPr wrap="none"/>
              <a:lstStyle/>
              <a:p>
                <a:endParaRPr lang="en-AU"/>
              </a:p>
            </p:txBody>
          </p:sp>
          <p:sp>
            <p:nvSpPr>
              <p:cNvPr id="254993" name="Line 17"/>
              <p:cNvSpPr>
                <a:spLocks noChangeShapeType="1"/>
              </p:cNvSpPr>
              <p:nvPr/>
            </p:nvSpPr>
            <p:spPr bwMode="auto">
              <a:xfrm>
                <a:off x="2088" y="2292"/>
                <a:ext cx="342" cy="0"/>
              </a:xfrm>
              <a:prstGeom prst="line">
                <a:avLst/>
              </a:prstGeom>
              <a:noFill/>
              <a:ln w="28575">
                <a:solidFill>
                  <a:schemeClr val="bg1"/>
                </a:solidFill>
                <a:round/>
                <a:headEnd/>
                <a:tailEnd/>
              </a:ln>
              <a:effectLst/>
            </p:spPr>
            <p:txBody>
              <a:bodyPr wrap="none"/>
              <a:lstStyle/>
              <a:p>
                <a:endParaRPr lang="en-AU"/>
              </a:p>
            </p:txBody>
          </p:sp>
        </p:grpSp>
      </p:grpSp>
      <p:sp>
        <p:nvSpPr>
          <p:cNvPr id="254994" name="Text Box 18"/>
          <p:cNvSpPr txBox="1">
            <a:spLocks noChangeArrowheads="1"/>
          </p:cNvSpPr>
          <p:nvPr/>
        </p:nvSpPr>
        <p:spPr bwMode="auto">
          <a:xfrm>
            <a:off x="1990725" y="2617788"/>
            <a:ext cx="6629400" cy="1066800"/>
          </a:xfrm>
          <a:prstGeom prst="rect">
            <a:avLst/>
          </a:prstGeom>
          <a:noFill/>
          <a:ln w="9525">
            <a:noFill/>
            <a:miter lim="800000"/>
            <a:headEnd/>
            <a:tailEnd/>
          </a:ln>
          <a:effectLst/>
        </p:spPr>
        <p:txBody>
          <a:bodyPr>
            <a:spAutoFit/>
          </a:bodyPr>
          <a:lstStyle/>
          <a:p>
            <a:pPr algn="ctr" eaLnBrk="1" hangingPunct="1"/>
            <a:r>
              <a:rPr lang="en-US" sz="3200">
                <a:solidFill>
                  <a:schemeClr val="tx2"/>
                </a:solidFill>
                <a:latin typeface="Tahoma" pitchFamily="34" charset="0"/>
              </a:rPr>
              <a:t>So what can we use if this distance is greater than 100 meters?</a:t>
            </a:r>
          </a:p>
        </p:txBody>
      </p:sp>
      <p:grpSp>
        <p:nvGrpSpPr>
          <p:cNvPr id="4" name="Group 19"/>
          <p:cNvGrpSpPr>
            <a:grpSpLocks/>
          </p:cNvGrpSpPr>
          <p:nvPr/>
        </p:nvGrpSpPr>
        <p:grpSpPr bwMode="auto">
          <a:xfrm>
            <a:off x="1524000" y="2514600"/>
            <a:ext cx="609600" cy="398463"/>
            <a:chOff x="1680" y="2496"/>
            <a:chExt cx="2208" cy="1440"/>
          </a:xfrm>
        </p:grpSpPr>
        <p:sp>
          <p:nvSpPr>
            <p:cNvPr id="254996" name="Rectangle 20"/>
            <p:cNvSpPr>
              <a:spLocks noChangeArrowheads="1"/>
            </p:cNvSpPr>
            <p:nvPr/>
          </p:nvSpPr>
          <p:spPr bwMode="auto">
            <a:xfrm>
              <a:off x="2016" y="2736"/>
              <a:ext cx="1872" cy="1008"/>
            </a:xfrm>
            <a:prstGeom prst="rect">
              <a:avLst/>
            </a:prstGeom>
            <a:solidFill>
              <a:srgbClr val="008000"/>
            </a:solidFill>
            <a:ln w="9525">
              <a:solidFill>
                <a:srgbClr val="008000"/>
              </a:solidFill>
              <a:miter lim="800000"/>
              <a:headEnd/>
              <a:tailEnd/>
            </a:ln>
            <a:effectLst/>
          </p:spPr>
          <p:txBody>
            <a:bodyPr wrap="none" anchor="ctr"/>
            <a:lstStyle/>
            <a:p>
              <a:pPr algn="ctr" eaLnBrk="1" hangingPunct="1"/>
              <a:r>
                <a:rPr lang="en-US" sz="1800" b="1">
                  <a:solidFill>
                    <a:schemeClr val="bg2"/>
                  </a:solidFill>
                  <a:latin typeface="Tahoma" pitchFamily="34" charset="0"/>
                </a:rPr>
                <a:t>NIC</a:t>
              </a:r>
            </a:p>
          </p:txBody>
        </p:sp>
        <p:sp>
          <p:nvSpPr>
            <p:cNvPr id="254997" name="Rectangle 21"/>
            <p:cNvSpPr>
              <a:spLocks noChangeArrowheads="1"/>
            </p:cNvSpPr>
            <p:nvPr/>
          </p:nvSpPr>
          <p:spPr bwMode="auto">
            <a:xfrm>
              <a:off x="1968" y="2496"/>
              <a:ext cx="48" cy="1440"/>
            </a:xfrm>
            <a:prstGeom prst="rect">
              <a:avLst/>
            </a:prstGeom>
            <a:solidFill>
              <a:schemeClr val="accent2"/>
            </a:solidFill>
            <a:ln w="9525">
              <a:solidFill>
                <a:schemeClr val="tx1"/>
              </a:solidFill>
              <a:miter lim="800000"/>
              <a:headEnd/>
              <a:tailEnd/>
            </a:ln>
            <a:effectLst/>
          </p:spPr>
          <p:txBody>
            <a:bodyPr wrap="none" anchor="ctr"/>
            <a:lstStyle/>
            <a:p>
              <a:endParaRPr lang="en-AU"/>
            </a:p>
          </p:txBody>
        </p:sp>
        <p:sp>
          <p:nvSpPr>
            <p:cNvPr id="254998" name="Rectangle 22"/>
            <p:cNvSpPr>
              <a:spLocks noChangeArrowheads="1"/>
            </p:cNvSpPr>
            <p:nvPr/>
          </p:nvSpPr>
          <p:spPr bwMode="auto">
            <a:xfrm>
              <a:off x="1680" y="2496"/>
              <a:ext cx="288" cy="48"/>
            </a:xfrm>
            <a:prstGeom prst="rect">
              <a:avLst/>
            </a:prstGeom>
            <a:solidFill>
              <a:schemeClr val="accent2"/>
            </a:solidFill>
            <a:ln w="9525">
              <a:solidFill>
                <a:schemeClr val="tx1"/>
              </a:solidFill>
              <a:miter lim="800000"/>
              <a:headEnd/>
              <a:tailEnd/>
            </a:ln>
            <a:effectLst/>
          </p:spPr>
          <p:txBody>
            <a:bodyPr wrap="none" anchor="ctr"/>
            <a:lstStyle/>
            <a:p>
              <a:endParaRPr lang="en-AU"/>
            </a:p>
          </p:txBody>
        </p:sp>
      </p:grpSp>
      <p:grpSp>
        <p:nvGrpSpPr>
          <p:cNvPr id="5" name="Group 23"/>
          <p:cNvGrpSpPr>
            <a:grpSpLocks/>
          </p:cNvGrpSpPr>
          <p:nvPr/>
        </p:nvGrpSpPr>
        <p:grpSpPr bwMode="auto">
          <a:xfrm>
            <a:off x="7143750" y="2309813"/>
            <a:ext cx="609600" cy="398462"/>
            <a:chOff x="1680" y="2496"/>
            <a:chExt cx="2208" cy="1440"/>
          </a:xfrm>
        </p:grpSpPr>
        <p:sp>
          <p:nvSpPr>
            <p:cNvPr id="255000" name="Rectangle 24"/>
            <p:cNvSpPr>
              <a:spLocks noChangeArrowheads="1"/>
            </p:cNvSpPr>
            <p:nvPr/>
          </p:nvSpPr>
          <p:spPr bwMode="auto">
            <a:xfrm>
              <a:off x="2016" y="2736"/>
              <a:ext cx="1872" cy="1008"/>
            </a:xfrm>
            <a:prstGeom prst="rect">
              <a:avLst/>
            </a:prstGeom>
            <a:solidFill>
              <a:srgbClr val="008000"/>
            </a:solidFill>
            <a:ln w="9525">
              <a:solidFill>
                <a:srgbClr val="008000"/>
              </a:solidFill>
              <a:miter lim="800000"/>
              <a:headEnd/>
              <a:tailEnd/>
            </a:ln>
            <a:effectLst/>
          </p:spPr>
          <p:txBody>
            <a:bodyPr wrap="none" anchor="ctr"/>
            <a:lstStyle/>
            <a:p>
              <a:pPr algn="ctr" eaLnBrk="1" hangingPunct="1"/>
              <a:r>
                <a:rPr lang="en-US" sz="1800" b="1">
                  <a:solidFill>
                    <a:schemeClr val="bg2"/>
                  </a:solidFill>
                  <a:latin typeface="Tahoma" pitchFamily="34" charset="0"/>
                </a:rPr>
                <a:t>NIC</a:t>
              </a:r>
            </a:p>
          </p:txBody>
        </p:sp>
        <p:sp>
          <p:nvSpPr>
            <p:cNvPr id="255001" name="Rectangle 25"/>
            <p:cNvSpPr>
              <a:spLocks noChangeArrowheads="1"/>
            </p:cNvSpPr>
            <p:nvPr/>
          </p:nvSpPr>
          <p:spPr bwMode="auto">
            <a:xfrm>
              <a:off x="1968" y="2496"/>
              <a:ext cx="48" cy="1440"/>
            </a:xfrm>
            <a:prstGeom prst="rect">
              <a:avLst/>
            </a:prstGeom>
            <a:solidFill>
              <a:schemeClr val="accent2"/>
            </a:solidFill>
            <a:ln w="9525">
              <a:solidFill>
                <a:schemeClr val="tx1"/>
              </a:solidFill>
              <a:miter lim="800000"/>
              <a:headEnd/>
              <a:tailEnd/>
            </a:ln>
            <a:effectLst/>
          </p:spPr>
          <p:txBody>
            <a:bodyPr wrap="none" anchor="ctr"/>
            <a:lstStyle/>
            <a:p>
              <a:endParaRPr lang="en-AU"/>
            </a:p>
          </p:txBody>
        </p:sp>
        <p:sp>
          <p:nvSpPr>
            <p:cNvPr id="255002" name="Rectangle 26"/>
            <p:cNvSpPr>
              <a:spLocks noChangeArrowheads="1"/>
            </p:cNvSpPr>
            <p:nvPr/>
          </p:nvSpPr>
          <p:spPr bwMode="auto">
            <a:xfrm>
              <a:off x="1680" y="2496"/>
              <a:ext cx="288" cy="48"/>
            </a:xfrm>
            <a:prstGeom prst="rect">
              <a:avLst/>
            </a:prstGeom>
            <a:solidFill>
              <a:schemeClr val="accent2"/>
            </a:solidFill>
            <a:ln w="9525">
              <a:solidFill>
                <a:schemeClr val="tx1"/>
              </a:solidFill>
              <a:miter lim="800000"/>
              <a:headEnd/>
              <a:tailEnd/>
            </a:ln>
            <a:effectLst/>
          </p:spPr>
          <p:txBody>
            <a:bodyPr wrap="none" anchor="ctr"/>
            <a:lstStyle/>
            <a:p>
              <a:endParaRPr lang="en-AU"/>
            </a:p>
          </p:txBody>
        </p:sp>
      </p:grpSp>
    </p:spTree>
  </p:cSld>
  <p:clrMapOvr>
    <a:masterClrMapping/>
  </p:clrMapOvr>
  <p:transition spd="med" advTm="93000">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228600"/>
            <a:ext cx="7315200" cy="1143000"/>
          </a:xfrm>
        </p:spPr>
        <p:txBody>
          <a:bodyPr/>
          <a:lstStyle/>
          <a:p>
            <a:r>
              <a:rPr lang="en-US"/>
              <a:t>LAYER 1—Hub</a:t>
            </a:r>
            <a:r>
              <a:rPr lang="en-AU"/>
              <a:t> (multi-port repeater)</a:t>
            </a:r>
            <a:endParaRPr lang="en-US"/>
          </a:p>
        </p:txBody>
      </p:sp>
      <p:grpSp>
        <p:nvGrpSpPr>
          <p:cNvPr id="2" name="Group 4"/>
          <p:cNvGrpSpPr>
            <a:grpSpLocks/>
          </p:cNvGrpSpPr>
          <p:nvPr/>
        </p:nvGrpSpPr>
        <p:grpSpPr bwMode="auto">
          <a:xfrm>
            <a:off x="3906838" y="1576388"/>
            <a:ext cx="2330450" cy="936625"/>
            <a:chOff x="374" y="2290"/>
            <a:chExt cx="1468" cy="590"/>
          </a:xfrm>
        </p:grpSpPr>
        <p:sp>
          <p:nvSpPr>
            <p:cNvPr id="256005" name="AutoShape 5"/>
            <p:cNvSpPr>
              <a:spLocks noChangeArrowheads="1"/>
            </p:cNvSpPr>
            <p:nvPr/>
          </p:nvSpPr>
          <p:spPr bwMode="auto">
            <a:xfrm>
              <a:off x="374" y="2290"/>
              <a:ext cx="1468" cy="590"/>
            </a:xfrm>
            <a:prstGeom prst="cube">
              <a:avLst>
                <a:gd name="adj" fmla="val 61523"/>
              </a:avLst>
            </a:prstGeom>
            <a:solidFill>
              <a:srgbClr val="3366FF"/>
            </a:solidFill>
            <a:ln w="9525">
              <a:solidFill>
                <a:srgbClr val="0066FF"/>
              </a:solidFill>
              <a:miter lim="800000"/>
              <a:headEnd/>
              <a:tailEnd/>
            </a:ln>
            <a:effectLst/>
          </p:spPr>
          <p:txBody>
            <a:bodyPr wrap="none" anchor="ctr"/>
            <a:lstStyle/>
            <a:p>
              <a:endParaRPr lang="en-AU"/>
            </a:p>
          </p:txBody>
        </p:sp>
        <p:sp>
          <p:nvSpPr>
            <p:cNvPr id="256006" name="Rectangle 6"/>
            <p:cNvSpPr>
              <a:spLocks noChangeArrowheads="1"/>
            </p:cNvSpPr>
            <p:nvPr/>
          </p:nvSpPr>
          <p:spPr bwMode="auto">
            <a:xfrm>
              <a:off x="451"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07" name="Rectangle 7"/>
            <p:cNvSpPr>
              <a:spLocks noChangeArrowheads="1"/>
            </p:cNvSpPr>
            <p:nvPr/>
          </p:nvSpPr>
          <p:spPr bwMode="auto">
            <a:xfrm>
              <a:off x="553"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08" name="Rectangle 8"/>
            <p:cNvSpPr>
              <a:spLocks noChangeArrowheads="1"/>
            </p:cNvSpPr>
            <p:nvPr/>
          </p:nvSpPr>
          <p:spPr bwMode="auto">
            <a:xfrm>
              <a:off x="65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09" name="Rectangle 9"/>
            <p:cNvSpPr>
              <a:spLocks noChangeArrowheads="1"/>
            </p:cNvSpPr>
            <p:nvPr/>
          </p:nvSpPr>
          <p:spPr bwMode="auto">
            <a:xfrm>
              <a:off x="65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0" name="Rectangle 10"/>
            <p:cNvSpPr>
              <a:spLocks noChangeArrowheads="1"/>
            </p:cNvSpPr>
            <p:nvPr/>
          </p:nvSpPr>
          <p:spPr bwMode="auto">
            <a:xfrm>
              <a:off x="757"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1" name="Rectangle 11"/>
            <p:cNvSpPr>
              <a:spLocks noChangeArrowheads="1"/>
            </p:cNvSpPr>
            <p:nvPr/>
          </p:nvSpPr>
          <p:spPr bwMode="auto">
            <a:xfrm>
              <a:off x="859"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2" name="Rectangle 12"/>
            <p:cNvSpPr>
              <a:spLocks noChangeArrowheads="1"/>
            </p:cNvSpPr>
            <p:nvPr/>
          </p:nvSpPr>
          <p:spPr bwMode="auto">
            <a:xfrm>
              <a:off x="859"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3" name="Rectangle 13"/>
            <p:cNvSpPr>
              <a:spLocks noChangeArrowheads="1"/>
            </p:cNvSpPr>
            <p:nvPr/>
          </p:nvSpPr>
          <p:spPr bwMode="auto">
            <a:xfrm>
              <a:off x="961"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4" name="Rectangle 14"/>
            <p:cNvSpPr>
              <a:spLocks noChangeArrowheads="1"/>
            </p:cNvSpPr>
            <p:nvPr/>
          </p:nvSpPr>
          <p:spPr bwMode="auto">
            <a:xfrm>
              <a:off x="1063"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5" name="Rectangle 15"/>
            <p:cNvSpPr>
              <a:spLocks noChangeArrowheads="1"/>
            </p:cNvSpPr>
            <p:nvPr/>
          </p:nvSpPr>
          <p:spPr bwMode="auto">
            <a:xfrm>
              <a:off x="116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6" name="Rectangle 16"/>
            <p:cNvSpPr>
              <a:spLocks noChangeArrowheads="1"/>
            </p:cNvSpPr>
            <p:nvPr/>
          </p:nvSpPr>
          <p:spPr bwMode="auto">
            <a:xfrm>
              <a:off x="1267"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6017" name="AutoShape 17"/>
            <p:cNvSpPr>
              <a:spLocks noChangeArrowheads="1"/>
            </p:cNvSpPr>
            <p:nvPr/>
          </p:nvSpPr>
          <p:spPr bwMode="auto">
            <a:xfrm>
              <a:off x="628" y="2416"/>
              <a:ext cx="906" cy="127"/>
            </a:xfrm>
            <a:prstGeom prst="leftRightArrow">
              <a:avLst>
                <a:gd name="adj1" fmla="val 41972"/>
                <a:gd name="adj2" fmla="val 159455"/>
              </a:avLst>
            </a:prstGeom>
            <a:solidFill>
              <a:schemeClr val="bg1"/>
            </a:solidFill>
            <a:ln w="9525">
              <a:solidFill>
                <a:schemeClr val="bg1"/>
              </a:solidFill>
              <a:miter lim="800000"/>
              <a:headEnd/>
              <a:tailEnd/>
            </a:ln>
            <a:effectLst/>
          </p:spPr>
          <p:txBody>
            <a:bodyPr wrap="none" anchor="ctr"/>
            <a:lstStyle/>
            <a:p>
              <a:endParaRPr lang="en-AU"/>
            </a:p>
          </p:txBody>
        </p:sp>
      </p:grpSp>
      <p:graphicFrame>
        <p:nvGraphicFramePr>
          <p:cNvPr id="256018" name="Object 18"/>
          <p:cNvGraphicFramePr>
            <a:graphicFrameLocks noChangeAspect="1"/>
          </p:cNvGraphicFramePr>
          <p:nvPr/>
        </p:nvGraphicFramePr>
        <p:xfrm>
          <a:off x="7072313" y="2273300"/>
          <a:ext cx="909637" cy="828675"/>
        </p:xfrm>
        <a:graphic>
          <a:graphicData uri="http://schemas.openxmlformats.org/presentationml/2006/ole">
            <mc:AlternateContent xmlns:mc="http://schemas.openxmlformats.org/markup-compatibility/2006">
              <mc:Choice xmlns:v="urn:schemas-microsoft-com:vml" Requires="v">
                <p:oleObj spid="_x0000_s147521" name="Bitmap Image" r:id="rId3" imgW="533474" imgH="485586" progId="PBrush">
                  <p:embed/>
                </p:oleObj>
              </mc:Choice>
              <mc:Fallback>
                <p:oleObj name="Bitmap Image" r:id="rId3" imgW="533474" imgH="485586"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2273300"/>
                        <a:ext cx="9096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19" name="Object 19"/>
          <p:cNvGraphicFramePr>
            <a:graphicFrameLocks noChangeAspect="1"/>
          </p:cNvGraphicFramePr>
          <p:nvPr/>
        </p:nvGraphicFramePr>
        <p:xfrm>
          <a:off x="1601788" y="1828800"/>
          <a:ext cx="1244600" cy="798513"/>
        </p:xfrm>
        <a:graphic>
          <a:graphicData uri="http://schemas.openxmlformats.org/presentationml/2006/ole">
            <mc:AlternateContent xmlns:mc="http://schemas.openxmlformats.org/markup-compatibility/2006">
              <mc:Choice xmlns:v="urn:schemas-microsoft-com:vml" Requires="v">
                <p:oleObj spid="_x0000_s147522" name="Bitmap Image" r:id="rId5" imgW="638264" imgH="409632" progId="PBrush">
                  <p:embed/>
                </p:oleObj>
              </mc:Choice>
              <mc:Fallback>
                <p:oleObj name="Bitmap Image" r:id="rId5" imgW="638264" imgH="409632"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788" y="1828800"/>
                        <a:ext cx="12446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20" name="Object 20"/>
          <p:cNvGraphicFramePr>
            <a:graphicFrameLocks noChangeAspect="1"/>
          </p:cNvGraphicFramePr>
          <p:nvPr/>
        </p:nvGraphicFramePr>
        <p:xfrm>
          <a:off x="7097713" y="3324225"/>
          <a:ext cx="709612" cy="969963"/>
        </p:xfrm>
        <a:graphic>
          <a:graphicData uri="http://schemas.openxmlformats.org/presentationml/2006/ole">
            <mc:AlternateContent xmlns:mc="http://schemas.openxmlformats.org/markup-compatibility/2006">
              <mc:Choice xmlns:v="urn:schemas-microsoft-com:vml" Requires="v">
                <p:oleObj spid="_x0000_s147523" name="Bitmap Image" r:id="rId7" imgW="390580" imgH="533474" progId="PBrush">
                  <p:embed/>
                </p:oleObj>
              </mc:Choice>
              <mc:Fallback>
                <p:oleObj name="Bitmap Image" r:id="rId7" imgW="390580" imgH="533474"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7713" y="3324225"/>
                        <a:ext cx="709612"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21" name="Object 21"/>
          <p:cNvGraphicFramePr>
            <a:graphicFrameLocks noChangeAspect="1"/>
          </p:cNvGraphicFramePr>
          <p:nvPr/>
        </p:nvGraphicFramePr>
        <p:xfrm>
          <a:off x="1749425" y="3460750"/>
          <a:ext cx="909638" cy="828675"/>
        </p:xfrm>
        <a:graphic>
          <a:graphicData uri="http://schemas.openxmlformats.org/presentationml/2006/ole">
            <mc:AlternateContent xmlns:mc="http://schemas.openxmlformats.org/markup-compatibility/2006">
              <mc:Choice xmlns:v="urn:schemas-microsoft-com:vml" Requires="v">
                <p:oleObj spid="_x0000_s147524" name="Bitmap Image" r:id="rId9" imgW="533474" imgH="485586" progId="PBrush">
                  <p:embed/>
                </p:oleObj>
              </mc:Choice>
              <mc:Fallback>
                <p:oleObj name="Bitmap Image" r:id="rId9" imgW="533474" imgH="485586"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25" y="3460750"/>
                        <a:ext cx="909638"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22" name="Object 22"/>
          <p:cNvGraphicFramePr>
            <a:graphicFrameLocks noChangeAspect="1"/>
          </p:cNvGraphicFramePr>
          <p:nvPr/>
        </p:nvGraphicFramePr>
        <p:xfrm>
          <a:off x="3503613" y="3457575"/>
          <a:ext cx="909637" cy="828675"/>
        </p:xfrm>
        <a:graphic>
          <a:graphicData uri="http://schemas.openxmlformats.org/presentationml/2006/ole">
            <mc:AlternateContent xmlns:mc="http://schemas.openxmlformats.org/markup-compatibility/2006">
              <mc:Choice xmlns:v="urn:schemas-microsoft-com:vml" Requires="v">
                <p:oleObj spid="_x0000_s147525" name="Bitmap Image" r:id="rId10" imgW="533474" imgH="485586" progId="PBrush">
                  <p:embed/>
                </p:oleObj>
              </mc:Choice>
              <mc:Fallback>
                <p:oleObj name="Bitmap Image" r:id="rId10" imgW="533474" imgH="485586"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457575"/>
                        <a:ext cx="9096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23" name="Object 23"/>
          <p:cNvGraphicFramePr>
            <a:graphicFrameLocks noChangeAspect="1"/>
          </p:cNvGraphicFramePr>
          <p:nvPr/>
        </p:nvGraphicFramePr>
        <p:xfrm>
          <a:off x="5195888" y="3459163"/>
          <a:ext cx="909637" cy="828675"/>
        </p:xfrm>
        <a:graphic>
          <a:graphicData uri="http://schemas.openxmlformats.org/presentationml/2006/ole">
            <mc:AlternateContent xmlns:mc="http://schemas.openxmlformats.org/markup-compatibility/2006">
              <mc:Choice xmlns:v="urn:schemas-microsoft-com:vml" Requires="v">
                <p:oleObj spid="_x0000_s147526" name="Bitmap Image" r:id="rId11" imgW="533474" imgH="485586" progId="PBrush">
                  <p:embed/>
                </p:oleObj>
              </mc:Choice>
              <mc:Fallback>
                <p:oleObj name="Bitmap Image" r:id="rId11" imgW="533474" imgH="485586" progId="PBrush">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3459163"/>
                        <a:ext cx="9096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24" name="Freeform 24"/>
          <p:cNvSpPr>
            <a:spLocks/>
          </p:cNvSpPr>
          <p:nvPr/>
        </p:nvSpPr>
        <p:spPr bwMode="auto">
          <a:xfrm>
            <a:off x="2197100" y="2400300"/>
            <a:ext cx="1892300" cy="279400"/>
          </a:xfrm>
          <a:custGeom>
            <a:avLst/>
            <a:gdLst/>
            <a:ahLst/>
            <a:cxnLst>
              <a:cxn ang="0">
                <a:pos x="1192" y="0"/>
              </a:cxn>
              <a:cxn ang="0">
                <a:pos x="1192" y="176"/>
              </a:cxn>
              <a:cxn ang="0">
                <a:pos x="0" y="176"/>
              </a:cxn>
              <a:cxn ang="0">
                <a:pos x="0" y="72"/>
              </a:cxn>
            </a:cxnLst>
            <a:rect l="0" t="0" r="r" b="b"/>
            <a:pathLst>
              <a:path w="1192" h="176">
                <a:moveTo>
                  <a:pt x="1192" y="0"/>
                </a:moveTo>
                <a:lnTo>
                  <a:pt x="1192" y="176"/>
                </a:lnTo>
                <a:lnTo>
                  <a:pt x="0" y="176"/>
                </a:lnTo>
                <a:lnTo>
                  <a:pt x="0" y="72"/>
                </a:lnTo>
              </a:path>
            </a:pathLst>
          </a:custGeom>
          <a:noFill/>
          <a:ln w="38100" cmpd="sng">
            <a:solidFill>
              <a:schemeClr val="tx1"/>
            </a:solidFill>
            <a:round/>
            <a:headEnd/>
            <a:tailEnd/>
          </a:ln>
          <a:effectLst/>
        </p:spPr>
        <p:txBody>
          <a:bodyPr wrap="none"/>
          <a:lstStyle/>
          <a:p>
            <a:endParaRPr lang="en-AU"/>
          </a:p>
        </p:txBody>
      </p:sp>
      <p:sp>
        <p:nvSpPr>
          <p:cNvPr id="256025" name="Freeform 25"/>
          <p:cNvSpPr>
            <a:spLocks/>
          </p:cNvSpPr>
          <p:nvPr/>
        </p:nvSpPr>
        <p:spPr bwMode="auto">
          <a:xfrm>
            <a:off x="2209800" y="2400300"/>
            <a:ext cx="2032000" cy="1130300"/>
          </a:xfrm>
          <a:custGeom>
            <a:avLst/>
            <a:gdLst/>
            <a:ahLst/>
            <a:cxnLst>
              <a:cxn ang="0">
                <a:pos x="1280" y="0"/>
              </a:cxn>
              <a:cxn ang="0">
                <a:pos x="1280" y="304"/>
              </a:cxn>
              <a:cxn ang="0">
                <a:pos x="0" y="304"/>
              </a:cxn>
              <a:cxn ang="0">
                <a:pos x="0" y="712"/>
              </a:cxn>
            </a:cxnLst>
            <a:rect l="0" t="0" r="r" b="b"/>
            <a:pathLst>
              <a:path w="1280" h="712">
                <a:moveTo>
                  <a:pt x="1280" y="0"/>
                </a:moveTo>
                <a:lnTo>
                  <a:pt x="1280" y="304"/>
                </a:lnTo>
                <a:lnTo>
                  <a:pt x="0" y="304"/>
                </a:lnTo>
                <a:lnTo>
                  <a:pt x="0" y="712"/>
                </a:lnTo>
              </a:path>
            </a:pathLst>
          </a:custGeom>
          <a:noFill/>
          <a:ln w="38100" cmpd="sng">
            <a:solidFill>
              <a:schemeClr val="tx1"/>
            </a:solidFill>
            <a:round/>
            <a:headEnd/>
            <a:tailEnd/>
          </a:ln>
          <a:effectLst/>
        </p:spPr>
        <p:txBody>
          <a:bodyPr wrap="none"/>
          <a:lstStyle/>
          <a:p>
            <a:endParaRPr lang="en-AU"/>
          </a:p>
        </p:txBody>
      </p:sp>
      <p:sp>
        <p:nvSpPr>
          <p:cNvPr id="256026" name="Freeform 26"/>
          <p:cNvSpPr>
            <a:spLocks/>
          </p:cNvSpPr>
          <p:nvPr/>
        </p:nvSpPr>
        <p:spPr bwMode="auto">
          <a:xfrm>
            <a:off x="3962400" y="2387600"/>
            <a:ext cx="444500" cy="1143000"/>
          </a:xfrm>
          <a:custGeom>
            <a:avLst/>
            <a:gdLst/>
            <a:ahLst/>
            <a:cxnLst>
              <a:cxn ang="0">
                <a:pos x="280" y="0"/>
              </a:cxn>
              <a:cxn ang="0">
                <a:pos x="280" y="456"/>
              </a:cxn>
              <a:cxn ang="0">
                <a:pos x="0" y="456"/>
              </a:cxn>
              <a:cxn ang="0">
                <a:pos x="0" y="696"/>
              </a:cxn>
            </a:cxnLst>
            <a:rect l="0" t="0" r="r" b="b"/>
            <a:pathLst>
              <a:path w="280" h="696">
                <a:moveTo>
                  <a:pt x="280" y="0"/>
                </a:moveTo>
                <a:lnTo>
                  <a:pt x="280" y="456"/>
                </a:lnTo>
                <a:lnTo>
                  <a:pt x="0" y="456"/>
                </a:lnTo>
                <a:lnTo>
                  <a:pt x="0" y="696"/>
                </a:lnTo>
              </a:path>
            </a:pathLst>
          </a:custGeom>
          <a:noFill/>
          <a:ln w="38100" cmpd="sng">
            <a:solidFill>
              <a:schemeClr val="tx1"/>
            </a:solidFill>
            <a:round/>
            <a:headEnd/>
            <a:tailEnd/>
          </a:ln>
          <a:effectLst/>
        </p:spPr>
        <p:txBody>
          <a:bodyPr wrap="none"/>
          <a:lstStyle/>
          <a:p>
            <a:endParaRPr lang="en-AU"/>
          </a:p>
        </p:txBody>
      </p:sp>
      <p:sp>
        <p:nvSpPr>
          <p:cNvPr id="256027" name="Freeform 27"/>
          <p:cNvSpPr>
            <a:spLocks/>
          </p:cNvSpPr>
          <p:nvPr/>
        </p:nvSpPr>
        <p:spPr bwMode="auto">
          <a:xfrm>
            <a:off x="4572000" y="2387600"/>
            <a:ext cx="1041400" cy="1143000"/>
          </a:xfrm>
          <a:custGeom>
            <a:avLst/>
            <a:gdLst/>
            <a:ahLst/>
            <a:cxnLst>
              <a:cxn ang="0">
                <a:pos x="0" y="0"/>
              </a:cxn>
              <a:cxn ang="0">
                <a:pos x="0" y="560"/>
              </a:cxn>
              <a:cxn ang="0">
                <a:pos x="656" y="560"/>
              </a:cxn>
              <a:cxn ang="0">
                <a:pos x="656" y="720"/>
              </a:cxn>
            </a:cxnLst>
            <a:rect l="0" t="0" r="r" b="b"/>
            <a:pathLst>
              <a:path w="656" h="720">
                <a:moveTo>
                  <a:pt x="0" y="0"/>
                </a:moveTo>
                <a:lnTo>
                  <a:pt x="0" y="560"/>
                </a:lnTo>
                <a:lnTo>
                  <a:pt x="656" y="560"/>
                </a:lnTo>
                <a:lnTo>
                  <a:pt x="656" y="720"/>
                </a:lnTo>
              </a:path>
            </a:pathLst>
          </a:custGeom>
          <a:noFill/>
          <a:ln w="38100" cmpd="sng">
            <a:solidFill>
              <a:schemeClr val="tx1"/>
            </a:solidFill>
            <a:round/>
            <a:headEnd/>
            <a:tailEnd/>
          </a:ln>
          <a:effectLst/>
        </p:spPr>
        <p:txBody>
          <a:bodyPr wrap="none"/>
          <a:lstStyle/>
          <a:p>
            <a:endParaRPr lang="en-AU"/>
          </a:p>
        </p:txBody>
      </p:sp>
      <p:sp>
        <p:nvSpPr>
          <p:cNvPr id="256028" name="Freeform 28"/>
          <p:cNvSpPr>
            <a:spLocks/>
          </p:cNvSpPr>
          <p:nvPr/>
        </p:nvSpPr>
        <p:spPr bwMode="auto">
          <a:xfrm>
            <a:off x="4737100" y="2387600"/>
            <a:ext cx="2489200" cy="1282700"/>
          </a:xfrm>
          <a:custGeom>
            <a:avLst/>
            <a:gdLst/>
            <a:ahLst/>
            <a:cxnLst>
              <a:cxn ang="0">
                <a:pos x="0" y="0"/>
              </a:cxn>
              <a:cxn ang="0">
                <a:pos x="0" y="416"/>
              </a:cxn>
              <a:cxn ang="0">
                <a:pos x="1232" y="416"/>
              </a:cxn>
              <a:cxn ang="0">
                <a:pos x="1232" y="808"/>
              </a:cxn>
              <a:cxn ang="0">
                <a:pos x="1568" y="808"/>
              </a:cxn>
            </a:cxnLst>
            <a:rect l="0" t="0" r="r" b="b"/>
            <a:pathLst>
              <a:path w="1568" h="808">
                <a:moveTo>
                  <a:pt x="0" y="0"/>
                </a:moveTo>
                <a:lnTo>
                  <a:pt x="0" y="416"/>
                </a:lnTo>
                <a:lnTo>
                  <a:pt x="1232" y="416"/>
                </a:lnTo>
                <a:lnTo>
                  <a:pt x="1232" y="808"/>
                </a:lnTo>
                <a:lnTo>
                  <a:pt x="1568" y="808"/>
                </a:lnTo>
              </a:path>
            </a:pathLst>
          </a:custGeom>
          <a:noFill/>
          <a:ln w="38100" cmpd="sng">
            <a:solidFill>
              <a:schemeClr val="tx1"/>
            </a:solidFill>
            <a:round/>
            <a:headEnd/>
            <a:tailEnd/>
          </a:ln>
          <a:effectLst/>
        </p:spPr>
        <p:txBody>
          <a:bodyPr wrap="none"/>
          <a:lstStyle/>
          <a:p>
            <a:endParaRPr lang="en-AU"/>
          </a:p>
        </p:txBody>
      </p:sp>
      <p:sp>
        <p:nvSpPr>
          <p:cNvPr id="256029" name="Freeform 29"/>
          <p:cNvSpPr>
            <a:spLocks/>
          </p:cNvSpPr>
          <p:nvPr/>
        </p:nvSpPr>
        <p:spPr bwMode="auto">
          <a:xfrm>
            <a:off x="4889500" y="2387600"/>
            <a:ext cx="2260600" cy="469900"/>
          </a:xfrm>
          <a:custGeom>
            <a:avLst/>
            <a:gdLst/>
            <a:ahLst/>
            <a:cxnLst>
              <a:cxn ang="0">
                <a:pos x="0" y="0"/>
              </a:cxn>
              <a:cxn ang="0">
                <a:pos x="0" y="176"/>
              </a:cxn>
              <a:cxn ang="0">
                <a:pos x="1424" y="176"/>
              </a:cxn>
            </a:cxnLst>
            <a:rect l="0" t="0" r="r" b="b"/>
            <a:pathLst>
              <a:path w="1424" h="176">
                <a:moveTo>
                  <a:pt x="0" y="0"/>
                </a:moveTo>
                <a:lnTo>
                  <a:pt x="0" y="176"/>
                </a:lnTo>
                <a:lnTo>
                  <a:pt x="1424" y="176"/>
                </a:lnTo>
              </a:path>
            </a:pathLst>
          </a:custGeom>
          <a:noFill/>
          <a:ln w="38100" cmpd="sng">
            <a:solidFill>
              <a:schemeClr val="tx1"/>
            </a:solidFill>
            <a:round/>
            <a:headEnd/>
            <a:tailEnd/>
          </a:ln>
          <a:effectLst/>
        </p:spPr>
        <p:txBody>
          <a:bodyPr wrap="none"/>
          <a:lstStyle/>
          <a:p>
            <a:endParaRPr lang="en-AU"/>
          </a:p>
        </p:txBody>
      </p:sp>
      <p:grpSp>
        <p:nvGrpSpPr>
          <p:cNvPr id="3" name="Group 30"/>
          <p:cNvGrpSpPr>
            <a:grpSpLocks/>
          </p:cNvGrpSpPr>
          <p:nvPr/>
        </p:nvGrpSpPr>
        <p:grpSpPr bwMode="auto">
          <a:xfrm>
            <a:off x="6718300" y="615950"/>
            <a:ext cx="1903413" cy="1108075"/>
            <a:chOff x="4232" y="388"/>
            <a:chExt cx="1199" cy="698"/>
          </a:xfrm>
        </p:grpSpPr>
        <p:graphicFrame>
          <p:nvGraphicFramePr>
            <p:cNvPr id="256031" name="Object 31"/>
            <p:cNvGraphicFramePr>
              <a:graphicFrameLocks noChangeAspect="1"/>
            </p:cNvGraphicFramePr>
            <p:nvPr/>
          </p:nvGraphicFramePr>
          <p:xfrm>
            <a:off x="4232" y="388"/>
            <a:ext cx="1199" cy="650"/>
          </p:xfrm>
          <a:graphic>
            <a:graphicData uri="http://schemas.openxmlformats.org/presentationml/2006/ole">
              <mc:AlternateContent xmlns:mc="http://schemas.openxmlformats.org/markup-compatibility/2006">
                <mc:Choice xmlns:v="urn:schemas-microsoft-com:vml" Requires="v">
                  <p:oleObj spid="_x0000_s147527" name="Bitmap Image" r:id="rId12" imgW="914286" imgH="495369" progId="PBrush">
                    <p:embed/>
                  </p:oleObj>
                </mc:Choice>
                <mc:Fallback>
                  <p:oleObj name="Bitmap Image" r:id="rId12" imgW="914286" imgH="495369" progId="PBrush">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2" y="388"/>
                          <a:ext cx="1199"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2" name="Text Box 32"/>
            <p:cNvSpPr txBox="1">
              <a:spLocks noChangeArrowheads="1"/>
            </p:cNvSpPr>
            <p:nvPr/>
          </p:nvSpPr>
          <p:spPr bwMode="auto">
            <a:xfrm>
              <a:off x="4438" y="580"/>
              <a:ext cx="758" cy="231"/>
            </a:xfrm>
            <a:prstGeom prst="rect">
              <a:avLst/>
            </a:prstGeom>
            <a:noFill/>
            <a:ln w="9525">
              <a:noFill/>
              <a:miter lim="800000"/>
              <a:headEnd/>
              <a:tailEnd/>
            </a:ln>
            <a:effectLst/>
          </p:spPr>
          <p:txBody>
            <a:bodyPr wrap="none">
              <a:spAutoFit/>
            </a:bodyPr>
            <a:lstStyle/>
            <a:p>
              <a:pPr eaLnBrk="1" hangingPunct="1"/>
              <a:r>
                <a:rPr lang="en-US" sz="1800">
                  <a:latin typeface="Tahoma" pitchFamily="34" charset="0"/>
                </a:rPr>
                <a:t>The Cloud</a:t>
              </a:r>
            </a:p>
          </p:txBody>
        </p:sp>
        <p:sp>
          <p:nvSpPr>
            <p:cNvPr id="256033" name="Rectangle 33"/>
            <p:cNvSpPr>
              <a:spLocks noChangeArrowheads="1"/>
            </p:cNvSpPr>
            <p:nvPr/>
          </p:nvSpPr>
          <p:spPr bwMode="auto">
            <a:xfrm>
              <a:off x="4746" y="990"/>
              <a:ext cx="222" cy="96"/>
            </a:xfrm>
            <a:prstGeom prst="rect">
              <a:avLst/>
            </a:prstGeom>
            <a:solidFill>
              <a:schemeClr val="bg1"/>
            </a:solidFill>
            <a:ln w="9525">
              <a:solidFill>
                <a:schemeClr val="bg1"/>
              </a:solidFill>
              <a:miter lim="800000"/>
              <a:headEnd/>
              <a:tailEnd/>
            </a:ln>
            <a:effectLst/>
          </p:spPr>
          <p:txBody>
            <a:bodyPr wrap="none" anchor="ctr"/>
            <a:lstStyle/>
            <a:p>
              <a:endParaRPr lang="en-AU"/>
            </a:p>
          </p:txBody>
        </p:sp>
      </p:grpSp>
      <p:sp>
        <p:nvSpPr>
          <p:cNvPr id="256034" name="Freeform 34"/>
          <p:cNvSpPr>
            <a:spLocks/>
          </p:cNvSpPr>
          <p:nvPr/>
        </p:nvSpPr>
        <p:spPr bwMode="auto">
          <a:xfrm>
            <a:off x="5384800" y="1143000"/>
            <a:ext cx="1536700" cy="1511300"/>
          </a:xfrm>
          <a:custGeom>
            <a:avLst/>
            <a:gdLst/>
            <a:ahLst/>
            <a:cxnLst>
              <a:cxn ang="0">
                <a:pos x="0" y="784"/>
              </a:cxn>
              <a:cxn ang="0">
                <a:pos x="0" y="952"/>
              </a:cxn>
              <a:cxn ang="0">
                <a:pos x="696" y="952"/>
              </a:cxn>
              <a:cxn ang="0">
                <a:pos x="696" y="0"/>
              </a:cxn>
              <a:cxn ang="0">
                <a:pos x="968" y="0"/>
              </a:cxn>
            </a:cxnLst>
            <a:rect l="0" t="0" r="r" b="b"/>
            <a:pathLst>
              <a:path w="968" h="952">
                <a:moveTo>
                  <a:pt x="0" y="784"/>
                </a:moveTo>
                <a:lnTo>
                  <a:pt x="0" y="952"/>
                </a:lnTo>
                <a:lnTo>
                  <a:pt x="696" y="952"/>
                </a:lnTo>
                <a:lnTo>
                  <a:pt x="696" y="0"/>
                </a:lnTo>
                <a:lnTo>
                  <a:pt x="968" y="0"/>
                </a:lnTo>
              </a:path>
            </a:pathLst>
          </a:custGeom>
          <a:noFill/>
          <a:ln w="38100" cmpd="sng">
            <a:solidFill>
              <a:schemeClr val="tx1"/>
            </a:solidFill>
            <a:round/>
            <a:headEnd/>
            <a:tailEnd/>
          </a:ln>
          <a:effectLst/>
        </p:spPr>
        <p:txBody>
          <a:bodyPr wrap="none"/>
          <a:lstStyle/>
          <a:p>
            <a:endParaRPr lang="en-AU"/>
          </a:p>
        </p:txBody>
      </p:sp>
      <p:pic>
        <p:nvPicPr>
          <p:cNvPr id="34" name="Picture 4" descr="C:\WordData2000\Cisco\Hub.bmp"/>
          <p:cNvPicPr>
            <a:picLocks noChangeAspect="1" noChangeArrowheads="1"/>
          </p:cNvPicPr>
          <p:nvPr/>
        </p:nvPicPr>
        <p:blipFill>
          <a:blip r:embed="rId14"/>
          <a:srcRect/>
          <a:stretch>
            <a:fillRect/>
          </a:stretch>
        </p:blipFill>
        <p:spPr bwMode="auto">
          <a:xfrm>
            <a:off x="1928793" y="4643446"/>
            <a:ext cx="6477009" cy="1428752"/>
          </a:xfrm>
          <a:prstGeom prst="rect">
            <a:avLst/>
          </a:prstGeom>
          <a:noFill/>
        </p:spPr>
      </p:pic>
    </p:spTree>
  </p:cSld>
  <p:clrMapOvr>
    <a:masterClrMapping/>
  </p:clrMapOvr>
  <p:transition spd="med" advTm="83000">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14282" y="1785926"/>
            <a:ext cx="3290888" cy="1143000"/>
          </a:xfrm>
        </p:spPr>
        <p:txBody>
          <a:bodyPr/>
          <a:lstStyle/>
          <a:p>
            <a:r>
              <a:rPr lang="en-US" sz="3200" b="1" dirty="0"/>
              <a:t>Same Broadcast Domain and same Collision Domain</a:t>
            </a:r>
          </a:p>
        </p:txBody>
      </p:sp>
      <p:grpSp>
        <p:nvGrpSpPr>
          <p:cNvPr id="2" name="Group 3"/>
          <p:cNvGrpSpPr>
            <a:grpSpLocks/>
          </p:cNvGrpSpPr>
          <p:nvPr/>
        </p:nvGrpSpPr>
        <p:grpSpPr bwMode="auto">
          <a:xfrm>
            <a:off x="1071538" y="2500306"/>
            <a:ext cx="7177088" cy="4105275"/>
            <a:chOff x="616" y="1230"/>
            <a:chExt cx="4521" cy="2586"/>
          </a:xfrm>
        </p:grpSpPr>
        <p:grpSp>
          <p:nvGrpSpPr>
            <p:cNvPr id="3" name="Group 4"/>
            <p:cNvGrpSpPr>
              <a:grpSpLocks/>
            </p:cNvGrpSpPr>
            <p:nvPr/>
          </p:nvGrpSpPr>
          <p:grpSpPr bwMode="auto">
            <a:xfrm>
              <a:off x="616" y="1331"/>
              <a:ext cx="1208" cy="738"/>
              <a:chOff x="942" y="1623"/>
              <a:chExt cx="1208" cy="738"/>
            </a:xfrm>
          </p:grpSpPr>
          <p:graphicFrame>
            <p:nvGraphicFramePr>
              <p:cNvPr id="257029" name="Object 5"/>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48698" name="Bitmap Image" r:id="rId3" imgW="762106" imgH="476316" progId="PBrush">
                      <p:embed/>
                    </p:oleObj>
                  </mc:Choice>
                  <mc:Fallback>
                    <p:oleObj name="Bitmap Image" r:id="rId3" imgW="762106" imgH="476316" progId="PBrush">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6"/>
              <p:cNvGrpSpPr>
                <a:grpSpLocks/>
              </p:cNvGrpSpPr>
              <p:nvPr/>
            </p:nvGrpSpPr>
            <p:grpSpPr bwMode="auto">
              <a:xfrm>
                <a:off x="942" y="1658"/>
                <a:ext cx="794" cy="703"/>
                <a:chOff x="510" y="1183"/>
                <a:chExt cx="794" cy="703"/>
              </a:xfrm>
            </p:grpSpPr>
            <p:graphicFrame>
              <p:nvGraphicFramePr>
                <p:cNvPr id="257031" name="Object 7"/>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48699" name="Bitmap Image" r:id="rId5" imgW="533474" imgH="485586" progId="PBrush">
                        <p:embed/>
                      </p:oleObj>
                    </mc:Choice>
                    <mc:Fallback>
                      <p:oleObj name="Bitmap Image" r:id="rId5" imgW="533474" imgH="485586" progId="PBrush">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32" name="Object 8"/>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48700" name="Bitmap Image" r:id="rId7" imgW="533474" imgH="485586" progId="PBrush">
                        <p:embed/>
                      </p:oleObj>
                    </mc:Choice>
                    <mc:Fallback>
                      <p:oleObj name="Bitmap Image" r:id="rId7" imgW="533474" imgH="485586" progId="PBrush">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33" name="Object 9"/>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48701" name="Bitmap Image" r:id="rId8" imgW="533474" imgH="485586" progId="PBrush">
                        <p:embed/>
                      </p:oleObj>
                    </mc:Choice>
                    <mc:Fallback>
                      <p:oleObj name="Bitmap Image" r:id="rId8" imgW="533474" imgH="485586" progId="PBrush">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34" name="Object 10"/>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48702" name="Bitmap Image" r:id="rId9" imgW="533474" imgH="485586" progId="PBrush">
                        <p:embed/>
                      </p:oleObj>
                    </mc:Choice>
                    <mc:Fallback>
                      <p:oleObj name="Bitmap Image" r:id="rId9" imgW="533474" imgH="485586" progId="PBrush">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35" name="Object 11"/>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48703" name="Bitmap Image" r:id="rId10" imgW="533474" imgH="485586" progId="PBrush">
                        <p:embed/>
                      </p:oleObj>
                    </mc:Choice>
                    <mc:Fallback>
                      <p:oleObj name="Bitmap Image" r:id="rId10" imgW="533474" imgH="485586" progId="PBrush">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2"/>
              <p:cNvGrpSpPr>
                <a:grpSpLocks/>
              </p:cNvGrpSpPr>
              <p:nvPr/>
            </p:nvGrpSpPr>
            <p:grpSpPr bwMode="auto">
              <a:xfrm>
                <a:off x="1104" y="1765"/>
                <a:ext cx="654" cy="468"/>
                <a:chOff x="672" y="1290"/>
                <a:chExt cx="654" cy="468"/>
              </a:xfrm>
            </p:grpSpPr>
            <p:sp>
              <p:nvSpPr>
                <p:cNvPr id="257037" name="Freeform 13"/>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7038" name="Freeform 14"/>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7039" name="Freeform 15"/>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7040" name="Freeform 16"/>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7041" name="Freeform 17"/>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6" name="Group 18"/>
            <p:cNvGrpSpPr>
              <a:grpSpLocks/>
            </p:cNvGrpSpPr>
            <p:nvPr/>
          </p:nvGrpSpPr>
          <p:grpSpPr bwMode="auto">
            <a:xfrm>
              <a:off x="3929" y="1230"/>
              <a:ext cx="1208" cy="738"/>
              <a:chOff x="942" y="1623"/>
              <a:chExt cx="1208" cy="738"/>
            </a:xfrm>
          </p:grpSpPr>
          <p:graphicFrame>
            <p:nvGraphicFramePr>
              <p:cNvPr id="257043" name="Object 19"/>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48704" name="Bitmap Image" r:id="rId11" imgW="762106" imgH="476316" progId="PBrush">
                      <p:embed/>
                    </p:oleObj>
                  </mc:Choice>
                  <mc:Fallback>
                    <p:oleObj name="Bitmap Image" r:id="rId11" imgW="762106" imgH="476316" progId="PBrush">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20"/>
              <p:cNvGrpSpPr>
                <a:grpSpLocks/>
              </p:cNvGrpSpPr>
              <p:nvPr/>
            </p:nvGrpSpPr>
            <p:grpSpPr bwMode="auto">
              <a:xfrm>
                <a:off x="942" y="1658"/>
                <a:ext cx="794" cy="703"/>
                <a:chOff x="510" y="1183"/>
                <a:chExt cx="794" cy="703"/>
              </a:xfrm>
            </p:grpSpPr>
            <p:graphicFrame>
              <p:nvGraphicFramePr>
                <p:cNvPr id="257045" name="Object 21"/>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48705" name="Bitmap Image" r:id="rId12" imgW="533474" imgH="485586" progId="PBrush">
                        <p:embed/>
                      </p:oleObj>
                    </mc:Choice>
                    <mc:Fallback>
                      <p:oleObj name="Bitmap Image" r:id="rId12" imgW="533474" imgH="485586" progId="PBrush">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46" name="Object 22"/>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48706" name="Bitmap Image" r:id="rId13" imgW="533474" imgH="485586" progId="PBrush">
                        <p:embed/>
                      </p:oleObj>
                    </mc:Choice>
                    <mc:Fallback>
                      <p:oleObj name="Bitmap Image" r:id="rId13" imgW="533474" imgH="485586" progId="PBrush">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47" name="Object 23"/>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48707" name="Bitmap Image" r:id="rId14" imgW="533474" imgH="485586" progId="PBrush">
                        <p:embed/>
                      </p:oleObj>
                    </mc:Choice>
                    <mc:Fallback>
                      <p:oleObj name="Bitmap Image" r:id="rId14" imgW="533474" imgH="485586" progId="PBrush">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48" name="Object 24"/>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48708" name="Bitmap Image" r:id="rId15" imgW="533474" imgH="485586" progId="PBrush">
                        <p:embed/>
                      </p:oleObj>
                    </mc:Choice>
                    <mc:Fallback>
                      <p:oleObj name="Bitmap Image" r:id="rId15" imgW="533474" imgH="485586"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49" name="Object 25"/>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48709" name="Bitmap Image" r:id="rId16" imgW="533474" imgH="485586" progId="PBrush">
                        <p:embed/>
                      </p:oleObj>
                    </mc:Choice>
                    <mc:Fallback>
                      <p:oleObj name="Bitmap Image" r:id="rId16" imgW="533474" imgH="485586" progId="PBrush">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 name="Group 26"/>
              <p:cNvGrpSpPr>
                <a:grpSpLocks/>
              </p:cNvGrpSpPr>
              <p:nvPr/>
            </p:nvGrpSpPr>
            <p:grpSpPr bwMode="auto">
              <a:xfrm>
                <a:off x="1104" y="1765"/>
                <a:ext cx="654" cy="468"/>
                <a:chOff x="672" y="1290"/>
                <a:chExt cx="654" cy="468"/>
              </a:xfrm>
            </p:grpSpPr>
            <p:sp>
              <p:nvSpPr>
                <p:cNvPr id="257051" name="Freeform 27"/>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7052" name="Freeform 28"/>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7053" name="Freeform 29"/>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7054" name="Freeform 30"/>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7055" name="Freeform 31"/>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9" name="Group 32"/>
            <p:cNvGrpSpPr>
              <a:grpSpLocks/>
            </p:cNvGrpSpPr>
            <p:nvPr/>
          </p:nvGrpSpPr>
          <p:grpSpPr bwMode="auto">
            <a:xfrm>
              <a:off x="3929" y="2987"/>
              <a:ext cx="1208" cy="738"/>
              <a:chOff x="942" y="1623"/>
              <a:chExt cx="1208" cy="738"/>
            </a:xfrm>
          </p:grpSpPr>
          <p:graphicFrame>
            <p:nvGraphicFramePr>
              <p:cNvPr id="257057" name="Object 33"/>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48710" name="Bitmap Image" r:id="rId17" imgW="762106" imgH="476316" progId="PBrush">
                      <p:embed/>
                    </p:oleObj>
                  </mc:Choice>
                  <mc:Fallback>
                    <p:oleObj name="Bitmap Image" r:id="rId17" imgW="762106" imgH="476316" progId="PBrush">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34"/>
              <p:cNvGrpSpPr>
                <a:grpSpLocks/>
              </p:cNvGrpSpPr>
              <p:nvPr/>
            </p:nvGrpSpPr>
            <p:grpSpPr bwMode="auto">
              <a:xfrm>
                <a:off x="942" y="1658"/>
                <a:ext cx="794" cy="703"/>
                <a:chOff x="510" y="1183"/>
                <a:chExt cx="794" cy="703"/>
              </a:xfrm>
            </p:grpSpPr>
            <p:graphicFrame>
              <p:nvGraphicFramePr>
                <p:cNvPr id="257059" name="Object 35"/>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48711" name="Bitmap Image" r:id="rId18" imgW="533474" imgH="485586" progId="PBrush">
                        <p:embed/>
                      </p:oleObj>
                    </mc:Choice>
                    <mc:Fallback>
                      <p:oleObj name="Bitmap Image" r:id="rId18" imgW="533474" imgH="485586"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60" name="Object 36"/>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48712" name="Bitmap Image" r:id="rId19" imgW="533474" imgH="485586" progId="PBrush">
                        <p:embed/>
                      </p:oleObj>
                    </mc:Choice>
                    <mc:Fallback>
                      <p:oleObj name="Bitmap Image" r:id="rId19" imgW="533474" imgH="485586" progId="PBrush">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61" name="Object 37"/>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48713" name="Bitmap Image" r:id="rId20" imgW="533474" imgH="485586" progId="PBrush">
                        <p:embed/>
                      </p:oleObj>
                    </mc:Choice>
                    <mc:Fallback>
                      <p:oleObj name="Bitmap Image" r:id="rId20" imgW="533474" imgH="485586" progId="PBrush">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62" name="Object 38"/>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48714" name="Bitmap Image" r:id="rId21" imgW="533474" imgH="485586" progId="PBrush">
                        <p:embed/>
                      </p:oleObj>
                    </mc:Choice>
                    <mc:Fallback>
                      <p:oleObj name="Bitmap Image" r:id="rId21" imgW="533474" imgH="485586" progId="PBrush">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63" name="Object 39"/>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48715" name="Bitmap Image" r:id="rId22" imgW="533474" imgH="485586" progId="PBrush">
                        <p:embed/>
                      </p:oleObj>
                    </mc:Choice>
                    <mc:Fallback>
                      <p:oleObj name="Bitmap Image" r:id="rId22" imgW="533474" imgH="485586" progId="PBrush">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40"/>
              <p:cNvGrpSpPr>
                <a:grpSpLocks/>
              </p:cNvGrpSpPr>
              <p:nvPr/>
            </p:nvGrpSpPr>
            <p:grpSpPr bwMode="auto">
              <a:xfrm>
                <a:off x="1104" y="1765"/>
                <a:ext cx="654" cy="468"/>
                <a:chOff x="672" y="1290"/>
                <a:chExt cx="654" cy="468"/>
              </a:xfrm>
            </p:grpSpPr>
            <p:sp>
              <p:nvSpPr>
                <p:cNvPr id="257065" name="Freeform 41"/>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7066" name="Freeform 42"/>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7067" name="Freeform 43"/>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7068" name="Freeform 44"/>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7069" name="Freeform 45"/>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12" name="Group 46"/>
            <p:cNvGrpSpPr>
              <a:grpSpLocks/>
            </p:cNvGrpSpPr>
            <p:nvPr/>
          </p:nvGrpSpPr>
          <p:grpSpPr bwMode="auto">
            <a:xfrm>
              <a:off x="655" y="3078"/>
              <a:ext cx="1208" cy="738"/>
              <a:chOff x="942" y="1623"/>
              <a:chExt cx="1208" cy="738"/>
            </a:xfrm>
          </p:grpSpPr>
          <p:graphicFrame>
            <p:nvGraphicFramePr>
              <p:cNvPr id="257071" name="Object 47"/>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48716" name="Bitmap Image" r:id="rId23" imgW="762106" imgH="476316" progId="PBrush">
                      <p:embed/>
                    </p:oleObj>
                  </mc:Choice>
                  <mc:Fallback>
                    <p:oleObj name="Bitmap Image" r:id="rId23" imgW="762106" imgH="476316"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48"/>
              <p:cNvGrpSpPr>
                <a:grpSpLocks/>
              </p:cNvGrpSpPr>
              <p:nvPr/>
            </p:nvGrpSpPr>
            <p:grpSpPr bwMode="auto">
              <a:xfrm>
                <a:off x="942" y="1658"/>
                <a:ext cx="794" cy="703"/>
                <a:chOff x="510" y="1183"/>
                <a:chExt cx="794" cy="703"/>
              </a:xfrm>
            </p:grpSpPr>
            <p:graphicFrame>
              <p:nvGraphicFramePr>
                <p:cNvPr id="257073" name="Object 49"/>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48717" name="Bitmap Image" r:id="rId24" imgW="533474" imgH="485586" progId="PBrush">
                        <p:embed/>
                      </p:oleObj>
                    </mc:Choice>
                    <mc:Fallback>
                      <p:oleObj name="Bitmap Image" r:id="rId24" imgW="533474" imgH="485586"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74" name="Object 50"/>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48718" name="Bitmap Image" r:id="rId25" imgW="533474" imgH="485586" progId="PBrush">
                        <p:embed/>
                      </p:oleObj>
                    </mc:Choice>
                    <mc:Fallback>
                      <p:oleObj name="Bitmap Image" r:id="rId25" imgW="533474" imgH="485586" progId="PBrus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75" name="Object 51"/>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48719" name="Bitmap Image" r:id="rId26" imgW="533474" imgH="485586" progId="PBrush">
                        <p:embed/>
                      </p:oleObj>
                    </mc:Choice>
                    <mc:Fallback>
                      <p:oleObj name="Bitmap Image" r:id="rId26" imgW="533474" imgH="485586" progId="PBrus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76" name="Object 52"/>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48720" name="Bitmap Image" r:id="rId27" imgW="533474" imgH="485586" progId="PBrush">
                        <p:embed/>
                      </p:oleObj>
                    </mc:Choice>
                    <mc:Fallback>
                      <p:oleObj name="Bitmap Image" r:id="rId27" imgW="533474" imgH="485586"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77" name="Object 53"/>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48721" name="Bitmap Image" r:id="rId28" imgW="533474" imgH="485586" progId="PBrush">
                        <p:embed/>
                      </p:oleObj>
                    </mc:Choice>
                    <mc:Fallback>
                      <p:oleObj name="Bitmap Image" r:id="rId28" imgW="533474" imgH="485586" progId="PBrus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54"/>
              <p:cNvGrpSpPr>
                <a:grpSpLocks/>
              </p:cNvGrpSpPr>
              <p:nvPr/>
            </p:nvGrpSpPr>
            <p:grpSpPr bwMode="auto">
              <a:xfrm>
                <a:off x="1104" y="1765"/>
                <a:ext cx="654" cy="468"/>
                <a:chOff x="672" y="1290"/>
                <a:chExt cx="654" cy="468"/>
              </a:xfrm>
            </p:grpSpPr>
            <p:sp>
              <p:nvSpPr>
                <p:cNvPr id="257079" name="Freeform 55"/>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7080" name="Freeform 56"/>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7081" name="Freeform 57"/>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7082" name="Freeform 58"/>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7083" name="Freeform 59"/>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grpSp>
        <p:nvGrpSpPr>
          <p:cNvPr id="15" name="Group 60"/>
          <p:cNvGrpSpPr>
            <a:grpSpLocks/>
          </p:cNvGrpSpPr>
          <p:nvPr/>
        </p:nvGrpSpPr>
        <p:grpSpPr bwMode="auto">
          <a:xfrm>
            <a:off x="2854325" y="3763963"/>
            <a:ext cx="4232275" cy="1416050"/>
            <a:chOff x="1654" y="2832"/>
            <a:chExt cx="2666" cy="892"/>
          </a:xfrm>
        </p:grpSpPr>
        <p:sp>
          <p:nvSpPr>
            <p:cNvPr id="257085" name="Line 61"/>
            <p:cNvSpPr>
              <a:spLocks noChangeShapeType="1"/>
            </p:cNvSpPr>
            <p:nvPr/>
          </p:nvSpPr>
          <p:spPr bwMode="auto">
            <a:xfrm flipV="1">
              <a:off x="1654" y="3696"/>
              <a:ext cx="958" cy="0"/>
            </a:xfrm>
            <a:prstGeom prst="line">
              <a:avLst/>
            </a:prstGeom>
            <a:noFill/>
            <a:ln w="76200">
              <a:solidFill>
                <a:schemeClr val="tx1"/>
              </a:solidFill>
              <a:round/>
              <a:headEnd/>
              <a:tailEnd/>
            </a:ln>
            <a:effectLst/>
          </p:spPr>
          <p:txBody>
            <a:bodyPr wrap="none"/>
            <a:lstStyle/>
            <a:p>
              <a:endParaRPr lang="en-AU"/>
            </a:p>
          </p:txBody>
        </p:sp>
        <p:sp>
          <p:nvSpPr>
            <p:cNvPr id="257086" name="Line 62"/>
            <p:cNvSpPr>
              <a:spLocks noChangeShapeType="1"/>
            </p:cNvSpPr>
            <p:nvPr/>
          </p:nvSpPr>
          <p:spPr bwMode="auto">
            <a:xfrm>
              <a:off x="3120" y="3696"/>
              <a:ext cx="1200" cy="0"/>
            </a:xfrm>
            <a:prstGeom prst="line">
              <a:avLst/>
            </a:prstGeom>
            <a:noFill/>
            <a:ln w="76200">
              <a:solidFill>
                <a:schemeClr val="tx1"/>
              </a:solidFill>
              <a:round/>
              <a:headEnd/>
              <a:tailEnd/>
            </a:ln>
            <a:effectLst/>
          </p:spPr>
          <p:txBody>
            <a:bodyPr wrap="none"/>
            <a:lstStyle/>
            <a:p>
              <a:endParaRPr lang="en-AU"/>
            </a:p>
          </p:txBody>
        </p:sp>
        <p:sp>
          <p:nvSpPr>
            <p:cNvPr id="257087" name="Line 63"/>
            <p:cNvSpPr>
              <a:spLocks noChangeShapeType="1"/>
            </p:cNvSpPr>
            <p:nvPr/>
          </p:nvSpPr>
          <p:spPr bwMode="auto">
            <a:xfrm rot="5400000" flipH="1">
              <a:off x="2184" y="3292"/>
              <a:ext cx="864" cy="0"/>
            </a:xfrm>
            <a:prstGeom prst="line">
              <a:avLst/>
            </a:prstGeom>
            <a:noFill/>
            <a:ln w="76200">
              <a:solidFill>
                <a:schemeClr val="tx1"/>
              </a:solidFill>
              <a:round/>
              <a:headEnd/>
              <a:tailEnd/>
            </a:ln>
            <a:effectLst/>
          </p:spPr>
          <p:txBody>
            <a:bodyPr wrap="none"/>
            <a:lstStyle/>
            <a:p>
              <a:endParaRPr lang="en-AU"/>
            </a:p>
          </p:txBody>
        </p:sp>
        <p:sp>
          <p:nvSpPr>
            <p:cNvPr id="257088" name="Line 64"/>
            <p:cNvSpPr>
              <a:spLocks noChangeShapeType="1"/>
            </p:cNvSpPr>
            <p:nvPr/>
          </p:nvSpPr>
          <p:spPr bwMode="auto">
            <a:xfrm rot="5400000" flipH="1">
              <a:off x="2706" y="3264"/>
              <a:ext cx="864" cy="0"/>
            </a:xfrm>
            <a:prstGeom prst="line">
              <a:avLst/>
            </a:prstGeom>
            <a:noFill/>
            <a:ln w="76200">
              <a:solidFill>
                <a:schemeClr val="tx1"/>
              </a:solidFill>
              <a:round/>
              <a:headEnd/>
              <a:tailEnd/>
            </a:ln>
            <a:effectLst/>
          </p:spPr>
          <p:txBody>
            <a:bodyPr wrap="none"/>
            <a:lstStyle/>
            <a:p>
              <a:endParaRPr lang="en-AU"/>
            </a:p>
          </p:txBody>
        </p:sp>
      </p:grpSp>
      <p:sp>
        <p:nvSpPr>
          <p:cNvPr id="257089" name="Line 65"/>
          <p:cNvSpPr>
            <a:spLocks noChangeShapeType="1"/>
          </p:cNvSpPr>
          <p:nvPr/>
        </p:nvSpPr>
        <p:spPr bwMode="auto">
          <a:xfrm>
            <a:off x="2819400" y="2392363"/>
            <a:ext cx="4267200" cy="0"/>
          </a:xfrm>
          <a:prstGeom prst="line">
            <a:avLst/>
          </a:prstGeom>
          <a:noFill/>
          <a:ln w="76200">
            <a:solidFill>
              <a:schemeClr val="tx1"/>
            </a:solidFill>
            <a:round/>
            <a:headEnd/>
            <a:tailEnd/>
          </a:ln>
          <a:effectLst/>
        </p:spPr>
        <p:txBody>
          <a:bodyPr wrap="none"/>
          <a:lstStyle/>
          <a:p>
            <a:endParaRPr lang="en-AU"/>
          </a:p>
        </p:txBody>
      </p:sp>
      <p:sp useBgFill="1">
        <p:nvSpPr>
          <p:cNvPr id="257090" name="Rectangle 66"/>
          <p:cNvSpPr>
            <a:spLocks noChangeArrowheads="1"/>
          </p:cNvSpPr>
          <p:nvPr/>
        </p:nvSpPr>
        <p:spPr bwMode="auto">
          <a:xfrm>
            <a:off x="4191000" y="2011363"/>
            <a:ext cx="1524000" cy="685800"/>
          </a:xfrm>
          <a:prstGeom prst="rect">
            <a:avLst/>
          </a:prstGeom>
          <a:ln w="9525">
            <a:noFill/>
            <a:miter lim="800000"/>
            <a:headEnd/>
            <a:tailEnd/>
          </a:ln>
          <a:effectLst/>
        </p:spPr>
        <p:txBody>
          <a:bodyPr wrap="none" anchor="ctr"/>
          <a:lstStyle/>
          <a:p>
            <a:endParaRPr lang="en-AU"/>
          </a:p>
        </p:txBody>
      </p:sp>
      <p:grpSp>
        <p:nvGrpSpPr>
          <p:cNvPr id="16" name="Group 67"/>
          <p:cNvGrpSpPr>
            <a:grpSpLocks/>
          </p:cNvGrpSpPr>
          <p:nvPr/>
        </p:nvGrpSpPr>
        <p:grpSpPr bwMode="auto">
          <a:xfrm>
            <a:off x="4152900" y="2354263"/>
            <a:ext cx="1543050" cy="1381125"/>
            <a:chOff x="2472" y="1944"/>
            <a:chExt cx="972" cy="870"/>
          </a:xfrm>
        </p:grpSpPr>
        <p:sp>
          <p:nvSpPr>
            <p:cNvPr id="257092" name="Line 68"/>
            <p:cNvSpPr>
              <a:spLocks noChangeShapeType="1"/>
            </p:cNvSpPr>
            <p:nvPr/>
          </p:nvSpPr>
          <p:spPr bwMode="auto">
            <a:xfrm rot="5400000" flipH="1">
              <a:off x="3012" y="2376"/>
              <a:ext cx="864" cy="0"/>
            </a:xfrm>
            <a:prstGeom prst="line">
              <a:avLst/>
            </a:prstGeom>
            <a:noFill/>
            <a:ln w="76200">
              <a:solidFill>
                <a:schemeClr val="tx1"/>
              </a:solidFill>
              <a:round/>
              <a:headEnd/>
              <a:tailEnd/>
            </a:ln>
            <a:effectLst/>
          </p:spPr>
          <p:txBody>
            <a:bodyPr wrap="none"/>
            <a:lstStyle/>
            <a:p>
              <a:endParaRPr lang="en-AU"/>
            </a:p>
          </p:txBody>
        </p:sp>
        <p:sp>
          <p:nvSpPr>
            <p:cNvPr id="257093" name="Line 69"/>
            <p:cNvSpPr>
              <a:spLocks noChangeShapeType="1"/>
            </p:cNvSpPr>
            <p:nvPr/>
          </p:nvSpPr>
          <p:spPr bwMode="auto">
            <a:xfrm rot="5400000" flipH="1">
              <a:off x="2040" y="2382"/>
              <a:ext cx="864" cy="0"/>
            </a:xfrm>
            <a:prstGeom prst="line">
              <a:avLst/>
            </a:prstGeom>
            <a:noFill/>
            <a:ln w="76200">
              <a:solidFill>
                <a:schemeClr val="tx1"/>
              </a:solidFill>
              <a:round/>
              <a:headEnd/>
              <a:tailEnd/>
            </a:ln>
            <a:effectLst/>
          </p:spPr>
          <p:txBody>
            <a:bodyPr wrap="none"/>
            <a:lstStyle/>
            <a:p>
              <a:endParaRPr lang="en-AU"/>
            </a:p>
          </p:txBody>
        </p:sp>
      </p:grpSp>
      <p:grpSp>
        <p:nvGrpSpPr>
          <p:cNvPr id="17" name="Group 70"/>
          <p:cNvGrpSpPr>
            <a:grpSpLocks/>
          </p:cNvGrpSpPr>
          <p:nvPr/>
        </p:nvGrpSpPr>
        <p:grpSpPr bwMode="auto">
          <a:xfrm>
            <a:off x="3733800" y="3154363"/>
            <a:ext cx="2330450" cy="936625"/>
            <a:chOff x="374" y="2290"/>
            <a:chExt cx="1468" cy="590"/>
          </a:xfrm>
        </p:grpSpPr>
        <p:sp>
          <p:nvSpPr>
            <p:cNvPr id="257095" name="AutoShape 71"/>
            <p:cNvSpPr>
              <a:spLocks noChangeArrowheads="1"/>
            </p:cNvSpPr>
            <p:nvPr/>
          </p:nvSpPr>
          <p:spPr bwMode="auto">
            <a:xfrm>
              <a:off x="374" y="2290"/>
              <a:ext cx="1468" cy="590"/>
            </a:xfrm>
            <a:prstGeom prst="cube">
              <a:avLst>
                <a:gd name="adj" fmla="val 61523"/>
              </a:avLst>
            </a:prstGeom>
            <a:solidFill>
              <a:srgbClr val="3366FF"/>
            </a:solidFill>
            <a:ln w="9525">
              <a:solidFill>
                <a:srgbClr val="0066FF"/>
              </a:solidFill>
              <a:miter lim="800000"/>
              <a:headEnd/>
              <a:tailEnd/>
            </a:ln>
            <a:effectLst/>
          </p:spPr>
          <p:txBody>
            <a:bodyPr wrap="none" anchor="ctr"/>
            <a:lstStyle/>
            <a:p>
              <a:endParaRPr lang="en-AU"/>
            </a:p>
          </p:txBody>
        </p:sp>
        <p:sp>
          <p:nvSpPr>
            <p:cNvPr id="257096" name="Rectangle 72"/>
            <p:cNvSpPr>
              <a:spLocks noChangeArrowheads="1"/>
            </p:cNvSpPr>
            <p:nvPr/>
          </p:nvSpPr>
          <p:spPr bwMode="auto">
            <a:xfrm>
              <a:off x="451"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097" name="Rectangle 73"/>
            <p:cNvSpPr>
              <a:spLocks noChangeArrowheads="1"/>
            </p:cNvSpPr>
            <p:nvPr/>
          </p:nvSpPr>
          <p:spPr bwMode="auto">
            <a:xfrm>
              <a:off x="553"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098" name="Rectangle 74"/>
            <p:cNvSpPr>
              <a:spLocks noChangeArrowheads="1"/>
            </p:cNvSpPr>
            <p:nvPr/>
          </p:nvSpPr>
          <p:spPr bwMode="auto">
            <a:xfrm>
              <a:off x="65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099" name="Rectangle 75"/>
            <p:cNvSpPr>
              <a:spLocks noChangeArrowheads="1"/>
            </p:cNvSpPr>
            <p:nvPr/>
          </p:nvSpPr>
          <p:spPr bwMode="auto">
            <a:xfrm>
              <a:off x="65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0" name="Rectangle 76"/>
            <p:cNvSpPr>
              <a:spLocks noChangeArrowheads="1"/>
            </p:cNvSpPr>
            <p:nvPr/>
          </p:nvSpPr>
          <p:spPr bwMode="auto">
            <a:xfrm>
              <a:off x="757"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1" name="Rectangle 77"/>
            <p:cNvSpPr>
              <a:spLocks noChangeArrowheads="1"/>
            </p:cNvSpPr>
            <p:nvPr/>
          </p:nvSpPr>
          <p:spPr bwMode="auto">
            <a:xfrm>
              <a:off x="859"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2" name="Rectangle 78"/>
            <p:cNvSpPr>
              <a:spLocks noChangeArrowheads="1"/>
            </p:cNvSpPr>
            <p:nvPr/>
          </p:nvSpPr>
          <p:spPr bwMode="auto">
            <a:xfrm>
              <a:off x="859"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3" name="Rectangle 79"/>
            <p:cNvSpPr>
              <a:spLocks noChangeArrowheads="1"/>
            </p:cNvSpPr>
            <p:nvPr/>
          </p:nvSpPr>
          <p:spPr bwMode="auto">
            <a:xfrm>
              <a:off x="961"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4" name="Rectangle 80"/>
            <p:cNvSpPr>
              <a:spLocks noChangeArrowheads="1"/>
            </p:cNvSpPr>
            <p:nvPr/>
          </p:nvSpPr>
          <p:spPr bwMode="auto">
            <a:xfrm>
              <a:off x="1063"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5" name="Rectangle 81"/>
            <p:cNvSpPr>
              <a:spLocks noChangeArrowheads="1"/>
            </p:cNvSpPr>
            <p:nvPr/>
          </p:nvSpPr>
          <p:spPr bwMode="auto">
            <a:xfrm>
              <a:off x="116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6" name="Rectangle 82"/>
            <p:cNvSpPr>
              <a:spLocks noChangeArrowheads="1"/>
            </p:cNvSpPr>
            <p:nvPr/>
          </p:nvSpPr>
          <p:spPr bwMode="auto">
            <a:xfrm>
              <a:off x="1267"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7107" name="AutoShape 83"/>
            <p:cNvSpPr>
              <a:spLocks noChangeArrowheads="1"/>
            </p:cNvSpPr>
            <p:nvPr/>
          </p:nvSpPr>
          <p:spPr bwMode="auto">
            <a:xfrm>
              <a:off x="628" y="2416"/>
              <a:ext cx="906" cy="127"/>
            </a:xfrm>
            <a:prstGeom prst="leftRightArrow">
              <a:avLst>
                <a:gd name="adj1" fmla="val 41972"/>
                <a:gd name="adj2" fmla="val 159455"/>
              </a:avLst>
            </a:prstGeom>
            <a:solidFill>
              <a:schemeClr val="bg1"/>
            </a:solidFill>
            <a:ln w="9525">
              <a:solidFill>
                <a:schemeClr val="bg1"/>
              </a:solidFill>
              <a:miter lim="800000"/>
              <a:headEnd/>
              <a:tailEnd/>
            </a:ln>
            <a:effectLst/>
          </p:spPr>
          <p:txBody>
            <a:bodyPr wrap="none" anchor="ctr"/>
            <a:lstStyle/>
            <a:p>
              <a:endParaRPr lang="en-AU"/>
            </a:p>
          </p:txBody>
        </p:sp>
      </p:grpSp>
      <p:sp>
        <p:nvSpPr>
          <p:cNvPr id="257108" name="Text Box 84"/>
          <p:cNvSpPr txBox="1">
            <a:spLocks noChangeArrowheads="1"/>
          </p:cNvSpPr>
          <p:nvPr/>
        </p:nvSpPr>
        <p:spPr bwMode="auto">
          <a:xfrm>
            <a:off x="4024313" y="663575"/>
            <a:ext cx="4524375" cy="822325"/>
          </a:xfrm>
          <a:prstGeom prst="rect">
            <a:avLst/>
          </a:prstGeom>
          <a:noFill/>
          <a:ln w="9525">
            <a:noFill/>
            <a:miter lim="800000"/>
            <a:headEnd/>
            <a:tailEnd/>
          </a:ln>
          <a:effectLst/>
        </p:spPr>
        <p:txBody>
          <a:bodyPr>
            <a:spAutoFit/>
          </a:bodyPr>
          <a:lstStyle/>
          <a:p>
            <a:pPr eaLnBrk="1" hangingPunct="1"/>
            <a:r>
              <a:rPr lang="en-US">
                <a:latin typeface="Tahoma" pitchFamily="34" charset="0"/>
              </a:rPr>
              <a:t>In this picture, </a:t>
            </a:r>
            <a:r>
              <a:rPr lang="en-US" u="sng">
                <a:latin typeface="Tahoma" pitchFamily="34" charset="0"/>
              </a:rPr>
              <a:t>all</a:t>
            </a:r>
            <a:r>
              <a:rPr lang="en-US">
                <a:latin typeface="Tahoma" pitchFamily="34" charset="0"/>
              </a:rPr>
              <a:t> hubs forward </a:t>
            </a:r>
            <a:r>
              <a:rPr lang="en-US" u="sng">
                <a:latin typeface="Tahoma" pitchFamily="34" charset="0"/>
              </a:rPr>
              <a:t>all</a:t>
            </a:r>
            <a:r>
              <a:rPr lang="en-US">
                <a:latin typeface="Tahoma" pitchFamily="34" charset="0"/>
              </a:rPr>
              <a:t> traffic to </a:t>
            </a:r>
            <a:r>
              <a:rPr lang="en-US" u="sng">
                <a:latin typeface="Tahoma" pitchFamily="34" charset="0"/>
              </a:rPr>
              <a:t>all</a:t>
            </a:r>
            <a:r>
              <a:rPr lang="en-US">
                <a:latin typeface="Tahoma" pitchFamily="34" charset="0"/>
              </a:rPr>
              <a:t> devices.</a:t>
            </a:r>
          </a:p>
        </p:txBody>
      </p:sp>
      <p:sp>
        <p:nvSpPr>
          <p:cNvPr id="257109" name="Text Box 85"/>
          <p:cNvSpPr txBox="1">
            <a:spLocks noChangeArrowheads="1"/>
          </p:cNvSpPr>
          <p:nvPr/>
        </p:nvSpPr>
        <p:spPr bwMode="auto">
          <a:xfrm>
            <a:off x="266700" y="6013450"/>
            <a:ext cx="8677275" cy="1004888"/>
          </a:xfrm>
          <a:prstGeom prst="rect">
            <a:avLst/>
          </a:prstGeom>
          <a:noFill/>
          <a:ln w="9525">
            <a:noFill/>
            <a:miter lim="800000"/>
            <a:headEnd/>
            <a:tailEnd/>
          </a:ln>
          <a:effectLst/>
        </p:spPr>
        <p:txBody>
          <a:bodyPr>
            <a:spAutoFit/>
          </a:bodyPr>
          <a:lstStyle/>
          <a:p>
            <a:pPr eaLnBrk="1" hangingPunct="1">
              <a:spcBef>
                <a:spcPct val="50000"/>
              </a:spcBef>
            </a:pPr>
            <a:endParaRPr lang="en-AU">
              <a:latin typeface="Tahoma" pitchFamily="34" charset="0"/>
            </a:endParaRPr>
          </a:p>
          <a:p>
            <a:pPr eaLnBrk="1" hangingPunct="1">
              <a:spcBef>
                <a:spcPct val="50000"/>
              </a:spcBef>
            </a:pPr>
            <a:endParaRPr lang="en-AU">
              <a:latin typeface="Tahoma" pitchFamily="34" charset="0"/>
            </a:endParaRPr>
          </a:p>
        </p:txBody>
      </p:sp>
    </p:spTree>
  </p:cSld>
  <p:clrMapOvr>
    <a:masterClrMapping/>
  </p:clrMapOvr>
  <p:transition spd="med" advTm="259000">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7086600" y="0"/>
            <a:ext cx="2057400" cy="1143000"/>
          </a:xfrm>
        </p:spPr>
        <p:txBody>
          <a:bodyPr/>
          <a:lstStyle/>
          <a:p>
            <a:r>
              <a:rPr lang="en-US"/>
              <a:t>Bridge</a:t>
            </a:r>
          </a:p>
        </p:txBody>
      </p:sp>
      <p:grpSp>
        <p:nvGrpSpPr>
          <p:cNvPr id="2" name="Group 3"/>
          <p:cNvGrpSpPr>
            <a:grpSpLocks/>
          </p:cNvGrpSpPr>
          <p:nvPr/>
        </p:nvGrpSpPr>
        <p:grpSpPr bwMode="auto">
          <a:xfrm>
            <a:off x="977900" y="1952625"/>
            <a:ext cx="7177088" cy="4105275"/>
            <a:chOff x="616" y="1230"/>
            <a:chExt cx="4521" cy="2586"/>
          </a:xfrm>
        </p:grpSpPr>
        <p:grpSp>
          <p:nvGrpSpPr>
            <p:cNvPr id="3" name="Group 4"/>
            <p:cNvGrpSpPr>
              <a:grpSpLocks/>
            </p:cNvGrpSpPr>
            <p:nvPr/>
          </p:nvGrpSpPr>
          <p:grpSpPr bwMode="auto">
            <a:xfrm>
              <a:off x="616" y="1331"/>
              <a:ext cx="1208" cy="738"/>
              <a:chOff x="942" y="1623"/>
              <a:chExt cx="1208" cy="738"/>
            </a:xfrm>
          </p:grpSpPr>
          <p:graphicFrame>
            <p:nvGraphicFramePr>
              <p:cNvPr id="258053" name="Object 5"/>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0782" name="Bitmap Image" r:id="rId3" imgW="762106" imgH="476316" progId="PBrush">
                      <p:embed/>
                    </p:oleObj>
                  </mc:Choice>
                  <mc:Fallback>
                    <p:oleObj name="Bitmap Image" r:id="rId3" imgW="762106" imgH="476316" progId="PBrush">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6"/>
              <p:cNvGrpSpPr>
                <a:grpSpLocks/>
              </p:cNvGrpSpPr>
              <p:nvPr/>
            </p:nvGrpSpPr>
            <p:grpSpPr bwMode="auto">
              <a:xfrm>
                <a:off x="942" y="1658"/>
                <a:ext cx="794" cy="703"/>
                <a:chOff x="510" y="1183"/>
                <a:chExt cx="794" cy="703"/>
              </a:xfrm>
            </p:grpSpPr>
            <p:graphicFrame>
              <p:nvGraphicFramePr>
                <p:cNvPr id="258055" name="Object 7"/>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0783" name="Bitmap Image" r:id="rId5" imgW="533474" imgH="485586" progId="PBrush">
                        <p:embed/>
                      </p:oleObj>
                    </mc:Choice>
                    <mc:Fallback>
                      <p:oleObj name="Bitmap Image" r:id="rId5" imgW="533474" imgH="485586" progId="PBrush">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6" name="Object 8"/>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0784" name="Bitmap Image" r:id="rId7" imgW="533474" imgH="485586" progId="PBrush">
                        <p:embed/>
                      </p:oleObj>
                    </mc:Choice>
                    <mc:Fallback>
                      <p:oleObj name="Bitmap Image" r:id="rId7" imgW="533474" imgH="485586" progId="PBrush">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7" name="Object 9"/>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0785" name="Bitmap Image" r:id="rId8" imgW="533474" imgH="485586" progId="PBrush">
                        <p:embed/>
                      </p:oleObj>
                    </mc:Choice>
                    <mc:Fallback>
                      <p:oleObj name="Bitmap Image" r:id="rId8" imgW="533474" imgH="485586" progId="PBrush">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8" name="Object 10"/>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0786" name="Bitmap Image" r:id="rId9" imgW="533474" imgH="485586" progId="PBrush">
                        <p:embed/>
                      </p:oleObj>
                    </mc:Choice>
                    <mc:Fallback>
                      <p:oleObj name="Bitmap Image" r:id="rId9" imgW="533474" imgH="485586" progId="PBrush">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9" name="Object 11"/>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0787" name="Bitmap Image" r:id="rId10" imgW="533474" imgH="485586" progId="PBrush">
                        <p:embed/>
                      </p:oleObj>
                    </mc:Choice>
                    <mc:Fallback>
                      <p:oleObj name="Bitmap Image" r:id="rId10" imgW="533474" imgH="485586" progId="PBrush">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2"/>
              <p:cNvGrpSpPr>
                <a:grpSpLocks/>
              </p:cNvGrpSpPr>
              <p:nvPr/>
            </p:nvGrpSpPr>
            <p:grpSpPr bwMode="auto">
              <a:xfrm>
                <a:off x="1104" y="1765"/>
                <a:ext cx="654" cy="468"/>
                <a:chOff x="672" y="1290"/>
                <a:chExt cx="654" cy="468"/>
              </a:xfrm>
            </p:grpSpPr>
            <p:sp>
              <p:nvSpPr>
                <p:cNvPr id="258061" name="Freeform 13"/>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8062" name="Freeform 14"/>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8063" name="Freeform 15"/>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8064" name="Freeform 16"/>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8065" name="Freeform 17"/>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6" name="Group 18"/>
            <p:cNvGrpSpPr>
              <a:grpSpLocks/>
            </p:cNvGrpSpPr>
            <p:nvPr/>
          </p:nvGrpSpPr>
          <p:grpSpPr bwMode="auto">
            <a:xfrm>
              <a:off x="3929" y="1230"/>
              <a:ext cx="1208" cy="738"/>
              <a:chOff x="942" y="1623"/>
              <a:chExt cx="1208" cy="738"/>
            </a:xfrm>
          </p:grpSpPr>
          <p:graphicFrame>
            <p:nvGraphicFramePr>
              <p:cNvPr id="258067" name="Object 19"/>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0788" name="Bitmap Image" r:id="rId11" imgW="762106" imgH="476316" progId="PBrush">
                      <p:embed/>
                    </p:oleObj>
                  </mc:Choice>
                  <mc:Fallback>
                    <p:oleObj name="Bitmap Image" r:id="rId11" imgW="762106" imgH="476316"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20"/>
              <p:cNvGrpSpPr>
                <a:grpSpLocks/>
              </p:cNvGrpSpPr>
              <p:nvPr/>
            </p:nvGrpSpPr>
            <p:grpSpPr bwMode="auto">
              <a:xfrm>
                <a:off x="942" y="1658"/>
                <a:ext cx="794" cy="703"/>
                <a:chOff x="510" y="1183"/>
                <a:chExt cx="794" cy="703"/>
              </a:xfrm>
            </p:grpSpPr>
            <p:graphicFrame>
              <p:nvGraphicFramePr>
                <p:cNvPr id="258069" name="Object 21"/>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0789" name="Bitmap Image" r:id="rId12" imgW="533474" imgH="485586" progId="PBrush">
                        <p:embed/>
                      </p:oleObj>
                    </mc:Choice>
                    <mc:Fallback>
                      <p:oleObj name="Bitmap Image" r:id="rId12" imgW="533474" imgH="485586" progId="PBrush">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70" name="Object 22"/>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0790" name="Bitmap Image" r:id="rId13" imgW="533474" imgH="485586" progId="PBrush">
                        <p:embed/>
                      </p:oleObj>
                    </mc:Choice>
                    <mc:Fallback>
                      <p:oleObj name="Bitmap Image" r:id="rId13" imgW="533474" imgH="485586" progId="PBrush">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71" name="Object 23"/>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0791" name="Bitmap Image" r:id="rId14" imgW="533474" imgH="485586" progId="PBrush">
                        <p:embed/>
                      </p:oleObj>
                    </mc:Choice>
                    <mc:Fallback>
                      <p:oleObj name="Bitmap Image" r:id="rId14" imgW="533474" imgH="485586" progId="PBrush">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72" name="Object 24"/>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0792" name="Bitmap Image" r:id="rId15" imgW="533474" imgH="485586" progId="PBrush">
                        <p:embed/>
                      </p:oleObj>
                    </mc:Choice>
                    <mc:Fallback>
                      <p:oleObj name="Bitmap Image" r:id="rId15" imgW="533474" imgH="485586" progId="PBrush">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73" name="Object 25"/>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0793" name="Bitmap Image" r:id="rId16" imgW="533474" imgH="485586" progId="PBrush">
                        <p:embed/>
                      </p:oleObj>
                    </mc:Choice>
                    <mc:Fallback>
                      <p:oleObj name="Bitmap Image" r:id="rId16" imgW="533474" imgH="485586" progId="PBrush">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 name="Group 26"/>
              <p:cNvGrpSpPr>
                <a:grpSpLocks/>
              </p:cNvGrpSpPr>
              <p:nvPr/>
            </p:nvGrpSpPr>
            <p:grpSpPr bwMode="auto">
              <a:xfrm>
                <a:off x="1104" y="1765"/>
                <a:ext cx="654" cy="468"/>
                <a:chOff x="672" y="1290"/>
                <a:chExt cx="654" cy="468"/>
              </a:xfrm>
            </p:grpSpPr>
            <p:sp>
              <p:nvSpPr>
                <p:cNvPr id="258075" name="Freeform 27"/>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8076" name="Freeform 28"/>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8077" name="Freeform 29"/>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8078" name="Freeform 30"/>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8079" name="Freeform 31"/>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9" name="Group 32"/>
            <p:cNvGrpSpPr>
              <a:grpSpLocks/>
            </p:cNvGrpSpPr>
            <p:nvPr/>
          </p:nvGrpSpPr>
          <p:grpSpPr bwMode="auto">
            <a:xfrm>
              <a:off x="3929" y="2987"/>
              <a:ext cx="1208" cy="738"/>
              <a:chOff x="942" y="1623"/>
              <a:chExt cx="1208" cy="738"/>
            </a:xfrm>
          </p:grpSpPr>
          <p:graphicFrame>
            <p:nvGraphicFramePr>
              <p:cNvPr id="258081" name="Object 33"/>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0794" name="Bitmap Image" r:id="rId17" imgW="762106" imgH="476316" progId="PBrush">
                      <p:embed/>
                    </p:oleObj>
                  </mc:Choice>
                  <mc:Fallback>
                    <p:oleObj name="Bitmap Image" r:id="rId17" imgW="762106" imgH="476316" progId="PBrush">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34"/>
              <p:cNvGrpSpPr>
                <a:grpSpLocks/>
              </p:cNvGrpSpPr>
              <p:nvPr/>
            </p:nvGrpSpPr>
            <p:grpSpPr bwMode="auto">
              <a:xfrm>
                <a:off x="942" y="1658"/>
                <a:ext cx="794" cy="703"/>
                <a:chOff x="510" y="1183"/>
                <a:chExt cx="794" cy="703"/>
              </a:xfrm>
            </p:grpSpPr>
            <p:graphicFrame>
              <p:nvGraphicFramePr>
                <p:cNvPr id="258083" name="Object 35"/>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0795" name="Bitmap Image" r:id="rId18" imgW="533474" imgH="485586" progId="PBrush">
                        <p:embed/>
                      </p:oleObj>
                    </mc:Choice>
                    <mc:Fallback>
                      <p:oleObj name="Bitmap Image" r:id="rId18" imgW="533474" imgH="485586" progId="PBrush">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84" name="Object 36"/>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0796" name="Bitmap Image" r:id="rId19" imgW="533474" imgH="485586" progId="PBrush">
                        <p:embed/>
                      </p:oleObj>
                    </mc:Choice>
                    <mc:Fallback>
                      <p:oleObj name="Bitmap Image" r:id="rId19" imgW="533474" imgH="485586" progId="PBrush">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85" name="Object 37"/>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0797" name="Bitmap Image" r:id="rId20" imgW="533474" imgH="485586" progId="PBrush">
                        <p:embed/>
                      </p:oleObj>
                    </mc:Choice>
                    <mc:Fallback>
                      <p:oleObj name="Bitmap Image" r:id="rId20" imgW="533474" imgH="485586" progId="PBrush">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86" name="Object 38"/>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0798" name="Bitmap Image" r:id="rId21" imgW="533474" imgH="485586" progId="PBrush">
                        <p:embed/>
                      </p:oleObj>
                    </mc:Choice>
                    <mc:Fallback>
                      <p:oleObj name="Bitmap Image" r:id="rId21" imgW="533474" imgH="485586" progId="PBrush">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87" name="Object 39"/>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0799" name="Bitmap Image" r:id="rId22" imgW="533474" imgH="485586" progId="PBrush">
                        <p:embed/>
                      </p:oleObj>
                    </mc:Choice>
                    <mc:Fallback>
                      <p:oleObj name="Bitmap Image" r:id="rId22" imgW="533474" imgH="485586" progId="PBrush">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40"/>
              <p:cNvGrpSpPr>
                <a:grpSpLocks/>
              </p:cNvGrpSpPr>
              <p:nvPr/>
            </p:nvGrpSpPr>
            <p:grpSpPr bwMode="auto">
              <a:xfrm>
                <a:off x="1104" y="1765"/>
                <a:ext cx="654" cy="468"/>
                <a:chOff x="672" y="1290"/>
                <a:chExt cx="654" cy="468"/>
              </a:xfrm>
            </p:grpSpPr>
            <p:sp>
              <p:nvSpPr>
                <p:cNvPr id="258089" name="Freeform 41"/>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8090" name="Freeform 42"/>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8091" name="Freeform 43"/>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8092" name="Freeform 44"/>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8093" name="Freeform 45"/>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12" name="Group 46"/>
            <p:cNvGrpSpPr>
              <a:grpSpLocks/>
            </p:cNvGrpSpPr>
            <p:nvPr/>
          </p:nvGrpSpPr>
          <p:grpSpPr bwMode="auto">
            <a:xfrm>
              <a:off x="655" y="3078"/>
              <a:ext cx="1208" cy="738"/>
              <a:chOff x="942" y="1623"/>
              <a:chExt cx="1208" cy="738"/>
            </a:xfrm>
          </p:grpSpPr>
          <p:graphicFrame>
            <p:nvGraphicFramePr>
              <p:cNvPr id="258095" name="Object 47"/>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0800" name="Bitmap Image" r:id="rId23" imgW="762106" imgH="476316" progId="PBrush">
                      <p:embed/>
                    </p:oleObj>
                  </mc:Choice>
                  <mc:Fallback>
                    <p:oleObj name="Bitmap Image" r:id="rId23" imgW="762106" imgH="476316"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48"/>
              <p:cNvGrpSpPr>
                <a:grpSpLocks/>
              </p:cNvGrpSpPr>
              <p:nvPr/>
            </p:nvGrpSpPr>
            <p:grpSpPr bwMode="auto">
              <a:xfrm>
                <a:off x="942" y="1658"/>
                <a:ext cx="794" cy="703"/>
                <a:chOff x="510" y="1183"/>
                <a:chExt cx="794" cy="703"/>
              </a:xfrm>
            </p:grpSpPr>
            <p:graphicFrame>
              <p:nvGraphicFramePr>
                <p:cNvPr id="258097" name="Object 49"/>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0801" name="Bitmap Image" r:id="rId24" imgW="533474" imgH="485586" progId="PBrush">
                        <p:embed/>
                      </p:oleObj>
                    </mc:Choice>
                    <mc:Fallback>
                      <p:oleObj name="Bitmap Image" r:id="rId24" imgW="533474" imgH="485586" progId="PBrus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98" name="Object 50"/>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0802" name="Bitmap Image" r:id="rId25" imgW="533474" imgH="485586" progId="PBrush">
                        <p:embed/>
                      </p:oleObj>
                    </mc:Choice>
                    <mc:Fallback>
                      <p:oleObj name="Bitmap Image" r:id="rId25" imgW="533474" imgH="485586" progId="PBrush">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99" name="Object 51"/>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0803" name="Bitmap Image" r:id="rId26" imgW="533474" imgH="485586" progId="PBrush">
                        <p:embed/>
                      </p:oleObj>
                    </mc:Choice>
                    <mc:Fallback>
                      <p:oleObj name="Bitmap Image" r:id="rId26" imgW="533474" imgH="485586"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100" name="Object 52"/>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0804" name="Bitmap Image" r:id="rId27" imgW="533474" imgH="485586" progId="PBrush">
                        <p:embed/>
                      </p:oleObj>
                    </mc:Choice>
                    <mc:Fallback>
                      <p:oleObj name="Bitmap Image" r:id="rId27" imgW="533474" imgH="485586" progId="PBrush">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101" name="Object 53"/>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0805" name="Bitmap Image" r:id="rId28" imgW="533474" imgH="485586" progId="PBrush">
                        <p:embed/>
                      </p:oleObj>
                    </mc:Choice>
                    <mc:Fallback>
                      <p:oleObj name="Bitmap Image" r:id="rId28" imgW="533474" imgH="485586" progId="PBrush">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54"/>
              <p:cNvGrpSpPr>
                <a:grpSpLocks/>
              </p:cNvGrpSpPr>
              <p:nvPr/>
            </p:nvGrpSpPr>
            <p:grpSpPr bwMode="auto">
              <a:xfrm>
                <a:off x="1104" y="1765"/>
                <a:ext cx="654" cy="468"/>
                <a:chOff x="672" y="1290"/>
                <a:chExt cx="654" cy="468"/>
              </a:xfrm>
            </p:grpSpPr>
            <p:sp>
              <p:nvSpPr>
                <p:cNvPr id="258103" name="Freeform 55"/>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58104" name="Freeform 56"/>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58105" name="Freeform 57"/>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58106" name="Freeform 58"/>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58107" name="Freeform 59"/>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grpSp>
        <p:nvGrpSpPr>
          <p:cNvPr id="15" name="Group 60"/>
          <p:cNvGrpSpPr>
            <a:grpSpLocks/>
          </p:cNvGrpSpPr>
          <p:nvPr/>
        </p:nvGrpSpPr>
        <p:grpSpPr bwMode="auto">
          <a:xfrm>
            <a:off x="2854325" y="3763963"/>
            <a:ext cx="4232275" cy="1416050"/>
            <a:chOff x="1654" y="2832"/>
            <a:chExt cx="2666" cy="892"/>
          </a:xfrm>
        </p:grpSpPr>
        <p:sp>
          <p:nvSpPr>
            <p:cNvPr id="258109" name="Line 61"/>
            <p:cNvSpPr>
              <a:spLocks noChangeShapeType="1"/>
            </p:cNvSpPr>
            <p:nvPr/>
          </p:nvSpPr>
          <p:spPr bwMode="auto">
            <a:xfrm flipV="1">
              <a:off x="1654" y="3696"/>
              <a:ext cx="958" cy="0"/>
            </a:xfrm>
            <a:prstGeom prst="line">
              <a:avLst/>
            </a:prstGeom>
            <a:noFill/>
            <a:ln w="76200">
              <a:solidFill>
                <a:schemeClr val="tx1"/>
              </a:solidFill>
              <a:round/>
              <a:headEnd/>
              <a:tailEnd/>
            </a:ln>
            <a:effectLst/>
          </p:spPr>
          <p:txBody>
            <a:bodyPr wrap="none"/>
            <a:lstStyle/>
            <a:p>
              <a:endParaRPr lang="en-AU"/>
            </a:p>
          </p:txBody>
        </p:sp>
        <p:sp>
          <p:nvSpPr>
            <p:cNvPr id="258110" name="Line 62"/>
            <p:cNvSpPr>
              <a:spLocks noChangeShapeType="1"/>
            </p:cNvSpPr>
            <p:nvPr/>
          </p:nvSpPr>
          <p:spPr bwMode="auto">
            <a:xfrm>
              <a:off x="3120" y="3696"/>
              <a:ext cx="1200" cy="0"/>
            </a:xfrm>
            <a:prstGeom prst="line">
              <a:avLst/>
            </a:prstGeom>
            <a:noFill/>
            <a:ln w="76200">
              <a:solidFill>
                <a:schemeClr val="tx1"/>
              </a:solidFill>
              <a:round/>
              <a:headEnd/>
              <a:tailEnd/>
            </a:ln>
            <a:effectLst/>
          </p:spPr>
          <p:txBody>
            <a:bodyPr wrap="none"/>
            <a:lstStyle/>
            <a:p>
              <a:endParaRPr lang="en-AU"/>
            </a:p>
          </p:txBody>
        </p:sp>
        <p:sp>
          <p:nvSpPr>
            <p:cNvPr id="258111" name="Line 63"/>
            <p:cNvSpPr>
              <a:spLocks noChangeShapeType="1"/>
            </p:cNvSpPr>
            <p:nvPr/>
          </p:nvSpPr>
          <p:spPr bwMode="auto">
            <a:xfrm rot="5400000" flipH="1">
              <a:off x="2184" y="3292"/>
              <a:ext cx="864" cy="0"/>
            </a:xfrm>
            <a:prstGeom prst="line">
              <a:avLst/>
            </a:prstGeom>
            <a:noFill/>
            <a:ln w="76200">
              <a:solidFill>
                <a:schemeClr val="tx1"/>
              </a:solidFill>
              <a:round/>
              <a:headEnd/>
              <a:tailEnd/>
            </a:ln>
            <a:effectLst/>
          </p:spPr>
          <p:txBody>
            <a:bodyPr wrap="none"/>
            <a:lstStyle/>
            <a:p>
              <a:endParaRPr lang="en-AU"/>
            </a:p>
          </p:txBody>
        </p:sp>
        <p:sp>
          <p:nvSpPr>
            <p:cNvPr id="258112" name="Line 64"/>
            <p:cNvSpPr>
              <a:spLocks noChangeShapeType="1"/>
            </p:cNvSpPr>
            <p:nvPr/>
          </p:nvSpPr>
          <p:spPr bwMode="auto">
            <a:xfrm rot="5400000" flipH="1">
              <a:off x="2706" y="3264"/>
              <a:ext cx="864" cy="0"/>
            </a:xfrm>
            <a:prstGeom prst="line">
              <a:avLst/>
            </a:prstGeom>
            <a:noFill/>
            <a:ln w="76200">
              <a:solidFill>
                <a:schemeClr val="tx1"/>
              </a:solidFill>
              <a:round/>
              <a:headEnd/>
              <a:tailEnd/>
            </a:ln>
            <a:effectLst/>
          </p:spPr>
          <p:txBody>
            <a:bodyPr wrap="none"/>
            <a:lstStyle/>
            <a:p>
              <a:endParaRPr lang="en-AU"/>
            </a:p>
          </p:txBody>
        </p:sp>
      </p:grpSp>
      <p:sp>
        <p:nvSpPr>
          <p:cNvPr id="258113" name="Line 65"/>
          <p:cNvSpPr>
            <a:spLocks noChangeShapeType="1"/>
          </p:cNvSpPr>
          <p:nvPr/>
        </p:nvSpPr>
        <p:spPr bwMode="auto">
          <a:xfrm>
            <a:off x="2819400" y="2392363"/>
            <a:ext cx="4267200" cy="0"/>
          </a:xfrm>
          <a:prstGeom prst="line">
            <a:avLst/>
          </a:prstGeom>
          <a:noFill/>
          <a:ln w="76200">
            <a:solidFill>
              <a:schemeClr val="tx1"/>
            </a:solidFill>
            <a:round/>
            <a:headEnd/>
            <a:tailEnd/>
          </a:ln>
          <a:effectLst/>
        </p:spPr>
        <p:txBody>
          <a:bodyPr wrap="none"/>
          <a:lstStyle/>
          <a:p>
            <a:endParaRPr lang="en-AU"/>
          </a:p>
        </p:txBody>
      </p:sp>
      <p:sp useBgFill="1">
        <p:nvSpPr>
          <p:cNvPr id="258114" name="Rectangle 66"/>
          <p:cNvSpPr>
            <a:spLocks noChangeArrowheads="1"/>
          </p:cNvSpPr>
          <p:nvPr/>
        </p:nvSpPr>
        <p:spPr bwMode="auto">
          <a:xfrm>
            <a:off x="4191000" y="2011363"/>
            <a:ext cx="1524000" cy="685800"/>
          </a:xfrm>
          <a:prstGeom prst="rect">
            <a:avLst/>
          </a:prstGeom>
          <a:ln w="9525">
            <a:noFill/>
            <a:miter lim="800000"/>
            <a:headEnd/>
            <a:tailEnd/>
          </a:ln>
          <a:effectLst/>
        </p:spPr>
        <p:txBody>
          <a:bodyPr wrap="none" anchor="ctr"/>
          <a:lstStyle/>
          <a:p>
            <a:endParaRPr lang="en-AU"/>
          </a:p>
        </p:txBody>
      </p:sp>
      <p:grpSp>
        <p:nvGrpSpPr>
          <p:cNvPr id="16" name="Group 67"/>
          <p:cNvGrpSpPr>
            <a:grpSpLocks/>
          </p:cNvGrpSpPr>
          <p:nvPr/>
        </p:nvGrpSpPr>
        <p:grpSpPr bwMode="auto">
          <a:xfrm>
            <a:off x="4152900" y="2354263"/>
            <a:ext cx="1543050" cy="1381125"/>
            <a:chOff x="2472" y="1944"/>
            <a:chExt cx="972" cy="870"/>
          </a:xfrm>
        </p:grpSpPr>
        <p:sp>
          <p:nvSpPr>
            <p:cNvPr id="258116" name="Line 68"/>
            <p:cNvSpPr>
              <a:spLocks noChangeShapeType="1"/>
            </p:cNvSpPr>
            <p:nvPr/>
          </p:nvSpPr>
          <p:spPr bwMode="auto">
            <a:xfrm rot="5400000" flipH="1">
              <a:off x="3012" y="2376"/>
              <a:ext cx="864" cy="0"/>
            </a:xfrm>
            <a:prstGeom prst="line">
              <a:avLst/>
            </a:prstGeom>
            <a:noFill/>
            <a:ln w="76200">
              <a:solidFill>
                <a:schemeClr val="tx1"/>
              </a:solidFill>
              <a:round/>
              <a:headEnd/>
              <a:tailEnd/>
            </a:ln>
            <a:effectLst/>
          </p:spPr>
          <p:txBody>
            <a:bodyPr wrap="none"/>
            <a:lstStyle/>
            <a:p>
              <a:endParaRPr lang="en-AU"/>
            </a:p>
          </p:txBody>
        </p:sp>
        <p:sp>
          <p:nvSpPr>
            <p:cNvPr id="258117" name="Line 69"/>
            <p:cNvSpPr>
              <a:spLocks noChangeShapeType="1"/>
            </p:cNvSpPr>
            <p:nvPr/>
          </p:nvSpPr>
          <p:spPr bwMode="auto">
            <a:xfrm rot="5400000" flipH="1">
              <a:off x="2040" y="2382"/>
              <a:ext cx="864" cy="0"/>
            </a:xfrm>
            <a:prstGeom prst="line">
              <a:avLst/>
            </a:prstGeom>
            <a:noFill/>
            <a:ln w="76200">
              <a:solidFill>
                <a:schemeClr val="tx1"/>
              </a:solidFill>
              <a:round/>
              <a:headEnd/>
              <a:tailEnd/>
            </a:ln>
            <a:effectLst/>
          </p:spPr>
          <p:txBody>
            <a:bodyPr wrap="none"/>
            <a:lstStyle/>
            <a:p>
              <a:endParaRPr lang="en-AU"/>
            </a:p>
          </p:txBody>
        </p:sp>
      </p:grpSp>
      <p:grpSp>
        <p:nvGrpSpPr>
          <p:cNvPr id="17" name="Group 70"/>
          <p:cNvGrpSpPr>
            <a:grpSpLocks/>
          </p:cNvGrpSpPr>
          <p:nvPr/>
        </p:nvGrpSpPr>
        <p:grpSpPr bwMode="auto">
          <a:xfrm>
            <a:off x="3733800" y="3154363"/>
            <a:ext cx="2330450" cy="936625"/>
            <a:chOff x="374" y="2290"/>
            <a:chExt cx="1468" cy="590"/>
          </a:xfrm>
        </p:grpSpPr>
        <p:sp>
          <p:nvSpPr>
            <p:cNvPr id="258119" name="AutoShape 71"/>
            <p:cNvSpPr>
              <a:spLocks noChangeArrowheads="1"/>
            </p:cNvSpPr>
            <p:nvPr/>
          </p:nvSpPr>
          <p:spPr bwMode="auto">
            <a:xfrm>
              <a:off x="374" y="2290"/>
              <a:ext cx="1468" cy="590"/>
            </a:xfrm>
            <a:prstGeom prst="cube">
              <a:avLst>
                <a:gd name="adj" fmla="val 61523"/>
              </a:avLst>
            </a:prstGeom>
            <a:solidFill>
              <a:srgbClr val="3366FF"/>
            </a:solidFill>
            <a:ln w="9525">
              <a:solidFill>
                <a:srgbClr val="0066FF"/>
              </a:solidFill>
              <a:miter lim="800000"/>
              <a:headEnd/>
              <a:tailEnd/>
            </a:ln>
            <a:effectLst/>
          </p:spPr>
          <p:txBody>
            <a:bodyPr wrap="none" anchor="ctr"/>
            <a:lstStyle/>
            <a:p>
              <a:endParaRPr lang="en-AU"/>
            </a:p>
          </p:txBody>
        </p:sp>
        <p:sp>
          <p:nvSpPr>
            <p:cNvPr id="258120" name="Rectangle 72"/>
            <p:cNvSpPr>
              <a:spLocks noChangeArrowheads="1"/>
            </p:cNvSpPr>
            <p:nvPr/>
          </p:nvSpPr>
          <p:spPr bwMode="auto">
            <a:xfrm>
              <a:off x="451"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1" name="Rectangle 73"/>
            <p:cNvSpPr>
              <a:spLocks noChangeArrowheads="1"/>
            </p:cNvSpPr>
            <p:nvPr/>
          </p:nvSpPr>
          <p:spPr bwMode="auto">
            <a:xfrm>
              <a:off x="553"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2" name="Rectangle 74"/>
            <p:cNvSpPr>
              <a:spLocks noChangeArrowheads="1"/>
            </p:cNvSpPr>
            <p:nvPr/>
          </p:nvSpPr>
          <p:spPr bwMode="auto">
            <a:xfrm>
              <a:off x="65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3" name="Rectangle 75"/>
            <p:cNvSpPr>
              <a:spLocks noChangeArrowheads="1"/>
            </p:cNvSpPr>
            <p:nvPr/>
          </p:nvSpPr>
          <p:spPr bwMode="auto">
            <a:xfrm>
              <a:off x="65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4" name="Rectangle 76"/>
            <p:cNvSpPr>
              <a:spLocks noChangeArrowheads="1"/>
            </p:cNvSpPr>
            <p:nvPr/>
          </p:nvSpPr>
          <p:spPr bwMode="auto">
            <a:xfrm>
              <a:off x="757"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5" name="Rectangle 77"/>
            <p:cNvSpPr>
              <a:spLocks noChangeArrowheads="1"/>
            </p:cNvSpPr>
            <p:nvPr/>
          </p:nvSpPr>
          <p:spPr bwMode="auto">
            <a:xfrm>
              <a:off x="859"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6" name="Rectangle 78"/>
            <p:cNvSpPr>
              <a:spLocks noChangeArrowheads="1"/>
            </p:cNvSpPr>
            <p:nvPr/>
          </p:nvSpPr>
          <p:spPr bwMode="auto">
            <a:xfrm>
              <a:off x="859"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7" name="Rectangle 79"/>
            <p:cNvSpPr>
              <a:spLocks noChangeArrowheads="1"/>
            </p:cNvSpPr>
            <p:nvPr/>
          </p:nvSpPr>
          <p:spPr bwMode="auto">
            <a:xfrm>
              <a:off x="961"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8" name="Rectangle 80"/>
            <p:cNvSpPr>
              <a:spLocks noChangeArrowheads="1"/>
            </p:cNvSpPr>
            <p:nvPr/>
          </p:nvSpPr>
          <p:spPr bwMode="auto">
            <a:xfrm>
              <a:off x="1063"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29" name="Rectangle 81"/>
            <p:cNvSpPr>
              <a:spLocks noChangeArrowheads="1"/>
            </p:cNvSpPr>
            <p:nvPr/>
          </p:nvSpPr>
          <p:spPr bwMode="auto">
            <a:xfrm>
              <a:off x="1165"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30" name="Rectangle 82"/>
            <p:cNvSpPr>
              <a:spLocks noChangeArrowheads="1"/>
            </p:cNvSpPr>
            <p:nvPr/>
          </p:nvSpPr>
          <p:spPr bwMode="auto">
            <a:xfrm>
              <a:off x="1267" y="2766"/>
              <a:ext cx="67" cy="68"/>
            </a:xfrm>
            <a:prstGeom prst="rect">
              <a:avLst/>
            </a:prstGeom>
            <a:solidFill>
              <a:schemeClr val="bg1"/>
            </a:solidFill>
            <a:ln w="9525">
              <a:solidFill>
                <a:schemeClr val="bg1"/>
              </a:solidFill>
              <a:miter lim="800000"/>
              <a:headEnd/>
              <a:tailEnd/>
            </a:ln>
            <a:effectLst/>
          </p:spPr>
          <p:txBody>
            <a:bodyPr wrap="none" anchor="ctr"/>
            <a:lstStyle/>
            <a:p>
              <a:endParaRPr lang="en-AU"/>
            </a:p>
          </p:txBody>
        </p:sp>
        <p:sp>
          <p:nvSpPr>
            <p:cNvPr id="258131" name="AutoShape 83"/>
            <p:cNvSpPr>
              <a:spLocks noChangeArrowheads="1"/>
            </p:cNvSpPr>
            <p:nvPr/>
          </p:nvSpPr>
          <p:spPr bwMode="auto">
            <a:xfrm>
              <a:off x="628" y="2416"/>
              <a:ext cx="906" cy="127"/>
            </a:xfrm>
            <a:prstGeom prst="leftRightArrow">
              <a:avLst>
                <a:gd name="adj1" fmla="val 41972"/>
                <a:gd name="adj2" fmla="val 159455"/>
              </a:avLst>
            </a:prstGeom>
            <a:solidFill>
              <a:schemeClr val="bg1"/>
            </a:solidFill>
            <a:ln w="9525">
              <a:solidFill>
                <a:schemeClr val="bg1"/>
              </a:solidFill>
              <a:miter lim="800000"/>
              <a:headEnd/>
              <a:tailEnd/>
            </a:ln>
            <a:effectLst/>
          </p:spPr>
          <p:txBody>
            <a:bodyPr wrap="none" anchor="ctr"/>
            <a:lstStyle/>
            <a:p>
              <a:endParaRPr lang="en-AU"/>
            </a:p>
          </p:txBody>
        </p:sp>
      </p:grpSp>
      <p:sp>
        <p:nvSpPr>
          <p:cNvPr id="258132" name="Rectangle 84"/>
          <p:cNvSpPr>
            <a:spLocks noChangeArrowheads="1"/>
          </p:cNvSpPr>
          <p:nvPr/>
        </p:nvSpPr>
        <p:spPr bwMode="auto">
          <a:xfrm>
            <a:off x="3521075" y="2811463"/>
            <a:ext cx="2628900" cy="1760537"/>
          </a:xfrm>
          <a:prstGeom prst="rect">
            <a:avLst/>
          </a:prstGeom>
          <a:solidFill>
            <a:schemeClr val="bg1"/>
          </a:solidFill>
          <a:ln w="9525">
            <a:solidFill>
              <a:schemeClr val="bg1"/>
            </a:solidFill>
            <a:miter lim="800000"/>
            <a:headEnd/>
            <a:tailEnd/>
          </a:ln>
          <a:effectLst/>
        </p:spPr>
        <p:txBody>
          <a:bodyPr wrap="none" anchor="ctr"/>
          <a:lstStyle/>
          <a:p>
            <a:endParaRPr lang="en-AU"/>
          </a:p>
        </p:txBody>
      </p:sp>
      <p:grpSp>
        <p:nvGrpSpPr>
          <p:cNvPr id="18" name="Group 85"/>
          <p:cNvGrpSpPr>
            <a:grpSpLocks/>
          </p:cNvGrpSpPr>
          <p:nvPr/>
        </p:nvGrpSpPr>
        <p:grpSpPr bwMode="auto">
          <a:xfrm>
            <a:off x="1543050" y="1790700"/>
            <a:ext cx="6873875" cy="3810000"/>
            <a:chOff x="972" y="1128"/>
            <a:chExt cx="4330" cy="2400"/>
          </a:xfrm>
        </p:grpSpPr>
        <p:graphicFrame>
          <p:nvGraphicFramePr>
            <p:cNvPr id="258134" name="Object 86"/>
            <p:cNvGraphicFramePr>
              <a:graphicFrameLocks noChangeAspect="1"/>
            </p:cNvGraphicFramePr>
            <p:nvPr/>
          </p:nvGraphicFramePr>
          <p:xfrm>
            <a:off x="2512" y="1128"/>
            <a:ext cx="1104" cy="672"/>
          </p:xfrm>
          <a:graphic>
            <a:graphicData uri="http://schemas.openxmlformats.org/presentationml/2006/ole">
              <mc:AlternateContent xmlns:mc="http://schemas.openxmlformats.org/markup-compatibility/2006">
                <mc:Choice xmlns:v="urn:schemas-microsoft-com:vml" Requires="v">
                  <p:oleObj spid="_x0000_s150806" name="Bitmap Image" r:id="rId29" imgW="666667" imgH="466543" progId="PBrush">
                    <p:embed/>
                  </p:oleObj>
                </mc:Choice>
                <mc:Fallback>
                  <p:oleObj name="Bitmap Image" r:id="rId29" imgW="666667" imgH="466543" progId="PBrush">
                    <p:embed/>
                    <p:pic>
                      <p:nvPicPr>
                        <p:cNvPr id="0"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2" y="1128"/>
                          <a:ext cx="11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135" name="Object 87"/>
            <p:cNvGraphicFramePr>
              <a:graphicFrameLocks noChangeAspect="1"/>
            </p:cNvGraphicFramePr>
            <p:nvPr/>
          </p:nvGraphicFramePr>
          <p:xfrm>
            <a:off x="2512" y="2856"/>
            <a:ext cx="1104" cy="672"/>
          </p:xfrm>
          <a:graphic>
            <a:graphicData uri="http://schemas.openxmlformats.org/presentationml/2006/ole">
              <mc:AlternateContent xmlns:mc="http://schemas.openxmlformats.org/markup-compatibility/2006">
                <mc:Choice xmlns:v="urn:schemas-microsoft-com:vml" Requires="v">
                  <p:oleObj spid="_x0000_s150807" name="Bitmap Image" r:id="rId31" imgW="666667" imgH="466543" progId="PBrush">
                    <p:embed/>
                  </p:oleObj>
                </mc:Choice>
                <mc:Fallback>
                  <p:oleObj name="Bitmap Image" r:id="rId31" imgW="666667" imgH="466543" progId="PBrush">
                    <p:embed/>
                    <p:pic>
                      <p:nvPicPr>
                        <p:cNvPr id="0"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2" y="2856"/>
                          <a:ext cx="11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136" name="Object 88"/>
            <p:cNvGraphicFramePr>
              <a:graphicFrameLocks noChangeAspect="1"/>
            </p:cNvGraphicFramePr>
            <p:nvPr/>
          </p:nvGraphicFramePr>
          <p:xfrm>
            <a:off x="972" y="2151"/>
            <a:ext cx="1104" cy="672"/>
          </p:xfrm>
          <a:graphic>
            <a:graphicData uri="http://schemas.openxmlformats.org/presentationml/2006/ole">
              <mc:AlternateContent xmlns:mc="http://schemas.openxmlformats.org/markup-compatibility/2006">
                <mc:Choice xmlns:v="urn:schemas-microsoft-com:vml" Requires="v">
                  <p:oleObj spid="_x0000_s150808" name="Bitmap Image" r:id="rId32" imgW="666667" imgH="466543" progId="PBrush">
                    <p:embed/>
                  </p:oleObj>
                </mc:Choice>
                <mc:Fallback>
                  <p:oleObj name="Bitmap Image" r:id="rId32" imgW="666667" imgH="466543" progId="PBrush">
                    <p:embed/>
                    <p:pic>
                      <p:nvPicPr>
                        <p:cNvPr id="0" name="Picture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72" y="2151"/>
                          <a:ext cx="11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137" name="Object 89"/>
            <p:cNvGraphicFramePr>
              <a:graphicFrameLocks noChangeAspect="1"/>
            </p:cNvGraphicFramePr>
            <p:nvPr/>
          </p:nvGraphicFramePr>
          <p:xfrm>
            <a:off x="4198" y="2064"/>
            <a:ext cx="1104" cy="672"/>
          </p:xfrm>
          <a:graphic>
            <a:graphicData uri="http://schemas.openxmlformats.org/presentationml/2006/ole">
              <mc:AlternateContent xmlns:mc="http://schemas.openxmlformats.org/markup-compatibility/2006">
                <mc:Choice xmlns:v="urn:schemas-microsoft-com:vml" Requires="v">
                  <p:oleObj spid="_x0000_s150809" name="Bitmap Image" r:id="rId33" imgW="666667" imgH="466543" progId="PBrush">
                    <p:embed/>
                  </p:oleObj>
                </mc:Choice>
                <mc:Fallback>
                  <p:oleObj name="Bitmap Image" r:id="rId33" imgW="666667" imgH="466543" progId="PBrush">
                    <p:embed/>
                    <p:pic>
                      <p:nvPicPr>
                        <p:cNvPr id="0" name="Picture 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98" y="2064"/>
                          <a:ext cx="11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8138" name="Line 90"/>
            <p:cNvSpPr>
              <a:spLocks noChangeShapeType="1"/>
            </p:cNvSpPr>
            <p:nvPr/>
          </p:nvSpPr>
          <p:spPr bwMode="auto">
            <a:xfrm flipV="1">
              <a:off x="2290" y="1504"/>
              <a:ext cx="316" cy="0"/>
            </a:xfrm>
            <a:prstGeom prst="line">
              <a:avLst/>
            </a:prstGeom>
            <a:noFill/>
            <a:ln w="76200">
              <a:solidFill>
                <a:schemeClr val="tx1"/>
              </a:solidFill>
              <a:round/>
              <a:headEnd/>
              <a:tailEnd/>
            </a:ln>
            <a:effectLst/>
          </p:spPr>
          <p:txBody>
            <a:bodyPr wrap="none"/>
            <a:lstStyle/>
            <a:p>
              <a:endParaRPr lang="en-AU"/>
            </a:p>
          </p:txBody>
        </p:sp>
        <p:sp>
          <p:nvSpPr>
            <p:cNvPr id="258139" name="Line 91"/>
            <p:cNvSpPr>
              <a:spLocks noChangeShapeType="1"/>
            </p:cNvSpPr>
            <p:nvPr/>
          </p:nvSpPr>
          <p:spPr bwMode="auto">
            <a:xfrm rot="5400000" flipH="1">
              <a:off x="4484" y="1945"/>
              <a:ext cx="734" cy="0"/>
            </a:xfrm>
            <a:prstGeom prst="line">
              <a:avLst/>
            </a:prstGeom>
            <a:noFill/>
            <a:ln w="76200">
              <a:solidFill>
                <a:schemeClr val="tx1"/>
              </a:solidFill>
              <a:round/>
              <a:headEnd/>
              <a:tailEnd/>
            </a:ln>
            <a:effectLst/>
          </p:spPr>
          <p:txBody>
            <a:bodyPr wrap="none"/>
            <a:lstStyle/>
            <a:p>
              <a:endParaRPr lang="en-AU"/>
            </a:p>
          </p:txBody>
        </p:sp>
        <p:sp>
          <p:nvSpPr>
            <p:cNvPr id="258140" name="Line 92"/>
            <p:cNvSpPr>
              <a:spLocks noChangeShapeType="1"/>
            </p:cNvSpPr>
            <p:nvPr/>
          </p:nvSpPr>
          <p:spPr bwMode="auto">
            <a:xfrm rot="5400000" flipH="1">
              <a:off x="4635" y="2887"/>
              <a:ext cx="432" cy="0"/>
            </a:xfrm>
            <a:prstGeom prst="line">
              <a:avLst/>
            </a:prstGeom>
            <a:noFill/>
            <a:ln w="76200">
              <a:solidFill>
                <a:schemeClr val="tx1"/>
              </a:solidFill>
              <a:round/>
              <a:headEnd/>
              <a:tailEnd/>
            </a:ln>
            <a:effectLst/>
          </p:spPr>
          <p:txBody>
            <a:bodyPr wrap="none"/>
            <a:lstStyle/>
            <a:p>
              <a:endParaRPr lang="en-AU"/>
            </a:p>
          </p:txBody>
        </p:sp>
        <p:sp>
          <p:nvSpPr>
            <p:cNvPr id="258141" name="Line 93"/>
            <p:cNvSpPr>
              <a:spLocks noChangeShapeType="1"/>
            </p:cNvSpPr>
            <p:nvPr/>
          </p:nvSpPr>
          <p:spPr bwMode="auto">
            <a:xfrm rot="5400000" flipH="1">
              <a:off x="1172" y="2043"/>
              <a:ext cx="734" cy="0"/>
            </a:xfrm>
            <a:prstGeom prst="line">
              <a:avLst/>
            </a:prstGeom>
            <a:noFill/>
            <a:ln w="76200">
              <a:solidFill>
                <a:schemeClr val="tx1"/>
              </a:solidFill>
              <a:round/>
              <a:headEnd/>
              <a:tailEnd/>
            </a:ln>
            <a:effectLst/>
          </p:spPr>
          <p:txBody>
            <a:bodyPr wrap="none"/>
            <a:lstStyle/>
            <a:p>
              <a:endParaRPr lang="en-AU"/>
            </a:p>
          </p:txBody>
        </p:sp>
        <p:sp>
          <p:nvSpPr>
            <p:cNvPr id="258142" name="Line 94"/>
            <p:cNvSpPr>
              <a:spLocks noChangeShapeType="1"/>
            </p:cNvSpPr>
            <p:nvPr/>
          </p:nvSpPr>
          <p:spPr bwMode="auto">
            <a:xfrm rot="5400000" flipH="1">
              <a:off x="1323" y="2985"/>
              <a:ext cx="432" cy="0"/>
            </a:xfrm>
            <a:prstGeom prst="line">
              <a:avLst/>
            </a:prstGeom>
            <a:noFill/>
            <a:ln w="76200">
              <a:solidFill>
                <a:schemeClr val="tx1"/>
              </a:solidFill>
              <a:round/>
              <a:headEnd/>
              <a:tailEnd/>
            </a:ln>
            <a:effectLst/>
          </p:spPr>
          <p:txBody>
            <a:bodyPr wrap="none"/>
            <a:lstStyle/>
            <a:p>
              <a:endParaRPr lang="en-AU"/>
            </a:p>
          </p:txBody>
        </p:sp>
        <p:sp>
          <p:nvSpPr>
            <p:cNvPr id="258143" name="Line 95"/>
            <p:cNvSpPr>
              <a:spLocks noChangeShapeType="1"/>
            </p:cNvSpPr>
            <p:nvPr/>
          </p:nvSpPr>
          <p:spPr bwMode="auto">
            <a:xfrm flipV="1">
              <a:off x="3538" y="1504"/>
              <a:ext cx="316" cy="0"/>
            </a:xfrm>
            <a:prstGeom prst="line">
              <a:avLst/>
            </a:prstGeom>
            <a:noFill/>
            <a:ln w="76200">
              <a:solidFill>
                <a:schemeClr val="tx1"/>
              </a:solidFill>
              <a:round/>
              <a:headEnd/>
              <a:tailEnd/>
            </a:ln>
            <a:effectLst/>
          </p:spPr>
          <p:txBody>
            <a:bodyPr wrap="none"/>
            <a:lstStyle/>
            <a:p>
              <a:endParaRPr lang="en-AU"/>
            </a:p>
          </p:txBody>
        </p:sp>
        <p:sp>
          <p:nvSpPr>
            <p:cNvPr id="258144" name="Line 96"/>
            <p:cNvSpPr>
              <a:spLocks noChangeShapeType="1"/>
            </p:cNvSpPr>
            <p:nvPr/>
          </p:nvSpPr>
          <p:spPr bwMode="auto">
            <a:xfrm flipV="1">
              <a:off x="2290" y="3232"/>
              <a:ext cx="316" cy="0"/>
            </a:xfrm>
            <a:prstGeom prst="line">
              <a:avLst/>
            </a:prstGeom>
            <a:noFill/>
            <a:ln w="76200">
              <a:solidFill>
                <a:schemeClr val="tx1"/>
              </a:solidFill>
              <a:round/>
              <a:headEnd/>
              <a:tailEnd/>
            </a:ln>
            <a:effectLst/>
          </p:spPr>
          <p:txBody>
            <a:bodyPr wrap="none"/>
            <a:lstStyle/>
            <a:p>
              <a:endParaRPr lang="en-AU"/>
            </a:p>
          </p:txBody>
        </p:sp>
        <p:sp>
          <p:nvSpPr>
            <p:cNvPr id="258145" name="Line 97"/>
            <p:cNvSpPr>
              <a:spLocks noChangeShapeType="1"/>
            </p:cNvSpPr>
            <p:nvPr/>
          </p:nvSpPr>
          <p:spPr bwMode="auto">
            <a:xfrm flipV="1">
              <a:off x="3538" y="3232"/>
              <a:ext cx="316" cy="0"/>
            </a:xfrm>
            <a:prstGeom prst="line">
              <a:avLst/>
            </a:prstGeom>
            <a:noFill/>
            <a:ln w="76200">
              <a:solidFill>
                <a:schemeClr val="tx1"/>
              </a:solidFill>
              <a:round/>
              <a:headEnd/>
              <a:tailEnd/>
            </a:ln>
            <a:effectLst/>
          </p:spPr>
          <p:txBody>
            <a:bodyPr wrap="none"/>
            <a:lstStyle/>
            <a:p>
              <a:endParaRPr lang="en-AU"/>
            </a:p>
          </p:txBody>
        </p:sp>
      </p:grpSp>
      <p:sp>
        <p:nvSpPr>
          <p:cNvPr id="258146" name="Text Box 98"/>
          <p:cNvSpPr txBox="1">
            <a:spLocks noChangeArrowheads="1"/>
          </p:cNvSpPr>
          <p:nvPr/>
        </p:nvSpPr>
        <p:spPr bwMode="auto">
          <a:xfrm>
            <a:off x="228600" y="0"/>
            <a:ext cx="6383338" cy="1917700"/>
          </a:xfrm>
          <a:prstGeom prst="rect">
            <a:avLst/>
          </a:prstGeom>
          <a:noFill/>
          <a:ln w="9525">
            <a:noFill/>
            <a:miter lim="800000"/>
            <a:headEnd/>
            <a:tailEnd/>
          </a:ln>
          <a:effectLst/>
        </p:spPr>
        <p:txBody>
          <a:bodyPr>
            <a:spAutoFit/>
          </a:bodyPr>
          <a:lstStyle/>
          <a:p>
            <a:pPr eaLnBrk="1" hangingPunct="1"/>
            <a:r>
              <a:rPr lang="en-US">
                <a:latin typeface="Tahoma" pitchFamily="34" charset="0"/>
              </a:rPr>
              <a:t>To lessen the amount of LAN traffic, businesses began to uses bridges to filter frames based on </a:t>
            </a:r>
            <a:endParaRPr lang="en-AU">
              <a:latin typeface="Tahoma" pitchFamily="34" charset="0"/>
            </a:endParaRPr>
          </a:p>
          <a:p>
            <a:pPr eaLnBrk="1" hangingPunct="1"/>
            <a:r>
              <a:rPr lang="en-US" b="1" u="sng">
                <a:latin typeface="Tahoma" pitchFamily="34" charset="0"/>
              </a:rPr>
              <a:t>MAC addresses</a:t>
            </a:r>
            <a:r>
              <a:rPr lang="en-AU" b="1">
                <a:latin typeface="Tahoma" pitchFamily="34" charset="0"/>
              </a:rPr>
              <a:t> = Look at the Local Addresses like the post office.</a:t>
            </a:r>
            <a:endParaRPr lang="en-US" b="1">
              <a:latin typeface="Tahoma" pitchFamily="34" charset="0"/>
            </a:endParaRPr>
          </a:p>
        </p:txBody>
      </p:sp>
    </p:spTree>
  </p:cSld>
  <p:clrMapOvr>
    <a:masterClrMapping/>
  </p:clrMapOvr>
  <p:transition spd="med" advTm="152000">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9074" name="Object 2"/>
          <p:cNvGraphicFramePr>
            <a:graphicFrameLocks noChangeAspect="1"/>
          </p:cNvGraphicFramePr>
          <p:nvPr/>
        </p:nvGraphicFramePr>
        <p:xfrm>
          <a:off x="6351588" y="519113"/>
          <a:ext cx="2127250" cy="2201862"/>
        </p:xfrm>
        <a:graphic>
          <a:graphicData uri="http://schemas.openxmlformats.org/presentationml/2006/ole">
            <mc:AlternateContent xmlns:mc="http://schemas.openxmlformats.org/markup-compatibility/2006">
              <mc:Choice xmlns:v="urn:schemas-microsoft-com:vml" Requires="v">
                <p:oleObj spid="_x0000_s151581" name="Bitmap Image" r:id="rId3" imgW="1095528" imgH="1133633" progId="PBrush">
                  <p:embed/>
                </p:oleObj>
              </mc:Choice>
              <mc:Fallback>
                <p:oleObj name="Bitmap Image" r:id="rId3" imgW="1095528" imgH="113363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588" y="519113"/>
                        <a:ext cx="2127250"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9075" name="Rectangle 3"/>
          <p:cNvSpPr>
            <a:spLocks noGrp="1" noChangeArrowheads="1"/>
          </p:cNvSpPr>
          <p:nvPr>
            <p:ph type="title"/>
          </p:nvPr>
        </p:nvSpPr>
        <p:spPr>
          <a:xfrm>
            <a:off x="2990850" y="0"/>
            <a:ext cx="7772400" cy="1143000"/>
          </a:xfrm>
        </p:spPr>
        <p:txBody>
          <a:bodyPr/>
          <a:lstStyle/>
          <a:p>
            <a:r>
              <a:rPr lang="en-US"/>
              <a:t>LAYER 2—Bridge</a:t>
            </a:r>
          </a:p>
        </p:txBody>
      </p:sp>
      <p:sp>
        <p:nvSpPr>
          <p:cNvPr id="259076" name="Rectangle 4"/>
          <p:cNvSpPr>
            <a:spLocks noGrp="1" noChangeArrowheads="1"/>
          </p:cNvSpPr>
          <p:nvPr>
            <p:ph type="body" idx="1"/>
          </p:nvPr>
        </p:nvSpPr>
        <p:spPr>
          <a:xfrm>
            <a:off x="493713" y="2573338"/>
            <a:ext cx="8305800" cy="3278187"/>
          </a:xfrm>
        </p:spPr>
        <p:txBody>
          <a:bodyPr/>
          <a:lstStyle/>
          <a:p>
            <a:pPr>
              <a:lnSpc>
                <a:spcPct val="90000"/>
              </a:lnSpc>
              <a:spcBef>
                <a:spcPct val="50000"/>
              </a:spcBef>
            </a:pPr>
            <a:r>
              <a:rPr lang="en-US" sz="2800"/>
              <a:t>Connects two LAN segments and pass frames.</a:t>
            </a:r>
            <a:endParaRPr lang="en-AU" sz="2800"/>
          </a:p>
          <a:p>
            <a:pPr>
              <a:lnSpc>
                <a:spcPct val="90000"/>
              </a:lnSpc>
              <a:spcBef>
                <a:spcPct val="50000"/>
              </a:spcBef>
            </a:pPr>
            <a:r>
              <a:rPr lang="en-AU" sz="2800"/>
              <a:t>Build tables of all Mac addresses on the network.</a:t>
            </a:r>
            <a:endParaRPr lang="en-US" sz="2800"/>
          </a:p>
          <a:p>
            <a:pPr>
              <a:lnSpc>
                <a:spcPct val="90000"/>
              </a:lnSpc>
              <a:spcBef>
                <a:spcPct val="50000"/>
              </a:spcBef>
            </a:pPr>
            <a:r>
              <a:rPr lang="en-US" sz="2800" u="sng"/>
              <a:t>Keeps traffic local</a:t>
            </a:r>
            <a:r>
              <a:rPr lang="en-US" sz="2800"/>
              <a:t> by filtering traffic based on MAC Addresses</a:t>
            </a:r>
            <a:r>
              <a:rPr lang="en-AU" sz="2800"/>
              <a:t> contained in the layer 2 Frame. Creates more usable bandwidth.the bridge keeps track of MACs on each side of the bridge and filters traffic based on MAC addresses only.</a:t>
            </a:r>
          </a:p>
          <a:p>
            <a:pPr>
              <a:lnSpc>
                <a:spcPct val="90000"/>
              </a:lnSpc>
              <a:spcBef>
                <a:spcPct val="50000"/>
              </a:spcBef>
            </a:pPr>
            <a:r>
              <a:rPr lang="en-AU" sz="2800"/>
              <a:t>SEGMENTATION = Creates separate or more collision domains.</a:t>
            </a:r>
            <a:endParaRPr lang="en-US" sz="2800"/>
          </a:p>
        </p:txBody>
      </p:sp>
      <p:graphicFrame>
        <p:nvGraphicFramePr>
          <p:cNvPr id="259077" name="Object 5"/>
          <p:cNvGraphicFramePr>
            <a:graphicFrameLocks noChangeAspect="1"/>
          </p:cNvGraphicFramePr>
          <p:nvPr/>
        </p:nvGraphicFramePr>
        <p:xfrm>
          <a:off x="3876675" y="1223963"/>
          <a:ext cx="1752600" cy="1066800"/>
        </p:xfrm>
        <a:graphic>
          <a:graphicData uri="http://schemas.openxmlformats.org/presentationml/2006/ole">
            <mc:AlternateContent xmlns:mc="http://schemas.openxmlformats.org/markup-compatibility/2006">
              <mc:Choice xmlns:v="urn:schemas-microsoft-com:vml" Requires="v">
                <p:oleObj spid="_x0000_s151582" name="Bitmap Image" r:id="rId5" imgW="666667" imgH="466543" progId="PBrush">
                  <p:embed/>
                </p:oleObj>
              </mc:Choice>
              <mc:Fallback>
                <p:oleObj name="Bitmap Image" r:id="rId5" imgW="666667" imgH="466543"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6675" y="1223963"/>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8" name="Object 6"/>
          <p:cNvGraphicFramePr>
            <a:graphicFrameLocks noChangeAspect="1"/>
          </p:cNvGraphicFramePr>
          <p:nvPr/>
        </p:nvGraphicFramePr>
        <p:xfrm>
          <a:off x="855663" y="461963"/>
          <a:ext cx="2127250" cy="2201862"/>
        </p:xfrm>
        <a:graphic>
          <a:graphicData uri="http://schemas.openxmlformats.org/presentationml/2006/ole">
            <mc:AlternateContent xmlns:mc="http://schemas.openxmlformats.org/markup-compatibility/2006">
              <mc:Choice xmlns:v="urn:schemas-microsoft-com:vml" Requires="v">
                <p:oleObj spid="_x0000_s151583" name="Bitmap Image" r:id="rId7" imgW="1095528" imgH="1133633" progId="PBrush">
                  <p:embed/>
                </p:oleObj>
              </mc:Choice>
              <mc:Fallback>
                <p:oleObj name="Bitmap Image" r:id="rId7" imgW="1095528" imgH="1133633"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461963"/>
                        <a:ext cx="2127250"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7"/>
          <p:cNvGrpSpPr>
            <a:grpSpLocks/>
          </p:cNvGrpSpPr>
          <p:nvPr/>
        </p:nvGrpSpPr>
        <p:grpSpPr bwMode="auto">
          <a:xfrm>
            <a:off x="1960563" y="1649413"/>
            <a:ext cx="5340350" cy="323850"/>
            <a:chOff x="1282" y="1697"/>
            <a:chExt cx="3364" cy="204"/>
          </a:xfrm>
        </p:grpSpPr>
        <p:sp>
          <p:nvSpPr>
            <p:cNvPr id="259080" name="Freeform 8"/>
            <p:cNvSpPr>
              <a:spLocks/>
            </p:cNvSpPr>
            <p:nvPr/>
          </p:nvSpPr>
          <p:spPr bwMode="auto">
            <a:xfrm>
              <a:off x="1282" y="1699"/>
              <a:ext cx="1238" cy="202"/>
            </a:xfrm>
            <a:custGeom>
              <a:avLst/>
              <a:gdLst/>
              <a:ahLst/>
              <a:cxnLst>
                <a:cxn ang="0">
                  <a:pos x="1238" y="202"/>
                </a:cxn>
                <a:cxn ang="0">
                  <a:pos x="532" y="202"/>
                </a:cxn>
                <a:cxn ang="0">
                  <a:pos x="0" y="0"/>
                </a:cxn>
              </a:cxnLst>
              <a:rect l="0" t="0" r="r" b="b"/>
              <a:pathLst>
                <a:path w="1238" h="202">
                  <a:moveTo>
                    <a:pt x="1238" y="202"/>
                  </a:moveTo>
                  <a:lnTo>
                    <a:pt x="532" y="202"/>
                  </a:lnTo>
                  <a:lnTo>
                    <a:pt x="0" y="0"/>
                  </a:lnTo>
                </a:path>
              </a:pathLst>
            </a:custGeom>
            <a:noFill/>
            <a:ln w="57150" cmpd="sng">
              <a:solidFill>
                <a:schemeClr val="tx1"/>
              </a:solidFill>
              <a:round/>
              <a:headEnd/>
              <a:tailEnd/>
            </a:ln>
            <a:effectLst/>
          </p:spPr>
          <p:txBody>
            <a:bodyPr wrap="none"/>
            <a:lstStyle/>
            <a:p>
              <a:endParaRPr lang="en-AU"/>
            </a:p>
          </p:txBody>
        </p:sp>
        <p:sp>
          <p:nvSpPr>
            <p:cNvPr id="259081" name="Freeform 9"/>
            <p:cNvSpPr>
              <a:spLocks/>
            </p:cNvSpPr>
            <p:nvPr/>
          </p:nvSpPr>
          <p:spPr bwMode="auto">
            <a:xfrm flipH="1">
              <a:off x="3408" y="1697"/>
              <a:ext cx="1238" cy="202"/>
            </a:xfrm>
            <a:custGeom>
              <a:avLst/>
              <a:gdLst/>
              <a:ahLst/>
              <a:cxnLst>
                <a:cxn ang="0">
                  <a:pos x="1238" y="202"/>
                </a:cxn>
                <a:cxn ang="0">
                  <a:pos x="532" y="202"/>
                </a:cxn>
                <a:cxn ang="0">
                  <a:pos x="0" y="0"/>
                </a:cxn>
              </a:cxnLst>
              <a:rect l="0" t="0" r="r" b="b"/>
              <a:pathLst>
                <a:path w="1238" h="202">
                  <a:moveTo>
                    <a:pt x="1238" y="202"/>
                  </a:moveTo>
                  <a:lnTo>
                    <a:pt x="532" y="202"/>
                  </a:lnTo>
                  <a:lnTo>
                    <a:pt x="0" y="0"/>
                  </a:lnTo>
                </a:path>
              </a:pathLst>
            </a:custGeom>
            <a:noFill/>
            <a:ln w="57150" cmpd="sng">
              <a:solidFill>
                <a:schemeClr val="tx1"/>
              </a:solidFill>
              <a:round/>
              <a:headEnd/>
              <a:tailEnd/>
            </a:ln>
            <a:effectLst/>
          </p:spPr>
          <p:txBody>
            <a:bodyPr wrap="none"/>
            <a:lstStyle/>
            <a:p>
              <a:endParaRPr lang="en-AU"/>
            </a:p>
          </p:txBody>
        </p:sp>
      </p:grpSp>
    </p:spTree>
  </p:cSld>
  <p:clrMapOvr>
    <a:masterClrMapping/>
  </p:clrMapOvr>
  <p:transition spd="med" advTm="100000">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381000"/>
            <a:ext cx="2422525" cy="1143000"/>
          </a:xfrm>
        </p:spPr>
        <p:txBody>
          <a:bodyPr/>
          <a:lstStyle/>
          <a:p>
            <a:r>
              <a:rPr lang="en-US"/>
              <a:t>Switch</a:t>
            </a:r>
          </a:p>
        </p:txBody>
      </p:sp>
      <p:grpSp>
        <p:nvGrpSpPr>
          <p:cNvPr id="2" name="Group 3"/>
          <p:cNvGrpSpPr>
            <a:grpSpLocks/>
          </p:cNvGrpSpPr>
          <p:nvPr/>
        </p:nvGrpSpPr>
        <p:grpSpPr bwMode="auto">
          <a:xfrm>
            <a:off x="977900" y="1952625"/>
            <a:ext cx="7177088" cy="4105275"/>
            <a:chOff x="616" y="1230"/>
            <a:chExt cx="4521" cy="2586"/>
          </a:xfrm>
        </p:grpSpPr>
        <p:grpSp>
          <p:nvGrpSpPr>
            <p:cNvPr id="3" name="Group 4"/>
            <p:cNvGrpSpPr>
              <a:grpSpLocks/>
            </p:cNvGrpSpPr>
            <p:nvPr/>
          </p:nvGrpSpPr>
          <p:grpSpPr bwMode="auto">
            <a:xfrm>
              <a:off x="616" y="1331"/>
              <a:ext cx="1208" cy="738"/>
              <a:chOff x="942" y="1623"/>
              <a:chExt cx="1208" cy="738"/>
            </a:xfrm>
          </p:grpSpPr>
          <p:graphicFrame>
            <p:nvGraphicFramePr>
              <p:cNvPr id="261125" name="Object 5"/>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3845" name="Bitmap Image" r:id="rId3" imgW="762106" imgH="476316" progId="PBrush">
                      <p:embed/>
                    </p:oleObj>
                  </mc:Choice>
                  <mc:Fallback>
                    <p:oleObj name="Bitmap Image" r:id="rId3" imgW="762106" imgH="476316" progId="PBrush">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6"/>
              <p:cNvGrpSpPr>
                <a:grpSpLocks/>
              </p:cNvGrpSpPr>
              <p:nvPr/>
            </p:nvGrpSpPr>
            <p:grpSpPr bwMode="auto">
              <a:xfrm>
                <a:off x="942" y="1658"/>
                <a:ext cx="794" cy="703"/>
                <a:chOff x="510" y="1183"/>
                <a:chExt cx="794" cy="703"/>
              </a:xfrm>
            </p:grpSpPr>
            <p:graphicFrame>
              <p:nvGraphicFramePr>
                <p:cNvPr id="261127" name="Object 7"/>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3846" name="Bitmap Image" r:id="rId5" imgW="533474" imgH="485586" progId="PBrush">
                        <p:embed/>
                      </p:oleObj>
                    </mc:Choice>
                    <mc:Fallback>
                      <p:oleObj name="Bitmap Image" r:id="rId5" imgW="533474" imgH="485586" progId="PBrush">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8" name="Object 8"/>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3847" name="Bitmap Image" r:id="rId7" imgW="533474" imgH="485586" progId="PBrush">
                        <p:embed/>
                      </p:oleObj>
                    </mc:Choice>
                    <mc:Fallback>
                      <p:oleObj name="Bitmap Image" r:id="rId7" imgW="533474" imgH="485586" progId="PBrush">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9" name="Object 9"/>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3848" name="Bitmap Image" r:id="rId8" imgW="533474" imgH="485586" progId="PBrush">
                        <p:embed/>
                      </p:oleObj>
                    </mc:Choice>
                    <mc:Fallback>
                      <p:oleObj name="Bitmap Image" r:id="rId8" imgW="533474" imgH="485586" progId="PBrush">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30" name="Object 10"/>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3849" name="Bitmap Image" r:id="rId9" imgW="533474" imgH="485586" progId="PBrush">
                        <p:embed/>
                      </p:oleObj>
                    </mc:Choice>
                    <mc:Fallback>
                      <p:oleObj name="Bitmap Image" r:id="rId9" imgW="533474" imgH="485586" progId="PBrush">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31" name="Object 11"/>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3850" name="Bitmap Image" r:id="rId10" imgW="533474" imgH="485586" progId="PBrush">
                        <p:embed/>
                      </p:oleObj>
                    </mc:Choice>
                    <mc:Fallback>
                      <p:oleObj name="Bitmap Image" r:id="rId10" imgW="533474" imgH="485586" progId="PBrush">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2"/>
              <p:cNvGrpSpPr>
                <a:grpSpLocks/>
              </p:cNvGrpSpPr>
              <p:nvPr/>
            </p:nvGrpSpPr>
            <p:grpSpPr bwMode="auto">
              <a:xfrm>
                <a:off x="1104" y="1765"/>
                <a:ext cx="654" cy="468"/>
                <a:chOff x="672" y="1290"/>
                <a:chExt cx="654" cy="468"/>
              </a:xfrm>
            </p:grpSpPr>
            <p:sp>
              <p:nvSpPr>
                <p:cNvPr id="261133" name="Freeform 13"/>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1134" name="Freeform 14"/>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1135" name="Freeform 15"/>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1136" name="Freeform 16"/>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1137" name="Freeform 17"/>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6" name="Group 18"/>
            <p:cNvGrpSpPr>
              <a:grpSpLocks/>
            </p:cNvGrpSpPr>
            <p:nvPr/>
          </p:nvGrpSpPr>
          <p:grpSpPr bwMode="auto">
            <a:xfrm>
              <a:off x="3929" y="1230"/>
              <a:ext cx="1208" cy="738"/>
              <a:chOff x="942" y="1623"/>
              <a:chExt cx="1208" cy="738"/>
            </a:xfrm>
          </p:grpSpPr>
          <p:graphicFrame>
            <p:nvGraphicFramePr>
              <p:cNvPr id="261139" name="Object 19"/>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3851" name="Bitmap Image" r:id="rId11" imgW="762106" imgH="476316" progId="PBrush">
                      <p:embed/>
                    </p:oleObj>
                  </mc:Choice>
                  <mc:Fallback>
                    <p:oleObj name="Bitmap Image" r:id="rId11" imgW="762106" imgH="476316" progId="PBrush">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20"/>
              <p:cNvGrpSpPr>
                <a:grpSpLocks/>
              </p:cNvGrpSpPr>
              <p:nvPr/>
            </p:nvGrpSpPr>
            <p:grpSpPr bwMode="auto">
              <a:xfrm>
                <a:off x="942" y="1658"/>
                <a:ext cx="794" cy="703"/>
                <a:chOff x="510" y="1183"/>
                <a:chExt cx="794" cy="703"/>
              </a:xfrm>
            </p:grpSpPr>
            <p:graphicFrame>
              <p:nvGraphicFramePr>
                <p:cNvPr id="261141" name="Object 21"/>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3852" name="Bitmap Image" r:id="rId12" imgW="533474" imgH="485586" progId="PBrush">
                        <p:embed/>
                      </p:oleObj>
                    </mc:Choice>
                    <mc:Fallback>
                      <p:oleObj name="Bitmap Image" r:id="rId12" imgW="533474" imgH="485586"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42" name="Object 22"/>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3853" name="Bitmap Image" r:id="rId13" imgW="533474" imgH="485586" progId="PBrush">
                        <p:embed/>
                      </p:oleObj>
                    </mc:Choice>
                    <mc:Fallback>
                      <p:oleObj name="Bitmap Image" r:id="rId13" imgW="533474" imgH="485586" progId="PBrush">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43" name="Object 23"/>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3854" name="Bitmap Image" r:id="rId14" imgW="533474" imgH="485586" progId="PBrush">
                        <p:embed/>
                      </p:oleObj>
                    </mc:Choice>
                    <mc:Fallback>
                      <p:oleObj name="Bitmap Image" r:id="rId14" imgW="533474" imgH="485586" progId="PBrush">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44" name="Object 24"/>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3855" name="Bitmap Image" r:id="rId15" imgW="533474" imgH="485586" progId="PBrush">
                        <p:embed/>
                      </p:oleObj>
                    </mc:Choice>
                    <mc:Fallback>
                      <p:oleObj name="Bitmap Image" r:id="rId15" imgW="533474" imgH="485586" progId="PBrush">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45" name="Object 25"/>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3856" name="Bitmap Image" r:id="rId16" imgW="533474" imgH="485586" progId="PBrush">
                        <p:embed/>
                      </p:oleObj>
                    </mc:Choice>
                    <mc:Fallback>
                      <p:oleObj name="Bitmap Image" r:id="rId16" imgW="533474" imgH="485586" progId="PBrush">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 name="Group 26"/>
              <p:cNvGrpSpPr>
                <a:grpSpLocks/>
              </p:cNvGrpSpPr>
              <p:nvPr/>
            </p:nvGrpSpPr>
            <p:grpSpPr bwMode="auto">
              <a:xfrm>
                <a:off x="1104" y="1765"/>
                <a:ext cx="654" cy="468"/>
                <a:chOff x="672" y="1290"/>
                <a:chExt cx="654" cy="468"/>
              </a:xfrm>
            </p:grpSpPr>
            <p:sp>
              <p:nvSpPr>
                <p:cNvPr id="261147" name="Freeform 27"/>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1148" name="Freeform 28"/>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1149" name="Freeform 29"/>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1150" name="Freeform 30"/>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1151" name="Freeform 31"/>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9" name="Group 32"/>
            <p:cNvGrpSpPr>
              <a:grpSpLocks/>
            </p:cNvGrpSpPr>
            <p:nvPr/>
          </p:nvGrpSpPr>
          <p:grpSpPr bwMode="auto">
            <a:xfrm>
              <a:off x="3929" y="2987"/>
              <a:ext cx="1208" cy="738"/>
              <a:chOff x="942" y="1623"/>
              <a:chExt cx="1208" cy="738"/>
            </a:xfrm>
          </p:grpSpPr>
          <p:graphicFrame>
            <p:nvGraphicFramePr>
              <p:cNvPr id="261153" name="Object 33"/>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3857" name="Bitmap Image" r:id="rId17" imgW="762106" imgH="476316" progId="PBrush">
                      <p:embed/>
                    </p:oleObj>
                  </mc:Choice>
                  <mc:Fallback>
                    <p:oleObj name="Bitmap Image" r:id="rId17" imgW="762106" imgH="476316" progId="PBrush">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34"/>
              <p:cNvGrpSpPr>
                <a:grpSpLocks/>
              </p:cNvGrpSpPr>
              <p:nvPr/>
            </p:nvGrpSpPr>
            <p:grpSpPr bwMode="auto">
              <a:xfrm>
                <a:off x="942" y="1658"/>
                <a:ext cx="794" cy="703"/>
                <a:chOff x="510" y="1183"/>
                <a:chExt cx="794" cy="703"/>
              </a:xfrm>
            </p:grpSpPr>
            <p:graphicFrame>
              <p:nvGraphicFramePr>
                <p:cNvPr id="261155" name="Object 35"/>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3858" name="Bitmap Image" r:id="rId18" imgW="533474" imgH="485586" progId="PBrush">
                        <p:embed/>
                      </p:oleObj>
                    </mc:Choice>
                    <mc:Fallback>
                      <p:oleObj name="Bitmap Image" r:id="rId18" imgW="533474" imgH="485586" progId="PBrush">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56" name="Object 36"/>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3859" name="Bitmap Image" r:id="rId19" imgW="533474" imgH="485586" progId="PBrush">
                        <p:embed/>
                      </p:oleObj>
                    </mc:Choice>
                    <mc:Fallback>
                      <p:oleObj name="Bitmap Image" r:id="rId19" imgW="533474" imgH="485586" progId="PBrush">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57" name="Object 37"/>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3860" name="Bitmap Image" r:id="rId20" imgW="533474" imgH="485586" progId="PBrush">
                        <p:embed/>
                      </p:oleObj>
                    </mc:Choice>
                    <mc:Fallback>
                      <p:oleObj name="Bitmap Image" r:id="rId20" imgW="533474" imgH="485586" progId="PBrush">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58" name="Object 38"/>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3861" name="Bitmap Image" r:id="rId21" imgW="533474" imgH="485586" progId="PBrush">
                        <p:embed/>
                      </p:oleObj>
                    </mc:Choice>
                    <mc:Fallback>
                      <p:oleObj name="Bitmap Image" r:id="rId21" imgW="533474" imgH="485586" progId="PBrush">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59" name="Object 39"/>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3862" name="Bitmap Image" r:id="rId22" imgW="533474" imgH="485586" progId="PBrush">
                        <p:embed/>
                      </p:oleObj>
                    </mc:Choice>
                    <mc:Fallback>
                      <p:oleObj name="Bitmap Image" r:id="rId22" imgW="533474" imgH="485586" progId="PBrush">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40"/>
              <p:cNvGrpSpPr>
                <a:grpSpLocks/>
              </p:cNvGrpSpPr>
              <p:nvPr/>
            </p:nvGrpSpPr>
            <p:grpSpPr bwMode="auto">
              <a:xfrm>
                <a:off x="1104" y="1765"/>
                <a:ext cx="654" cy="468"/>
                <a:chOff x="672" y="1290"/>
                <a:chExt cx="654" cy="468"/>
              </a:xfrm>
            </p:grpSpPr>
            <p:sp>
              <p:nvSpPr>
                <p:cNvPr id="261161" name="Freeform 41"/>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1162" name="Freeform 42"/>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1163" name="Freeform 43"/>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1164" name="Freeform 44"/>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1165" name="Freeform 45"/>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12" name="Group 46"/>
            <p:cNvGrpSpPr>
              <a:grpSpLocks/>
            </p:cNvGrpSpPr>
            <p:nvPr/>
          </p:nvGrpSpPr>
          <p:grpSpPr bwMode="auto">
            <a:xfrm>
              <a:off x="655" y="3078"/>
              <a:ext cx="1208" cy="738"/>
              <a:chOff x="942" y="1623"/>
              <a:chExt cx="1208" cy="738"/>
            </a:xfrm>
          </p:grpSpPr>
          <p:graphicFrame>
            <p:nvGraphicFramePr>
              <p:cNvPr id="261167" name="Object 47"/>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3863" name="Bitmap Image" r:id="rId23" imgW="762106" imgH="476316" progId="PBrush">
                      <p:embed/>
                    </p:oleObj>
                  </mc:Choice>
                  <mc:Fallback>
                    <p:oleObj name="Bitmap Image" r:id="rId23" imgW="762106" imgH="476316"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48"/>
              <p:cNvGrpSpPr>
                <a:grpSpLocks/>
              </p:cNvGrpSpPr>
              <p:nvPr/>
            </p:nvGrpSpPr>
            <p:grpSpPr bwMode="auto">
              <a:xfrm>
                <a:off x="942" y="1658"/>
                <a:ext cx="794" cy="703"/>
                <a:chOff x="510" y="1183"/>
                <a:chExt cx="794" cy="703"/>
              </a:xfrm>
            </p:grpSpPr>
            <p:graphicFrame>
              <p:nvGraphicFramePr>
                <p:cNvPr id="261169" name="Object 49"/>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3864" name="Bitmap Image" r:id="rId24" imgW="533474" imgH="485586" progId="PBrush">
                        <p:embed/>
                      </p:oleObj>
                    </mc:Choice>
                    <mc:Fallback>
                      <p:oleObj name="Bitmap Image" r:id="rId24" imgW="533474" imgH="485586" progId="PBrush">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70" name="Object 50"/>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3865" name="Bitmap Image" r:id="rId25" imgW="533474" imgH="485586" progId="PBrush">
                        <p:embed/>
                      </p:oleObj>
                    </mc:Choice>
                    <mc:Fallback>
                      <p:oleObj name="Bitmap Image" r:id="rId25" imgW="533474" imgH="485586" progId="PBrus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71" name="Object 51"/>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3866" name="Bitmap Image" r:id="rId26" imgW="533474" imgH="485586" progId="PBrush">
                        <p:embed/>
                      </p:oleObj>
                    </mc:Choice>
                    <mc:Fallback>
                      <p:oleObj name="Bitmap Image" r:id="rId26" imgW="533474" imgH="485586" progId="PBrush">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72" name="Object 52"/>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3867" name="Bitmap Image" r:id="rId27" imgW="533474" imgH="485586" progId="PBrush">
                        <p:embed/>
                      </p:oleObj>
                    </mc:Choice>
                    <mc:Fallback>
                      <p:oleObj name="Bitmap Image" r:id="rId27" imgW="533474" imgH="485586"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73" name="Object 53"/>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3868" name="Bitmap Image" r:id="rId28" imgW="533474" imgH="485586" progId="PBrush">
                        <p:embed/>
                      </p:oleObj>
                    </mc:Choice>
                    <mc:Fallback>
                      <p:oleObj name="Bitmap Image" r:id="rId28" imgW="533474" imgH="485586" progId="PBrush">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54"/>
              <p:cNvGrpSpPr>
                <a:grpSpLocks/>
              </p:cNvGrpSpPr>
              <p:nvPr/>
            </p:nvGrpSpPr>
            <p:grpSpPr bwMode="auto">
              <a:xfrm>
                <a:off x="1104" y="1765"/>
                <a:ext cx="654" cy="468"/>
                <a:chOff x="672" y="1290"/>
                <a:chExt cx="654" cy="468"/>
              </a:xfrm>
            </p:grpSpPr>
            <p:sp>
              <p:nvSpPr>
                <p:cNvPr id="261175" name="Freeform 55"/>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1176" name="Freeform 56"/>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1177" name="Freeform 57"/>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1178" name="Freeform 58"/>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1179" name="Freeform 59"/>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sp>
        <p:nvSpPr>
          <p:cNvPr id="261180" name="Line 60"/>
          <p:cNvSpPr>
            <a:spLocks noChangeShapeType="1"/>
          </p:cNvSpPr>
          <p:nvPr/>
        </p:nvSpPr>
        <p:spPr bwMode="auto">
          <a:xfrm flipV="1">
            <a:off x="2854325" y="5135563"/>
            <a:ext cx="1520825" cy="0"/>
          </a:xfrm>
          <a:prstGeom prst="line">
            <a:avLst/>
          </a:prstGeom>
          <a:noFill/>
          <a:ln w="76200">
            <a:solidFill>
              <a:schemeClr val="tx1"/>
            </a:solidFill>
            <a:round/>
            <a:headEnd/>
            <a:tailEnd/>
          </a:ln>
          <a:effectLst/>
        </p:spPr>
        <p:txBody>
          <a:bodyPr wrap="none"/>
          <a:lstStyle/>
          <a:p>
            <a:endParaRPr lang="en-AU"/>
          </a:p>
        </p:txBody>
      </p:sp>
      <p:sp>
        <p:nvSpPr>
          <p:cNvPr id="261181" name="Line 61"/>
          <p:cNvSpPr>
            <a:spLocks noChangeShapeType="1"/>
          </p:cNvSpPr>
          <p:nvPr/>
        </p:nvSpPr>
        <p:spPr bwMode="auto">
          <a:xfrm>
            <a:off x="5181600" y="5135563"/>
            <a:ext cx="1905000" cy="0"/>
          </a:xfrm>
          <a:prstGeom prst="line">
            <a:avLst/>
          </a:prstGeom>
          <a:noFill/>
          <a:ln w="76200">
            <a:solidFill>
              <a:schemeClr val="tx1"/>
            </a:solidFill>
            <a:round/>
            <a:headEnd/>
            <a:tailEnd/>
          </a:ln>
          <a:effectLst/>
        </p:spPr>
        <p:txBody>
          <a:bodyPr wrap="none"/>
          <a:lstStyle/>
          <a:p>
            <a:endParaRPr lang="en-AU"/>
          </a:p>
        </p:txBody>
      </p:sp>
      <p:sp>
        <p:nvSpPr>
          <p:cNvPr id="261182" name="Line 62"/>
          <p:cNvSpPr>
            <a:spLocks noChangeShapeType="1"/>
          </p:cNvSpPr>
          <p:nvPr/>
        </p:nvSpPr>
        <p:spPr bwMode="auto">
          <a:xfrm>
            <a:off x="2819400" y="2392363"/>
            <a:ext cx="4267200" cy="0"/>
          </a:xfrm>
          <a:prstGeom prst="line">
            <a:avLst/>
          </a:prstGeom>
          <a:noFill/>
          <a:ln w="76200">
            <a:solidFill>
              <a:schemeClr val="tx1"/>
            </a:solidFill>
            <a:round/>
            <a:headEnd/>
            <a:tailEnd/>
          </a:ln>
          <a:effectLst/>
        </p:spPr>
        <p:txBody>
          <a:bodyPr wrap="none"/>
          <a:lstStyle/>
          <a:p>
            <a:endParaRPr lang="en-AU"/>
          </a:p>
        </p:txBody>
      </p:sp>
      <p:sp useBgFill="1">
        <p:nvSpPr>
          <p:cNvPr id="261183" name="Rectangle 63"/>
          <p:cNvSpPr>
            <a:spLocks noChangeArrowheads="1"/>
          </p:cNvSpPr>
          <p:nvPr/>
        </p:nvSpPr>
        <p:spPr bwMode="auto">
          <a:xfrm>
            <a:off x="4191000" y="2011363"/>
            <a:ext cx="1524000" cy="685800"/>
          </a:xfrm>
          <a:prstGeom prst="rect">
            <a:avLst/>
          </a:prstGeom>
          <a:ln w="9525">
            <a:noFill/>
            <a:miter lim="800000"/>
            <a:headEnd/>
            <a:tailEnd/>
          </a:ln>
          <a:effectLst/>
        </p:spPr>
        <p:txBody>
          <a:bodyPr wrap="none" anchor="ctr"/>
          <a:lstStyle/>
          <a:p>
            <a:endParaRPr lang="en-AU"/>
          </a:p>
        </p:txBody>
      </p:sp>
      <p:sp>
        <p:nvSpPr>
          <p:cNvPr id="261184" name="Text Box 64"/>
          <p:cNvSpPr txBox="1">
            <a:spLocks noChangeArrowheads="1"/>
          </p:cNvSpPr>
          <p:nvPr/>
        </p:nvSpPr>
        <p:spPr bwMode="auto">
          <a:xfrm>
            <a:off x="2474913" y="76200"/>
            <a:ext cx="6669087" cy="1917700"/>
          </a:xfrm>
          <a:prstGeom prst="rect">
            <a:avLst/>
          </a:prstGeom>
          <a:noFill/>
          <a:ln w="9525">
            <a:noFill/>
            <a:miter lim="800000"/>
            <a:headEnd/>
            <a:tailEnd/>
          </a:ln>
          <a:effectLst/>
        </p:spPr>
        <p:txBody>
          <a:bodyPr>
            <a:spAutoFit/>
          </a:bodyPr>
          <a:lstStyle/>
          <a:p>
            <a:pPr eaLnBrk="1" hangingPunct="1"/>
            <a:r>
              <a:rPr lang="en-US">
                <a:latin typeface="Tahoma" pitchFamily="34" charset="0"/>
              </a:rPr>
              <a:t>Another benefit of a switch is that each LAN segment gets dedicated bandwidth.</a:t>
            </a:r>
            <a:endParaRPr lang="en-AU">
              <a:latin typeface="Tahoma" pitchFamily="34" charset="0"/>
            </a:endParaRPr>
          </a:p>
          <a:p>
            <a:pPr eaLnBrk="1" hangingPunct="1"/>
            <a:r>
              <a:rPr lang="en-AU">
                <a:latin typeface="Tahoma" pitchFamily="34" charset="0"/>
              </a:rPr>
              <a:t>Combines the connectivity of a hub and the traffic regulation of a bridge They switch frames out only the port connected to the host.</a:t>
            </a:r>
            <a:endParaRPr lang="en-US">
              <a:latin typeface="Tahoma" pitchFamily="34" charset="0"/>
            </a:endParaRPr>
          </a:p>
        </p:txBody>
      </p:sp>
      <p:graphicFrame>
        <p:nvGraphicFramePr>
          <p:cNvPr id="261185" name="Object 65"/>
          <p:cNvGraphicFramePr>
            <a:graphicFrameLocks noChangeAspect="1"/>
          </p:cNvGraphicFramePr>
          <p:nvPr/>
        </p:nvGraphicFramePr>
        <p:xfrm>
          <a:off x="4078288" y="3170238"/>
          <a:ext cx="1752600" cy="1066800"/>
        </p:xfrm>
        <a:graphic>
          <a:graphicData uri="http://schemas.openxmlformats.org/presentationml/2006/ole">
            <mc:AlternateContent xmlns:mc="http://schemas.openxmlformats.org/markup-compatibility/2006">
              <mc:Choice xmlns:v="urn:schemas-microsoft-com:vml" Requires="v">
                <p:oleObj spid="_x0000_s153869" name="Bitmap Image" r:id="rId29" imgW="771429" imgH="371527" progId="PBrush">
                  <p:embed/>
                </p:oleObj>
              </mc:Choice>
              <mc:Fallback>
                <p:oleObj name="Bitmap Image" r:id="rId29" imgW="771429" imgH="371527" progId="PBrush">
                  <p:embed/>
                  <p:pic>
                    <p:nvPicPr>
                      <p:cNvPr id="0"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78288" y="3170238"/>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 66"/>
          <p:cNvGrpSpPr>
            <a:grpSpLocks/>
          </p:cNvGrpSpPr>
          <p:nvPr/>
        </p:nvGrpSpPr>
        <p:grpSpPr bwMode="auto">
          <a:xfrm>
            <a:off x="4152900" y="2354263"/>
            <a:ext cx="1543050" cy="2825750"/>
            <a:chOff x="2616" y="1483"/>
            <a:chExt cx="972" cy="1780"/>
          </a:xfrm>
        </p:grpSpPr>
        <p:sp>
          <p:nvSpPr>
            <p:cNvPr id="261187" name="Line 67"/>
            <p:cNvSpPr>
              <a:spLocks noChangeShapeType="1"/>
            </p:cNvSpPr>
            <p:nvPr/>
          </p:nvSpPr>
          <p:spPr bwMode="auto">
            <a:xfrm rot="5400000" flipH="1">
              <a:off x="2407" y="2911"/>
              <a:ext cx="705" cy="0"/>
            </a:xfrm>
            <a:prstGeom prst="line">
              <a:avLst/>
            </a:prstGeom>
            <a:noFill/>
            <a:ln w="76200">
              <a:solidFill>
                <a:schemeClr val="tx1"/>
              </a:solidFill>
              <a:round/>
              <a:headEnd/>
              <a:tailEnd/>
            </a:ln>
            <a:effectLst/>
          </p:spPr>
          <p:txBody>
            <a:bodyPr wrap="none"/>
            <a:lstStyle/>
            <a:p>
              <a:endParaRPr lang="en-AU"/>
            </a:p>
          </p:txBody>
        </p:sp>
        <p:sp>
          <p:nvSpPr>
            <p:cNvPr id="261188" name="Line 68"/>
            <p:cNvSpPr>
              <a:spLocks noChangeShapeType="1"/>
            </p:cNvSpPr>
            <p:nvPr/>
          </p:nvSpPr>
          <p:spPr bwMode="auto">
            <a:xfrm rot="5400000" flipH="1">
              <a:off x="2936" y="2890"/>
              <a:ext cx="691" cy="0"/>
            </a:xfrm>
            <a:prstGeom prst="line">
              <a:avLst/>
            </a:prstGeom>
            <a:noFill/>
            <a:ln w="76200">
              <a:solidFill>
                <a:schemeClr val="tx1"/>
              </a:solidFill>
              <a:round/>
              <a:headEnd/>
              <a:tailEnd/>
            </a:ln>
            <a:effectLst/>
          </p:spPr>
          <p:txBody>
            <a:bodyPr wrap="none"/>
            <a:lstStyle/>
            <a:p>
              <a:endParaRPr lang="en-AU"/>
            </a:p>
          </p:txBody>
        </p:sp>
        <p:sp>
          <p:nvSpPr>
            <p:cNvPr id="261189" name="Line 69"/>
            <p:cNvSpPr>
              <a:spLocks noChangeShapeType="1"/>
            </p:cNvSpPr>
            <p:nvPr/>
          </p:nvSpPr>
          <p:spPr bwMode="auto">
            <a:xfrm rot="5400000" flipH="1">
              <a:off x="3300" y="1771"/>
              <a:ext cx="576" cy="0"/>
            </a:xfrm>
            <a:prstGeom prst="line">
              <a:avLst/>
            </a:prstGeom>
            <a:noFill/>
            <a:ln w="76200">
              <a:solidFill>
                <a:schemeClr val="tx1"/>
              </a:solidFill>
              <a:round/>
              <a:headEnd/>
              <a:tailEnd/>
            </a:ln>
            <a:effectLst/>
          </p:spPr>
          <p:txBody>
            <a:bodyPr wrap="none"/>
            <a:lstStyle/>
            <a:p>
              <a:endParaRPr lang="en-AU"/>
            </a:p>
          </p:txBody>
        </p:sp>
        <p:sp>
          <p:nvSpPr>
            <p:cNvPr id="261190" name="Line 70"/>
            <p:cNvSpPr>
              <a:spLocks noChangeShapeType="1"/>
            </p:cNvSpPr>
            <p:nvPr/>
          </p:nvSpPr>
          <p:spPr bwMode="auto">
            <a:xfrm rot="5400000" flipH="1">
              <a:off x="2184" y="1921"/>
              <a:ext cx="864" cy="0"/>
            </a:xfrm>
            <a:prstGeom prst="line">
              <a:avLst/>
            </a:prstGeom>
            <a:noFill/>
            <a:ln w="76200">
              <a:solidFill>
                <a:schemeClr val="tx1"/>
              </a:solidFill>
              <a:round/>
              <a:headEnd/>
              <a:tailEnd/>
            </a:ln>
            <a:effectLst/>
          </p:spPr>
          <p:txBody>
            <a:bodyPr wrap="none"/>
            <a:lstStyle/>
            <a:p>
              <a:endParaRPr lang="en-AU"/>
            </a:p>
          </p:txBody>
        </p:sp>
      </p:grpSp>
      <p:grpSp>
        <p:nvGrpSpPr>
          <p:cNvPr id="16" name="Group 71"/>
          <p:cNvGrpSpPr>
            <a:grpSpLocks/>
          </p:cNvGrpSpPr>
          <p:nvPr/>
        </p:nvGrpSpPr>
        <p:grpSpPr bwMode="auto">
          <a:xfrm>
            <a:off x="8004175" y="2565400"/>
            <a:ext cx="1139825" cy="774700"/>
            <a:chOff x="5042" y="1770"/>
            <a:chExt cx="718" cy="488"/>
          </a:xfrm>
        </p:grpSpPr>
        <p:graphicFrame>
          <p:nvGraphicFramePr>
            <p:cNvPr id="261192" name="Object 72"/>
            <p:cNvGraphicFramePr>
              <a:graphicFrameLocks noChangeAspect="1"/>
            </p:cNvGraphicFramePr>
            <p:nvPr/>
          </p:nvGraphicFramePr>
          <p:xfrm>
            <a:off x="5042" y="1770"/>
            <a:ext cx="718" cy="449"/>
          </p:xfrm>
          <a:graphic>
            <a:graphicData uri="http://schemas.openxmlformats.org/presentationml/2006/ole">
              <mc:AlternateContent xmlns:mc="http://schemas.openxmlformats.org/markup-compatibility/2006">
                <mc:Choice xmlns:v="urn:schemas-microsoft-com:vml" Requires="v">
                  <p:oleObj spid="_x0000_s153870" name="Bitmap Image" r:id="rId31" imgW="914286" imgH="495369" progId="PBrush">
                    <p:embed/>
                  </p:oleObj>
                </mc:Choice>
                <mc:Fallback>
                  <p:oleObj name="Bitmap Image" r:id="rId31" imgW="914286" imgH="495369" progId="PBrush">
                    <p:embed/>
                    <p:pic>
                      <p:nvPicPr>
                        <p:cNvPr id="0" name="Picture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42" y="1770"/>
                          <a:ext cx="718"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 name="Group 73"/>
            <p:cNvGrpSpPr>
              <a:grpSpLocks/>
            </p:cNvGrpSpPr>
            <p:nvPr/>
          </p:nvGrpSpPr>
          <p:grpSpPr bwMode="auto">
            <a:xfrm>
              <a:off x="5130" y="1894"/>
              <a:ext cx="546" cy="364"/>
              <a:chOff x="5130" y="1894"/>
              <a:chExt cx="546" cy="364"/>
            </a:xfrm>
          </p:grpSpPr>
          <p:sp>
            <p:nvSpPr>
              <p:cNvPr id="261194" name="Text Box 74"/>
              <p:cNvSpPr txBox="1">
                <a:spLocks noChangeArrowheads="1"/>
              </p:cNvSpPr>
              <p:nvPr/>
            </p:nvSpPr>
            <p:spPr bwMode="auto">
              <a:xfrm>
                <a:off x="5130" y="1894"/>
                <a:ext cx="546" cy="173"/>
              </a:xfrm>
              <a:prstGeom prst="rect">
                <a:avLst/>
              </a:prstGeom>
              <a:noFill/>
              <a:ln w="9525">
                <a:noFill/>
                <a:miter lim="800000"/>
                <a:headEnd/>
                <a:tailEnd/>
              </a:ln>
              <a:effectLst/>
            </p:spPr>
            <p:txBody>
              <a:bodyPr wrap="none">
                <a:spAutoFit/>
              </a:bodyPr>
              <a:lstStyle/>
              <a:p>
                <a:pPr eaLnBrk="1" hangingPunct="1"/>
                <a:r>
                  <a:rPr lang="en-US" sz="1200">
                    <a:latin typeface="Tahoma" pitchFamily="34" charset="0"/>
                  </a:rPr>
                  <a:t>The Cloud</a:t>
                </a:r>
              </a:p>
            </p:txBody>
          </p:sp>
          <p:sp>
            <p:nvSpPr>
              <p:cNvPr id="261195" name="Rectangle 75"/>
              <p:cNvSpPr>
                <a:spLocks noChangeArrowheads="1"/>
              </p:cNvSpPr>
              <p:nvPr/>
            </p:nvSpPr>
            <p:spPr bwMode="auto">
              <a:xfrm>
                <a:off x="5331" y="2192"/>
                <a:ext cx="133" cy="66"/>
              </a:xfrm>
              <a:prstGeom prst="rect">
                <a:avLst/>
              </a:prstGeom>
              <a:solidFill>
                <a:schemeClr val="bg1"/>
              </a:solidFill>
              <a:ln w="9525">
                <a:solidFill>
                  <a:schemeClr val="bg1"/>
                </a:solidFill>
                <a:miter lim="800000"/>
                <a:headEnd/>
                <a:tailEnd/>
              </a:ln>
              <a:effectLst/>
            </p:spPr>
            <p:txBody>
              <a:bodyPr wrap="none" anchor="ctr"/>
              <a:lstStyle/>
              <a:p>
                <a:endParaRPr lang="en-AU"/>
              </a:p>
            </p:txBody>
          </p:sp>
        </p:grpSp>
      </p:grpSp>
      <p:grpSp>
        <p:nvGrpSpPr>
          <p:cNvPr id="18" name="Group 76"/>
          <p:cNvGrpSpPr>
            <a:grpSpLocks/>
          </p:cNvGrpSpPr>
          <p:nvPr/>
        </p:nvGrpSpPr>
        <p:grpSpPr bwMode="auto">
          <a:xfrm>
            <a:off x="2900363" y="1947863"/>
            <a:ext cx="3281362" cy="3567112"/>
            <a:chOff x="1827" y="1227"/>
            <a:chExt cx="2067" cy="2247"/>
          </a:xfrm>
        </p:grpSpPr>
        <p:sp>
          <p:nvSpPr>
            <p:cNvPr id="261197" name="Text Box 77"/>
            <p:cNvSpPr txBox="1">
              <a:spLocks noChangeArrowheads="1"/>
            </p:cNvSpPr>
            <p:nvPr/>
          </p:nvSpPr>
          <p:spPr bwMode="auto">
            <a:xfrm>
              <a:off x="3138" y="3243"/>
              <a:ext cx="727" cy="231"/>
            </a:xfrm>
            <a:prstGeom prst="rect">
              <a:avLst/>
            </a:prstGeom>
            <a:noFill/>
            <a:ln w="9525">
              <a:noFill/>
              <a:miter lim="800000"/>
              <a:headEnd/>
              <a:tailEnd/>
            </a:ln>
            <a:effectLst/>
          </p:spPr>
          <p:txBody>
            <a:bodyPr wrap="none">
              <a:spAutoFit/>
            </a:bodyPr>
            <a:lstStyle/>
            <a:p>
              <a:pPr eaLnBrk="1" hangingPunct="1"/>
              <a:r>
                <a:rPr lang="en-US" sz="1800" b="1">
                  <a:solidFill>
                    <a:schemeClr val="tx2"/>
                  </a:solidFill>
                  <a:latin typeface="Tahoma" pitchFamily="34" charset="0"/>
                </a:rPr>
                <a:t>10 Mbps</a:t>
              </a:r>
            </a:p>
          </p:txBody>
        </p:sp>
        <p:sp>
          <p:nvSpPr>
            <p:cNvPr id="261198" name="Text Box 78"/>
            <p:cNvSpPr txBox="1">
              <a:spLocks noChangeArrowheads="1"/>
            </p:cNvSpPr>
            <p:nvPr/>
          </p:nvSpPr>
          <p:spPr bwMode="auto">
            <a:xfrm>
              <a:off x="1971" y="3228"/>
              <a:ext cx="727" cy="231"/>
            </a:xfrm>
            <a:prstGeom prst="rect">
              <a:avLst/>
            </a:prstGeom>
            <a:noFill/>
            <a:ln w="9525">
              <a:noFill/>
              <a:miter lim="800000"/>
              <a:headEnd/>
              <a:tailEnd/>
            </a:ln>
            <a:effectLst/>
          </p:spPr>
          <p:txBody>
            <a:bodyPr wrap="none">
              <a:spAutoFit/>
            </a:bodyPr>
            <a:lstStyle/>
            <a:p>
              <a:pPr eaLnBrk="1" hangingPunct="1"/>
              <a:r>
                <a:rPr lang="en-US" sz="1800" b="1">
                  <a:solidFill>
                    <a:schemeClr val="tx2"/>
                  </a:solidFill>
                  <a:latin typeface="Tahoma" pitchFamily="34" charset="0"/>
                </a:rPr>
                <a:t>10 Mbps</a:t>
              </a:r>
            </a:p>
          </p:txBody>
        </p:sp>
        <p:sp>
          <p:nvSpPr>
            <p:cNvPr id="261199" name="Text Box 79"/>
            <p:cNvSpPr txBox="1">
              <a:spLocks noChangeArrowheads="1"/>
            </p:cNvSpPr>
            <p:nvPr/>
          </p:nvSpPr>
          <p:spPr bwMode="auto">
            <a:xfrm>
              <a:off x="1827" y="1558"/>
              <a:ext cx="727" cy="231"/>
            </a:xfrm>
            <a:prstGeom prst="rect">
              <a:avLst/>
            </a:prstGeom>
            <a:noFill/>
            <a:ln w="9525">
              <a:noFill/>
              <a:miter lim="800000"/>
              <a:headEnd/>
              <a:tailEnd/>
            </a:ln>
            <a:effectLst/>
          </p:spPr>
          <p:txBody>
            <a:bodyPr wrap="none">
              <a:spAutoFit/>
            </a:bodyPr>
            <a:lstStyle/>
            <a:p>
              <a:pPr eaLnBrk="1" hangingPunct="1"/>
              <a:r>
                <a:rPr lang="en-US" sz="1800" b="1">
                  <a:solidFill>
                    <a:schemeClr val="tx2"/>
                  </a:solidFill>
                  <a:latin typeface="Tahoma" pitchFamily="34" charset="0"/>
                </a:rPr>
                <a:t>10 Mbps</a:t>
              </a:r>
            </a:p>
          </p:txBody>
        </p:sp>
        <p:sp>
          <p:nvSpPr>
            <p:cNvPr id="261200" name="Text Box 80"/>
            <p:cNvSpPr txBox="1">
              <a:spLocks noChangeArrowheads="1"/>
            </p:cNvSpPr>
            <p:nvPr/>
          </p:nvSpPr>
          <p:spPr bwMode="auto">
            <a:xfrm>
              <a:off x="3167" y="1227"/>
              <a:ext cx="727" cy="231"/>
            </a:xfrm>
            <a:prstGeom prst="rect">
              <a:avLst/>
            </a:prstGeom>
            <a:noFill/>
            <a:ln w="9525">
              <a:noFill/>
              <a:miter lim="800000"/>
              <a:headEnd/>
              <a:tailEnd/>
            </a:ln>
            <a:effectLst/>
          </p:spPr>
          <p:txBody>
            <a:bodyPr wrap="none">
              <a:spAutoFit/>
            </a:bodyPr>
            <a:lstStyle/>
            <a:p>
              <a:pPr eaLnBrk="1" hangingPunct="1"/>
              <a:r>
                <a:rPr lang="en-US" sz="1800" b="1">
                  <a:solidFill>
                    <a:schemeClr val="tx2"/>
                  </a:solidFill>
                  <a:latin typeface="Tahoma" pitchFamily="34" charset="0"/>
                </a:rPr>
                <a:t>10 Mbps</a:t>
              </a:r>
            </a:p>
          </p:txBody>
        </p:sp>
      </p:grpSp>
      <p:graphicFrame>
        <p:nvGraphicFramePr>
          <p:cNvPr id="261201" name="Object 81"/>
          <p:cNvGraphicFramePr>
            <a:graphicFrameLocks noChangeAspect="1"/>
          </p:cNvGraphicFramePr>
          <p:nvPr/>
        </p:nvGraphicFramePr>
        <p:xfrm>
          <a:off x="6929438" y="3522663"/>
          <a:ext cx="971550" cy="628650"/>
        </p:xfrm>
        <a:graphic>
          <a:graphicData uri="http://schemas.openxmlformats.org/presentationml/2006/ole">
            <mc:AlternateContent xmlns:mc="http://schemas.openxmlformats.org/markup-compatibility/2006">
              <mc:Choice xmlns:v="urn:schemas-microsoft-com:vml" Requires="v">
                <p:oleObj spid="_x0000_s153871" name="Bitmap Image" r:id="rId33" imgW="676369" imgH="438095" progId="PBrush">
                  <p:embed/>
                </p:oleObj>
              </mc:Choice>
              <mc:Fallback>
                <p:oleObj name="Bitmap Image" r:id="rId33" imgW="676369" imgH="438095" progId="PBrush">
                  <p:embed/>
                  <p:pic>
                    <p:nvPicPr>
                      <p:cNvPr id="0" name="Picture 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29438" y="3522663"/>
                        <a:ext cx="9715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1202" name="Freeform 82"/>
          <p:cNvSpPr>
            <a:spLocks/>
          </p:cNvSpPr>
          <p:nvPr/>
        </p:nvSpPr>
        <p:spPr bwMode="auto">
          <a:xfrm rot="-830394">
            <a:off x="7620000" y="3149600"/>
            <a:ext cx="630238" cy="436563"/>
          </a:xfrm>
          <a:custGeom>
            <a:avLst/>
            <a:gdLst/>
            <a:ahLst/>
            <a:cxnLst>
              <a:cxn ang="0">
                <a:pos x="605" y="0"/>
              </a:cxn>
              <a:cxn ang="0">
                <a:pos x="158" y="245"/>
              </a:cxn>
              <a:cxn ang="0">
                <a:pos x="446" y="245"/>
              </a:cxn>
              <a:cxn ang="0">
                <a:pos x="0" y="504"/>
              </a:cxn>
            </a:cxnLst>
            <a:rect l="0" t="0" r="r" b="b"/>
            <a:pathLst>
              <a:path w="605" h="504">
                <a:moveTo>
                  <a:pt x="605" y="0"/>
                </a:moveTo>
                <a:lnTo>
                  <a:pt x="158" y="245"/>
                </a:lnTo>
                <a:lnTo>
                  <a:pt x="446" y="245"/>
                </a:lnTo>
                <a:lnTo>
                  <a:pt x="0" y="504"/>
                </a:lnTo>
              </a:path>
            </a:pathLst>
          </a:custGeom>
          <a:noFill/>
          <a:ln w="38100" cmpd="sng">
            <a:solidFill>
              <a:srgbClr val="FF0000"/>
            </a:solidFill>
            <a:round/>
            <a:headEnd/>
            <a:tailEnd/>
          </a:ln>
          <a:effectLst/>
        </p:spPr>
        <p:txBody>
          <a:bodyPr wrap="none"/>
          <a:lstStyle/>
          <a:p>
            <a:endParaRPr lang="en-AU"/>
          </a:p>
        </p:txBody>
      </p:sp>
      <p:sp>
        <p:nvSpPr>
          <p:cNvPr id="261203" name="Text Box 83"/>
          <p:cNvSpPr txBox="1">
            <a:spLocks noChangeArrowheads="1"/>
          </p:cNvSpPr>
          <p:nvPr/>
        </p:nvSpPr>
        <p:spPr bwMode="auto">
          <a:xfrm>
            <a:off x="5849938" y="3844925"/>
            <a:ext cx="1154112" cy="366713"/>
          </a:xfrm>
          <a:prstGeom prst="rect">
            <a:avLst/>
          </a:prstGeom>
          <a:noFill/>
          <a:ln w="9525">
            <a:noFill/>
            <a:miter lim="800000"/>
            <a:headEnd/>
            <a:tailEnd/>
          </a:ln>
          <a:effectLst/>
        </p:spPr>
        <p:txBody>
          <a:bodyPr wrap="none">
            <a:spAutoFit/>
          </a:bodyPr>
          <a:lstStyle/>
          <a:p>
            <a:pPr eaLnBrk="1" hangingPunct="1"/>
            <a:r>
              <a:rPr lang="en-US" sz="1800" b="1">
                <a:solidFill>
                  <a:schemeClr val="tx2"/>
                </a:solidFill>
                <a:latin typeface="Tahoma" pitchFamily="34" charset="0"/>
              </a:rPr>
              <a:t>10 Mbps</a:t>
            </a:r>
          </a:p>
        </p:txBody>
      </p:sp>
      <p:sp>
        <p:nvSpPr>
          <p:cNvPr id="261204" name="Line 84"/>
          <p:cNvSpPr>
            <a:spLocks noChangeShapeType="1"/>
          </p:cNvSpPr>
          <p:nvPr/>
        </p:nvSpPr>
        <p:spPr bwMode="auto">
          <a:xfrm flipV="1">
            <a:off x="5505450" y="3810000"/>
            <a:ext cx="1520825" cy="0"/>
          </a:xfrm>
          <a:prstGeom prst="line">
            <a:avLst/>
          </a:prstGeom>
          <a:noFill/>
          <a:ln w="76200">
            <a:solidFill>
              <a:schemeClr val="tx1"/>
            </a:solidFill>
            <a:round/>
            <a:headEnd/>
            <a:tailEnd/>
          </a:ln>
          <a:effectLst/>
        </p:spPr>
        <p:txBody>
          <a:bodyPr wrap="none"/>
          <a:lstStyle/>
          <a:p>
            <a:endParaRPr lang="en-AU"/>
          </a:p>
        </p:txBody>
      </p:sp>
      <p:pic>
        <p:nvPicPr>
          <p:cNvPr id="85" name="Picture 4" descr="C:\My Documents\My Pictures\lan-switch-cisconetwork.gif"/>
          <p:cNvPicPr>
            <a:picLocks noChangeAspect="1" noChangeArrowheads="1"/>
          </p:cNvPicPr>
          <p:nvPr/>
        </p:nvPicPr>
        <p:blipFill>
          <a:blip r:embed="rId35"/>
          <a:srcRect/>
          <a:stretch>
            <a:fillRect/>
          </a:stretch>
        </p:blipFill>
        <p:spPr bwMode="auto">
          <a:xfrm>
            <a:off x="97222" y="4071942"/>
            <a:ext cx="4460468" cy="2357454"/>
          </a:xfrm>
          <a:prstGeom prst="rect">
            <a:avLst/>
          </a:prstGeom>
          <a:noFill/>
        </p:spPr>
      </p:pic>
    </p:spTree>
  </p:cSld>
  <p:clrMapOvr>
    <a:masterClrMapping/>
  </p:clrMapOvr>
  <p:transition spd="med" advTm="55000">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AU"/>
              <a:t>Router</a:t>
            </a:r>
            <a:endParaRPr lang="en-AU" sz="4000"/>
          </a:p>
        </p:txBody>
      </p:sp>
      <p:sp>
        <p:nvSpPr>
          <p:cNvPr id="141315" name="Rectangle 3"/>
          <p:cNvSpPr>
            <a:spLocks noGrp="1" noChangeArrowheads="1"/>
          </p:cNvSpPr>
          <p:nvPr>
            <p:ph type="body" idx="1"/>
          </p:nvPr>
        </p:nvSpPr>
        <p:spPr>
          <a:xfrm>
            <a:off x="914400" y="1600200"/>
            <a:ext cx="7848600" cy="4876800"/>
          </a:xfrm>
        </p:spPr>
        <p:txBody>
          <a:bodyPr/>
          <a:lstStyle/>
          <a:p>
            <a:pPr marL="533400" indent="-533400">
              <a:lnSpc>
                <a:spcPct val="90000"/>
              </a:lnSpc>
            </a:pPr>
            <a:r>
              <a:rPr lang="en-AU" sz="2800"/>
              <a:t>examine incoming packets (piece of data)</a:t>
            </a:r>
          </a:p>
          <a:p>
            <a:pPr marL="533400" indent="-533400">
              <a:lnSpc>
                <a:spcPct val="90000"/>
              </a:lnSpc>
            </a:pPr>
            <a:r>
              <a:rPr lang="en-AU" sz="2800"/>
              <a:t>choose the best path for them through the network</a:t>
            </a:r>
            <a:r>
              <a:rPr lang="en-US" sz="2800"/>
              <a:t> to the packet’s destination</a:t>
            </a:r>
          </a:p>
          <a:p>
            <a:pPr marL="533400" indent="-533400">
              <a:lnSpc>
                <a:spcPct val="90000"/>
              </a:lnSpc>
            </a:pPr>
            <a:r>
              <a:rPr lang="en-AU" sz="2800"/>
              <a:t>switch them to the proper outgoing port</a:t>
            </a:r>
            <a:r>
              <a:rPr lang="en-US" sz="2800"/>
              <a:t> </a:t>
            </a:r>
          </a:p>
          <a:p>
            <a:pPr marL="533400" indent="-533400">
              <a:lnSpc>
                <a:spcPct val="90000"/>
              </a:lnSpc>
            </a:pPr>
            <a:r>
              <a:rPr lang="en-AU" sz="2800"/>
              <a:t>*most important traffic-regulating devices on large networks</a:t>
            </a:r>
            <a:endParaRPr lang="en-US" sz="2800"/>
          </a:p>
          <a:p>
            <a:pPr marL="533400" indent="-533400">
              <a:lnSpc>
                <a:spcPct val="90000"/>
              </a:lnSpc>
            </a:pPr>
            <a:r>
              <a:rPr lang="en-AU" sz="2800"/>
              <a:t>enable virtually any type of computer to communicate with any other computer anywhere in the world</a:t>
            </a:r>
            <a:endParaRPr lang="en-US" sz="2800"/>
          </a:p>
          <a:p>
            <a:pPr marL="533400" indent="-533400">
              <a:lnSpc>
                <a:spcPct val="90000"/>
              </a:lnSpc>
            </a:pPr>
            <a:r>
              <a:rPr lang="en-US" sz="2800"/>
              <a:t>interconnect networks eg between your LAN and the Internet</a:t>
            </a:r>
            <a:endParaRPr lang="en-AU" sz="2800"/>
          </a:p>
        </p:txBody>
      </p:sp>
      <p:pic>
        <p:nvPicPr>
          <p:cNvPr id="141316" name="Picture 4" descr="H:\Roy\images\Router.JPG"/>
          <p:cNvPicPr>
            <a:picLocks noChangeAspect="1" noChangeArrowheads="1"/>
          </p:cNvPicPr>
          <p:nvPr/>
        </p:nvPicPr>
        <p:blipFill>
          <a:blip r:embed="rId2"/>
          <a:srcRect t="65915" b="18874"/>
          <a:stretch>
            <a:fillRect/>
          </a:stretch>
        </p:blipFill>
        <p:spPr bwMode="auto">
          <a:xfrm>
            <a:off x="2743200" y="762000"/>
            <a:ext cx="6019800" cy="685800"/>
          </a:xfrm>
          <a:prstGeom prst="rect">
            <a:avLst/>
          </a:prstGeom>
          <a:noFill/>
        </p:spPr>
      </p:pic>
    </p:spTree>
  </p:cSld>
  <p:clrMapOvr>
    <a:masterClrMapping/>
  </p:clrMapOvr>
  <p:transition spd="med" advTm="77000">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146" name="Object 2"/>
          <p:cNvGraphicFramePr>
            <a:graphicFrameLocks noChangeAspect="1"/>
          </p:cNvGraphicFramePr>
          <p:nvPr/>
        </p:nvGraphicFramePr>
        <p:xfrm>
          <a:off x="3902075" y="2973388"/>
          <a:ext cx="2133600" cy="1382712"/>
        </p:xfrm>
        <a:graphic>
          <a:graphicData uri="http://schemas.openxmlformats.org/presentationml/2006/ole">
            <mc:AlternateContent xmlns:mc="http://schemas.openxmlformats.org/markup-compatibility/2006">
              <mc:Choice xmlns:v="urn:schemas-microsoft-com:vml" Requires="v">
                <p:oleObj spid="_x0000_s154851" name="Bitmap Image" r:id="rId3" imgW="676369" imgH="438095" progId="PBrush">
                  <p:embed/>
                </p:oleObj>
              </mc:Choice>
              <mc:Fallback>
                <p:oleObj name="Bitmap Image" r:id="rId3" imgW="676369" imgH="43809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2973388"/>
                        <a:ext cx="2133600"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147" name="Rectangle 3"/>
          <p:cNvSpPr>
            <a:spLocks noGrp="1" noChangeArrowheads="1"/>
          </p:cNvSpPr>
          <p:nvPr>
            <p:ph type="title"/>
          </p:nvPr>
        </p:nvSpPr>
        <p:spPr>
          <a:xfrm>
            <a:off x="0" y="0"/>
            <a:ext cx="2533650" cy="1511300"/>
          </a:xfrm>
        </p:spPr>
        <p:txBody>
          <a:bodyPr/>
          <a:lstStyle/>
          <a:p>
            <a:r>
              <a:rPr lang="en-US"/>
              <a:t>Router</a:t>
            </a:r>
            <a:r>
              <a:rPr lang="en-AU"/>
              <a:t/>
            </a:r>
            <a:br>
              <a:rPr lang="en-AU"/>
            </a:br>
            <a:r>
              <a:rPr lang="en-AU"/>
              <a:t>Layer 3</a:t>
            </a:r>
            <a:endParaRPr lang="en-US"/>
          </a:p>
        </p:txBody>
      </p:sp>
      <p:grpSp>
        <p:nvGrpSpPr>
          <p:cNvPr id="2" name="Group 4"/>
          <p:cNvGrpSpPr>
            <a:grpSpLocks/>
          </p:cNvGrpSpPr>
          <p:nvPr/>
        </p:nvGrpSpPr>
        <p:grpSpPr bwMode="auto">
          <a:xfrm>
            <a:off x="977900" y="1952625"/>
            <a:ext cx="7177088" cy="4105275"/>
            <a:chOff x="616" y="1230"/>
            <a:chExt cx="4521" cy="2586"/>
          </a:xfrm>
        </p:grpSpPr>
        <p:grpSp>
          <p:nvGrpSpPr>
            <p:cNvPr id="3" name="Group 5"/>
            <p:cNvGrpSpPr>
              <a:grpSpLocks/>
            </p:cNvGrpSpPr>
            <p:nvPr/>
          </p:nvGrpSpPr>
          <p:grpSpPr bwMode="auto">
            <a:xfrm>
              <a:off x="616" y="1331"/>
              <a:ext cx="1208" cy="738"/>
              <a:chOff x="942" y="1623"/>
              <a:chExt cx="1208" cy="738"/>
            </a:xfrm>
          </p:grpSpPr>
          <p:graphicFrame>
            <p:nvGraphicFramePr>
              <p:cNvPr id="262150" name="Object 6"/>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4852" name="Bitmap Image" r:id="rId5" imgW="762106" imgH="476316" progId="PBrush">
                      <p:embed/>
                    </p:oleObj>
                  </mc:Choice>
                  <mc:Fallback>
                    <p:oleObj name="Bitmap Image" r:id="rId5" imgW="762106" imgH="476316" progId="PBrush">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7"/>
              <p:cNvGrpSpPr>
                <a:grpSpLocks/>
              </p:cNvGrpSpPr>
              <p:nvPr/>
            </p:nvGrpSpPr>
            <p:grpSpPr bwMode="auto">
              <a:xfrm>
                <a:off x="942" y="1658"/>
                <a:ext cx="794" cy="703"/>
                <a:chOff x="510" y="1183"/>
                <a:chExt cx="794" cy="703"/>
              </a:xfrm>
            </p:grpSpPr>
            <p:graphicFrame>
              <p:nvGraphicFramePr>
                <p:cNvPr id="262152" name="Object 8"/>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4853" name="Bitmap Image" r:id="rId7" imgW="533474" imgH="485586" progId="PBrush">
                        <p:embed/>
                      </p:oleObj>
                    </mc:Choice>
                    <mc:Fallback>
                      <p:oleObj name="Bitmap Image" r:id="rId7" imgW="533474" imgH="485586" progId="PBrush">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53" name="Object 9"/>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4854" name="Bitmap Image" r:id="rId9" imgW="533474" imgH="485586" progId="PBrush">
                        <p:embed/>
                      </p:oleObj>
                    </mc:Choice>
                    <mc:Fallback>
                      <p:oleObj name="Bitmap Image" r:id="rId9" imgW="533474" imgH="485586" progId="PBrush">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54" name="Object 10"/>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4855" name="Bitmap Image" r:id="rId10" imgW="533474" imgH="485586" progId="PBrush">
                        <p:embed/>
                      </p:oleObj>
                    </mc:Choice>
                    <mc:Fallback>
                      <p:oleObj name="Bitmap Image" r:id="rId10" imgW="533474" imgH="485586" progId="PBrush">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55" name="Object 11"/>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4856" name="Bitmap Image" r:id="rId11" imgW="533474" imgH="485586" progId="PBrush">
                        <p:embed/>
                      </p:oleObj>
                    </mc:Choice>
                    <mc:Fallback>
                      <p:oleObj name="Bitmap Image" r:id="rId11" imgW="533474" imgH="485586" progId="PBrush">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56" name="Object 12"/>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4857" name="Bitmap Image" r:id="rId12" imgW="533474" imgH="485586" progId="PBrush">
                        <p:embed/>
                      </p:oleObj>
                    </mc:Choice>
                    <mc:Fallback>
                      <p:oleObj name="Bitmap Image" r:id="rId12" imgW="533474" imgH="485586" progId="PBrush">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3"/>
              <p:cNvGrpSpPr>
                <a:grpSpLocks/>
              </p:cNvGrpSpPr>
              <p:nvPr/>
            </p:nvGrpSpPr>
            <p:grpSpPr bwMode="auto">
              <a:xfrm>
                <a:off x="1104" y="1765"/>
                <a:ext cx="654" cy="468"/>
                <a:chOff x="672" y="1290"/>
                <a:chExt cx="654" cy="468"/>
              </a:xfrm>
            </p:grpSpPr>
            <p:sp>
              <p:nvSpPr>
                <p:cNvPr id="262158" name="Freeform 14"/>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2159" name="Freeform 15"/>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2160" name="Freeform 16"/>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2161" name="Freeform 17"/>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2162" name="Freeform 18"/>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6" name="Group 19"/>
            <p:cNvGrpSpPr>
              <a:grpSpLocks/>
            </p:cNvGrpSpPr>
            <p:nvPr/>
          </p:nvGrpSpPr>
          <p:grpSpPr bwMode="auto">
            <a:xfrm>
              <a:off x="3929" y="1230"/>
              <a:ext cx="1208" cy="738"/>
              <a:chOff x="942" y="1623"/>
              <a:chExt cx="1208" cy="738"/>
            </a:xfrm>
          </p:grpSpPr>
          <p:graphicFrame>
            <p:nvGraphicFramePr>
              <p:cNvPr id="262164" name="Object 20"/>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4858" name="Bitmap Image" r:id="rId13" imgW="762106" imgH="476316" progId="PBrush">
                      <p:embed/>
                    </p:oleObj>
                  </mc:Choice>
                  <mc:Fallback>
                    <p:oleObj name="Bitmap Image" r:id="rId13" imgW="762106" imgH="476316" progId="PBrush">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21"/>
              <p:cNvGrpSpPr>
                <a:grpSpLocks/>
              </p:cNvGrpSpPr>
              <p:nvPr/>
            </p:nvGrpSpPr>
            <p:grpSpPr bwMode="auto">
              <a:xfrm>
                <a:off x="942" y="1658"/>
                <a:ext cx="794" cy="703"/>
                <a:chOff x="510" y="1183"/>
                <a:chExt cx="794" cy="703"/>
              </a:xfrm>
            </p:grpSpPr>
            <p:graphicFrame>
              <p:nvGraphicFramePr>
                <p:cNvPr id="262166" name="Object 22"/>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4859" name="Bitmap Image" r:id="rId14" imgW="533474" imgH="485586" progId="PBrush">
                        <p:embed/>
                      </p:oleObj>
                    </mc:Choice>
                    <mc:Fallback>
                      <p:oleObj name="Bitmap Image" r:id="rId14" imgW="533474" imgH="485586" progId="PBrush">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67" name="Object 23"/>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4860" name="Bitmap Image" r:id="rId15" imgW="533474" imgH="485586" progId="PBrush">
                        <p:embed/>
                      </p:oleObj>
                    </mc:Choice>
                    <mc:Fallback>
                      <p:oleObj name="Bitmap Image" r:id="rId15" imgW="533474" imgH="485586" progId="PBrush">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68" name="Object 24"/>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4861" name="Bitmap Image" r:id="rId16" imgW="533474" imgH="485586" progId="PBrush">
                        <p:embed/>
                      </p:oleObj>
                    </mc:Choice>
                    <mc:Fallback>
                      <p:oleObj name="Bitmap Image" r:id="rId16" imgW="533474" imgH="485586" progId="PBrush">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69" name="Object 25"/>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4862" name="Bitmap Image" r:id="rId17" imgW="533474" imgH="485586" progId="PBrush">
                        <p:embed/>
                      </p:oleObj>
                    </mc:Choice>
                    <mc:Fallback>
                      <p:oleObj name="Bitmap Image" r:id="rId17" imgW="533474" imgH="485586" progId="PBrush">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70" name="Object 26"/>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4863" name="Bitmap Image" r:id="rId18" imgW="533474" imgH="485586" progId="PBrush">
                        <p:embed/>
                      </p:oleObj>
                    </mc:Choice>
                    <mc:Fallback>
                      <p:oleObj name="Bitmap Image" r:id="rId18" imgW="533474" imgH="485586" progId="PBrush">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 name="Group 27"/>
              <p:cNvGrpSpPr>
                <a:grpSpLocks/>
              </p:cNvGrpSpPr>
              <p:nvPr/>
            </p:nvGrpSpPr>
            <p:grpSpPr bwMode="auto">
              <a:xfrm>
                <a:off x="1104" y="1765"/>
                <a:ext cx="654" cy="468"/>
                <a:chOff x="672" y="1290"/>
                <a:chExt cx="654" cy="468"/>
              </a:xfrm>
            </p:grpSpPr>
            <p:sp>
              <p:nvSpPr>
                <p:cNvPr id="262172" name="Freeform 28"/>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2173" name="Freeform 29"/>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2174" name="Freeform 30"/>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2175" name="Freeform 31"/>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2176" name="Freeform 32"/>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9" name="Group 33"/>
            <p:cNvGrpSpPr>
              <a:grpSpLocks/>
            </p:cNvGrpSpPr>
            <p:nvPr/>
          </p:nvGrpSpPr>
          <p:grpSpPr bwMode="auto">
            <a:xfrm>
              <a:off x="3929" y="2987"/>
              <a:ext cx="1208" cy="738"/>
              <a:chOff x="942" y="1623"/>
              <a:chExt cx="1208" cy="738"/>
            </a:xfrm>
          </p:grpSpPr>
          <p:graphicFrame>
            <p:nvGraphicFramePr>
              <p:cNvPr id="262178" name="Object 34"/>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4864" name="Bitmap Image" r:id="rId19" imgW="762106" imgH="476316" progId="PBrush">
                      <p:embed/>
                    </p:oleObj>
                  </mc:Choice>
                  <mc:Fallback>
                    <p:oleObj name="Bitmap Image" r:id="rId19" imgW="762106" imgH="476316"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35"/>
              <p:cNvGrpSpPr>
                <a:grpSpLocks/>
              </p:cNvGrpSpPr>
              <p:nvPr/>
            </p:nvGrpSpPr>
            <p:grpSpPr bwMode="auto">
              <a:xfrm>
                <a:off x="942" y="1658"/>
                <a:ext cx="794" cy="703"/>
                <a:chOff x="510" y="1183"/>
                <a:chExt cx="794" cy="703"/>
              </a:xfrm>
            </p:grpSpPr>
            <p:graphicFrame>
              <p:nvGraphicFramePr>
                <p:cNvPr id="262180" name="Object 36"/>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4865" name="Bitmap Image" r:id="rId20" imgW="533474" imgH="485586" progId="PBrush">
                        <p:embed/>
                      </p:oleObj>
                    </mc:Choice>
                    <mc:Fallback>
                      <p:oleObj name="Bitmap Image" r:id="rId20" imgW="533474" imgH="485586" progId="PBrush">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81" name="Object 37"/>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4866" name="Bitmap Image" r:id="rId21" imgW="533474" imgH="485586" progId="PBrush">
                        <p:embed/>
                      </p:oleObj>
                    </mc:Choice>
                    <mc:Fallback>
                      <p:oleObj name="Bitmap Image" r:id="rId21" imgW="533474" imgH="485586" progId="PBrush">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82" name="Object 38"/>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4867" name="Bitmap Image" r:id="rId22" imgW="533474" imgH="485586" progId="PBrush">
                        <p:embed/>
                      </p:oleObj>
                    </mc:Choice>
                    <mc:Fallback>
                      <p:oleObj name="Bitmap Image" r:id="rId22" imgW="533474" imgH="485586" progId="PBrush">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83" name="Object 39"/>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4868" name="Bitmap Image" r:id="rId23" imgW="533474" imgH="485586" progId="PBrush">
                        <p:embed/>
                      </p:oleObj>
                    </mc:Choice>
                    <mc:Fallback>
                      <p:oleObj name="Bitmap Image" r:id="rId23" imgW="533474" imgH="485586" progId="PBrush">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84" name="Object 40"/>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4869" name="Bitmap Image" r:id="rId24" imgW="533474" imgH="485586" progId="PBrush">
                        <p:embed/>
                      </p:oleObj>
                    </mc:Choice>
                    <mc:Fallback>
                      <p:oleObj name="Bitmap Image" r:id="rId24" imgW="533474" imgH="485586" progId="PBrush">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41"/>
              <p:cNvGrpSpPr>
                <a:grpSpLocks/>
              </p:cNvGrpSpPr>
              <p:nvPr/>
            </p:nvGrpSpPr>
            <p:grpSpPr bwMode="auto">
              <a:xfrm>
                <a:off x="1104" y="1765"/>
                <a:ext cx="654" cy="468"/>
                <a:chOff x="672" y="1290"/>
                <a:chExt cx="654" cy="468"/>
              </a:xfrm>
            </p:grpSpPr>
            <p:sp>
              <p:nvSpPr>
                <p:cNvPr id="262186" name="Freeform 42"/>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2187" name="Freeform 43"/>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2188" name="Freeform 44"/>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2189" name="Freeform 45"/>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2190" name="Freeform 46"/>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nvGrpSpPr>
            <p:cNvPr id="12" name="Group 47"/>
            <p:cNvGrpSpPr>
              <a:grpSpLocks/>
            </p:cNvGrpSpPr>
            <p:nvPr/>
          </p:nvGrpSpPr>
          <p:grpSpPr bwMode="auto">
            <a:xfrm>
              <a:off x="655" y="3078"/>
              <a:ext cx="1208" cy="738"/>
              <a:chOff x="942" y="1623"/>
              <a:chExt cx="1208" cy="738"/>
            </a:xfrm>
          </p:grpSpPr>
          <p:graphicFrame>
            <p:nvGraphicFramePr>
              <p:cNvPr id="262192" name="Object 48"/>
              <p:cNvGraphicFramePr>
                <a:graphicFrameLocks noChangeAspect="1"/>
              </p:cNvGraphicFramePr>
              <p:nvPr/>
            </p:nvGraphicFramePr>
            <p:xfrm>
              <a:off x="1406" y="1623"/>
              <a:ext cx="744" cy="465"/>
            </p:xfrm>
            <a:graphic>
              <a:graphicData uri="http://schemas.openxmlformats.org/presentationml/2006/ole">
                <mc:AlternateContent xmlns:mc="http://schemas.openxmlformats.org/markup-compatibility/2006">
                  <mc:Choice xmlns:v="urn:schemas-microsoft-com:vml" Requires="v">
                    <p:oleObj spid="_x0000_s154870" name="Bitmap Image" r:id="rId25" imgW="762106" imgH="476316" progId="PBrush">
                      <p:embed/>
                    </p:oleObj>
                  </mc:Choice>
                  <mc:Fallback>
                    <p:oleObj name="Bitmap Image" r:id="rId25" imgW="762106" imgH="476316"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 y="1623"/>
                            <a:ext cx="7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49"/>
              <p:cNvGrpSpPr>
                <a:grpSpLocks/>
              </p:cNvGrpSpPr>
              <p:nvPr/>
            </p:nvGrpSpPr>
            <p:grpSpPr bwMode="auto">
              <a:xfrm>
                <a:off x="942" y="1658"/>
                <a:ext cx="794" cy="703"/>
                <a:chOff x="510" y="1183"/>
                <a:chExt cx="794" cy="703"/>
              </a:xfrm>
            </p:grpSpPr>
            <p:graphicFrame>
              <p:nvGraphicFramePr>
                <p:cNvPr id="262194" name="Object 50"/>
                <p:cNvGraphicFramePr>
                  <a:graphicFrameLocks noChangeAspect="1"/>
                </p:cNvGraphicFramePr>
                <p:nvPr/>
              </p:nvGraphicFramePr>
              <p:xfrm>
                <a:off x="510" y="1183"/>
                <a:ext cx="210" cy="191"/>
              </p:xfrm>
              <a:graphic>
                <a:graphicData uri="http://schemas.openxmlformats.org/presentationml/2006/ole">
                  <mc:AlternateContent xmlns:mc="http://schemas.openxmlformats.org/markup-compatibility/2006">
                    <mc:Choice xmlns:v="urn:schemas-microsoft-com:vml" Requires="v">
                      <p:oleObj spid="_x0000_s154871" name="Bitmap Image" r:id="rId26" imgW="533474" imgH="485586" progId="PBrush">
                        <p:embed/>
                      </p:oleObj>
                    </mc:Choice>
                    <mc:Fallback>
                      <p:oleObj name="Bitmap Image" r:id="rId26" imgW="533474" imgH="485586"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183"/>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95" name="Object 51"/>
                <p:cNvGraphicFramePr>
                  <a:graphicFrameLocks noChangeAspect="1"/>
                </p:cNvGraphicFramePr>
                <p:nvPr/>
              </p:nvGraphicFramePr>
              <p:xfrm>
                <a:off x="510" y="1439"/>
                <a:ext cx="210" cy="191"/>
              </p:xfrm>
              <a:graphic>
                <a:graphicData uri="http://schemas.openxmlformats.org/presentationml/2006/ole">
                  <mc:AlternateContent xmlns:mc="http://schemas.openxmlformats.org/markup-compatibility/2006">
                    <mc:Choice xmlns:v="urn:schemas-microsoft-com:vml" Requires="v">
                      <p:oleObj spid="_x0000_s154872" name="Bitmap Image" r:id="rId27" imgW="533474" imgH="485586" progId="PBrush">
                        <p:embed/>
                      </p:oleObj>
                    </mc:Choice>
                    <mc:Fallback>
                      <p:oleObj name="Bitmap Image" r:id="rId27" imgW="533474" imgH="485586" progId="PBrush">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439"/>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96" name="Object 52"/>
                <p:cNvGraphicFramePr>
                  <a:graphicFrameLocks noChangeAspect="1"/>
                </p:cNvGraphicFramePr>
                <p:nvPr/>
              </p:nvGraphicFramePr>
              <p:xfrm>
                <a:off x="510" y="1695"/>
                <a:ext cx="210" cy="191"/>
              </p:xfrm>
              <a:graphic>
                <a:graphicData uri="http://schemas.openxmlformats.org/presentationml/2006/ole">
                  <mc:AlternateContent xmlns:mc="http://schemas.openxmlformats.org/markup-compatibility/2006">
                    <mc:Choice xmlns:v="urn:schemas-microsoft-com:vml" Requires="v">
                      <p:oleObj spid="_x0000_s154873" name="Bitmap Image" r:id="rId28" imgW="533474" imgH="485586" progId="PBrush">
                        <p:embed/>
                      </p:oleObj>
                    </mc:Choice>
                    <mc:Fallback>
                      <p:oleObj name="Bitmap Image" r:id="rId28" imgW="533474" imgH="485586" progId="PBrush">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97" name="Object 53"/>
                <p:cNvGraphicFramePr>
                  <a:graphicFrameLocks noChangeAspect="1"/>
                </p:cNvGraphicFramePr>
                <p:nvPr/>
              </p:nvGraphicFramePr>
              <p:xfrm>
                <a:off x="814" y="1695"/>
                <a:ext cx="210" cy="191"/>
              </p:xfrm>
              <a:graphic>
                <a:graphicData uri="http://schemas.openxmlformats.org/presentationml/2006/ole">
                  <mc:AlternateContent xmlns:mc="http://schemas.openxmlformats.org/markup-compatibility/2006">
                    <mc:Choice xmlns:v="urn:schemas-microsoft-com:vml" Requires="v">
                      <p:oleObj spid="_x0000_s154874" name="Bitmap Image" r:id="rId29" imgW="533474" imgH="485586" progId="PBrush">
                        <p:embed/>
                      </p:oleObj>
                    </mc:Choice>
                    <mc:Fallback>
                      <p:oleObj name="Bitmap Image" r:id="rId29" imgW="533474" imgH="485586"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98" name="Object 54"/>
                <p:cNvGraphicFramePr>
                  <a:graphicFrameLocks noChangeAspect="1"/>
                </p:cNvGraphicFramePr>
                <p:nvPr/>
              </p:nvGraphicFramePr>
              <p:xfrm>
                <a:off x="1094" y="1695"/>
                <a:ext cx="210" cy="191"/>
              </p:xfrm>
              <a:graphic>
                <a:graphicData uri="http://schemas.openxmlformats.org/presentationml/2006/ole">
                  <mc:AlternateContent xmlns:mc="http://schemas.openxmlformats.org/markup-compatibility/2006">
                    <mc:Choice xmlns:v="urn:schemas-microsoft-com:vml" Requires="v">
                      <p:oleObj spid="_x0000_s154875" name="Bitmap Image" r:id="rId30" imgW="533474" imgH="485586" progId="PBrush">
                        <p:embed/>
                      </p:oleObj>
                    </mc:Choice>
                    <mc:Fallback>
                      <p:oleObj name="Bitmap Image" r:id="rId30" imgW="533474" imgH="485586" progId="PBrush">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 y="1695"/>
                              <a:ext cx="21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55"/>
              <p:cNvGrpSpPr>
                <a:grpSpLocks/>
              </p:cNvGrpSpPr>
              <p:nvPr/>
            </p:nvGrpSpPr>
            <p:grpSpPr bwMode="auto">
              <a:xfrm>
                <a:off x="1104" y="1765"/>
                <a:ext cx="654" cy="468"/>
                <a:chOff x="672" y="1290"/>
                <a:chExt cx="654" cy="468"/>
              </a:xfrm>
            </p:grpSpPr>
            <p:sp>
              <p:nvSpPr>
                <p:cNvPr id="262200" name="Freeform 56"/>
                <p:cNvSpPr>
                  <a:spLocks/>
                </p:cNvSpPr>
                <p:nvPr/>
              </p:nvSpPr>
              <p:spPr bwMode="auto">
                <a:xfrm>
                  <a:off x="702" y="1290"/>
                  <a:ext cx="402" cy="246"/>
                </a:xfrm>
                <a:custGeom>
                  <a:avLst/>
                  <a:gdLst/>
                  <a:ahLst/>
                  <a:cxnLst>
                    <a:cxn ang="0">
                      <a:pos x="402" y="204"/>
                    </a:cxn>
                    <a:cxn ang="0">
                      <a:pos x="402" y="246"/>
                    </a:cxn>
                    <a:cxn ang="0">
                      <a:pos x="258" y="246"/>
                    </a:cxn>
                    <a:cxn ang="0">
                      <a:pos x="258" y="0"/>
                    </a:cxn>
                    <a:cxn ang="0">
                      <a:pos x="0" y="0"/>
                    </a:cxn>
                  </a:cxnLst>
                  <a:rect l="0" t="0" r="r" b="b"/>
                  <a:pathLst>
                    <a:path w="402" h="246">
                      <a:moveTo>
                        <a:pt x="402" y="204"/>
                      </a:moveTo>
                      <a:lnTo>
                        <a:pt x="402" y="246"/>
                      </a:lnTo>
                      <a:lnTo>
                        <a:pt x="258" y="246"/>
                      </a:lnTo>
                      <a:lnTo>
                        <a:pt x="258" y="0"/>
                      </a:lnTo>
                      <a:lnTo>
                        <a:pt x="0" y="0"/>
                      </a:lnTo>
                    </a:path>
                  </a:pathLst>
                </a:custGeom>
                <a:noFill/>
                <a:ln w="19050" cmpd="sng">
                  <a:solidFill>
                    <a:schemeClr val="tx1"/>
                  </a:solidFill>
                  <a:round/>
                  <a:headEnd/>
                  <a:tailEnd/>
                </a:ln>
                <a:effectLst/>
              </p:spPr>
              <p:txBody>
                <a:bodyPr wrap="none"/>
                <a:lstStyle/>
                <a:p>
                  <a:endParaRPr lang="en-AU"/>
                </a:p>
              </p:txBody>
            </p:sp>
            <p:sp>
              <p:nvSpPr>
                <p:cNvPr id="262201" name="Freeform 57"/>
                <p:cNvSpPr>
                  <a:spLocks/>
                </p:cNvSpPr>
                <p:nvPr/>
              </p:nvSpPr>
              <p:spPr bwMode="auto">
                <a:xfrm>
                  <a:off x="690" y="1494"/>
                  <a:ext cx="462" cy="84"/>
                </a:xfrm>
                <a:custGeom>
                  <a:avLst/>
                  <a:gdLst/>
                  <a:ahLst/>
                  <a:cxnLst>
                    <a:cxn ang="0">
                      <a:pos x="462" y="0"/>
                    </a:cxn>
                    <a:cxn ang="0">
                      <a:pos x="462" y="84"/>
                    </a:cxn>
                    <a:cxn ang="0">
                      <a:pos x="0" y="84"/>
                    </a:cxn>
                  </a:cxnLst>
                  <a:rect l="0" t="0" r="r" b="b"/>
                  <a:pathLst>
                    <a:path w="462" h="84">
                      <a:moveTo>
                        <a:pt x="462" y="0"/>
                      </a:moveTo>
                      <a:lnTo>
                        <a:pt x="462" y="84"/>
                      </a:lnTo>
                      <a:lnTo>
                        <a:pt x="0" y="84"/>
                      </a:lnTo>
                    </a:path>
                  </a:pathLst>
                </a:custGeom>
                <a:noFill/>
                <a:ln w="19050" cmpd="sng">
                  <a:solidFill>
                    <a:schemeClr val="tx1"/>
                  </a:solidFill>
                  <a:round/>
                  <a:headEnd/>
                  <a:tailEnd/>
                </a:ln>
                <a:effectLst/>
              </p:spPr>
              <p:txBody>
                <a:bodyPr wrap="none"/>
                <a:lstStyle/>
                <a:p>
                  <a:endParaRPr lang="en-AU"/>
                </a:p>
              </p:txBody>
            </p:sp>
            <p:sp>
              <p:nvSpPr>
                <p:cNvPr id="262202" name="Freeform 58"/>
                <p:cNvSpPr>
                  <a:spLocks/>
                </p:cNvSpPr>
                <p:nvPr/>
              </p:nvSpPr>
              <p:spPr bwMode="auto">
                <a:xfrm>
                  <a:off x="672" y="1494"/>
                  <a:ext cx="522" cy="216"/>
                </a:xfrm>
                <a:custGeom>
                  <a:avLst/>
                  <a:gdLst/>
                  <a:ahLst/>
                  <a:cxnLst>
                    <a:cxn ang="0">
                      <a:pos x="522" y="0"/>
                    </a:cxn>
                    <a:cxn ang="0">
                      <a:pos x="522" y="108"/>
                    </a:cxn>
                    <a:cxn ang="0">
                      <a:pos x="114" y="108"/>
                    </a:cxn>
                    <a:cxn ang="0">
                      <a:pos x="114" y="216"/>
                    </a:cxn>
                    <a:cxn ang="0">
                      <a:pos x="0" y="216"/>
                    </a:cxn>
                  </a:cxnLst>
                  <a:rect l="0" t="0" r="r" b="b"/>
                  <a:pathLst>
                    <a:path w="522" h="216">
                      <a:moveTo>
                        <a:pt x="522" y="0"/>
                      </a:moveTo>
                      <a:lnTo>
                        <a:pt x="522" y="108"/>
                      </a:lnTo>
                      <a:lnTo>
                        <a:pt x="114" y="108"/>
                      </a:lnTo>
                      <a:lnTo>
                        <a:pt x="114" y="216"/>
                      </a:lnTo>
                      <a:lnTo>
                        <a:pt x="0" y="216"/>
                      </a:lnTo>
                    </a:path>
                  </a:pathLst>
                </a:custGeom>
                <a:noFill/>
                <a:ln w="19050" cmpd="sng">
                  <a:solidFill>
                    <a:schemeClr val="tx1"/>
                  </a:solidFill>
                  <a:round/>
                  <a:headEnd/>
                  <a:tailEnd/>
                </a:ln>
                <a:effectLst/>
              </p:spPr>
              <p:txBody>
                <a:bodyPr wrap="none"/>
                <a:lstStyle/>
                <a:p>
                  <a:endParaRPr lang="en-AU"/>
                </a:p>
              </p:txBody>
            </p:sp>
            <p:sp>
              <p:nvSpPr>
                <p:cNvPr id="262203" name="Freeform 59"/>
                <p:cNvSpPr>
                  <a:spLocks/>
                </p:cNvSpPr>
                <p:nvPr/>
              </p:nvSpPr>
              <p:spPr bwMode="auto">
                <a:xfrm>
                  <a:off x="936" y="1494"/>
                  <a:ext cx="300" cy="216"/>
                </a:xfrm>
                <a:custGeom>
                  <a:avLst/>
                  <a:gdLst/>
                  <a:ahLst/>
                  <a:cxnLst>
                    <a:cxn ang="0">
                      <a:pos x="300" y="0"/>
                    </a:cxn>
                    <a:cxn ang="0">
                      <a:pos x="300" y="144"/>
                    </a:cxn>
                    <a:cxn ang="0">
                      <a:pos x="0" y="144"/>
                    </a:cxn>
                    <a:cxn ang="0">
                      <a:pos x="0" y="216"/>
                    </a:cxn>
                  </a:cxnLst>
                  <a:rect l="0" t="0" r="r" b="b"/>
                  <a:pathLst>
                    <a:path w="300" h="216">
                      <a:moveTo>
                        <a:pt x="300" y="0"/>
                      </a:moveTo>
                      <a:lnTo>
                        <a:pt x="300" y="144"/>
                      </a:lnTo>
                      <a:lnTo>
                        <a:pt x="0" y="144"/>
                      </a:lnTo>
                      <a:lnTo>
                        <a:pt x="0" y="216"/>
                      </a:lnTo>
                    </a:path>
                  </a:pathLst>
                </a:custGeom>
                <a:noFill/>
                <a:ln w="19050" cmpd="sng">
                  <a:solidFill>
                    <a:schemeClr val="tx1"/>
                  </a:solidFill>
                  <a:round/>
                  <a:headEnd/>
                  <a:tailEnd/>
                </a:ln>
                <a:effectLst/>
              </p:spPr>
              <p:txBody>
                <a:bodyPr wrap="none"/>
                <a:lstStyle/>
                <a:p>
                  <a:endParaRPr lang="en-AU"/>
                </a:p>
              </p:txBody>
            </p:sp>
            <p:sp>
              <p:nvSpPr>
                <p:cNvPr id="262204" name="Freeform 60"/>
                <p:cNvSpPr>
                  <a:spLocks/>
                </p:cNvSpPr>
                <p:nvPr/>
              </p:nvSpPr>
              <p:spPr bwMode="auto">
                <a:xfrm>
                  <a:off x="1254" y="1494"/>
                  <a:ext cx="72" cy="264"/>
                </a:xfrm>
                <a:custGeom>
                  <a:avLst/>
                  <a:gdLst/>
                  <a:ahLst/>
                  <a:cxnLst>
                    <a:cxn ang="0">
                      <a:pos x="72" y="0"/>
                    </a:cxn>
                    <a:cxn ang="0">
                      <a:pos x="72" y="264"/>
                    </a:cxn>
                    <a:cxn ang="0">
                      <a:pos x="0" y="264"/>
                    </a:cxn>
                  </a:cxnLst>
                  <a:rect l="0" t="0" r="r" b="b"/>
                  <a:pathLst>
                    <a:path w="72" h="264">
                      <a:moveTo>
                        <a:pt x="72" y="0"/>
                      </a:moveTo>
                      <a:lnTo>
                        <a:pt x="72" y="264"/>
                      </a:lnTo>
                      <a:lnTo>
                        <a:pt x="0" y="264"/>
                      </a:lnTo>
                    </a:path>
                  </a:pathLst>
                </a:custGeom>
                <a:noFill/>
                <a:ln w="19050" cmpd="sng">
                  <a:solidFill>
                    <a:schemeClr val="tx1"/>
                  </a:solidFill>
                  <a:round/>
                  <a:headEnd/>
                  <a:tailEnd/>
                </a:ln>
                <a:effectLst/>
              </p:spPr>
              <p:txBody>
                <a:bodyPr wrap="none"/>
                <a:lstStyle/>
                <a:p>
                  <a:endParaRPr lang="en-AU"/>
                </a:p>
              </p:txBody>
            </p:sp>
          </p:grpSp>
        </p:grpSp>
      </p:grpSp>
      <p:sp>
        <p:nvSpPr>
          <p:cNvPr id="262205" name="Line 61"/>
          <p:cNvSpPr>
            <a:spLocks noChangeShapeType="1"/>
          </p:cNvSpPr>
          <p:nvPr/>
        </p:nvSpPr>
        <p:spPr bwMode="auto">
          <a:xfrm flipV="1">
            <a:off x="2854325" y="5135563"/>
            <a:ext cx="1520825" cy="0"/>
          </a:xfrm>
          <a:prstGeom prst="line">
            <a:avLst/>
          </a:prstGeom>
          <a:noFill/>
          <a:ln w="76200">
            <a:solidFill>
              <a:schemeClr val="tx1"/>
            </a:solidFill>
            <a:round/>
            <a:headEnd/>
            <a:tailEnd/>
          </a:ln>
          <a:effectLst/>
        </p:spPr>
        <p:txBody>
          <a:bodyPr wrap="none"/>
          <a:lstStyle/>
          <a:p>
            <a:endParaRPr lang="en-AU"/>
          </a:p>
        </p:txBody>
      </p:sp>
      <p:sp>
        <p:nvSpPr>
          <p:cNvPr id="262206" name="Line 62"/>
          <p:cNvSpPr>
            <a:spLocks noChangeShapeType="1"/>
          </p:cNvSpPr>
          <p:nvPr/>
        </p:nvSpPr>
        <p:spPr bwMode="auto">
          <a:xfrm>
            <a:off x="5181600" y="5135563"/>
            <a:ext cx="1905000" cy="0"/>
          </a:xfrm>
          <a:prstGeom prst="line">
            <a:avLst/>
          </a:prstGeom>
          <a:noFill/>
          <a:ln w="76200">
            <a:solidFill>
              <a:schemeClr val="tx1"/>
            </a:solidFill>
            <a:round/>
            <a:headEnd/>
            <a:tailEnd/>
          </a:ln>
          <a:effectLst/>
        </p:spPr>
        <p:txBody>
          <a:bodyPr wrap="none"/>
          <a:lstStyle/>
          <a:p>
            <a:endParaRPr lang="en-AU"/>
          </a:p>
        </p:txBody>
      </p:sp>
      <p:sp>
        <p:nvSpPr>
          <p:cNvPr id="262207" name="Line 63"/>
          <p:cNvSpPr>
            <a:spLocks noChangeShapeType="1"/>
          </p:cNvSpPr>
          <p:nvPr/>
        </p:nvSpPr>
        <p:spPr bwMode="auto">
          <a:xfrm>
            <a:off x="2819400" y="2392363"/>
            <a:ext cx="4267200" cy="0"/>
          </a:xfrm>
          <a:prstGeom prst="line">
            <a:avLst/>
          </a:prstGeom>
          <a:noFill/>
          <a:ln w="76200">
            <a:solidFill>
              <a:schemeClr val="tx1"/>
            </a:solidFill>
            <a:round/>
            <a:headEnd/>
            <a:tailEnd/>
          </a:ln>
          <a:effectLst/>
        </p:spPr>
        <p:txBody>
          <a:bodyPr wrap="none"/>
          <a:lstStyle/>
          <a:p>
            <a:endParaRPr lang="en-AU"/>
          </a:p>
        </p:txBody>
      </p:sp>
      <p:sp useBgFill="1">
        <p:nvSpPr>
          <p:cNvPr id="262208" name="Rectangle 64"/>
          <p:cNvSpPr>
            <a:spLocks noChangeArrowheads="1"/>
          </p:cNvSpPr>
          <p:nvPr/>
        </p:nvSpPr>
        <p:spPr bwMode="auto">
          <a:xfrm>
            <a:off x="4191000" y="2011363"/>
            <a:ext cx="1524000" cy="685800"/>
          </a:xfrm>
          <a:prstGeom prst="rect">
            <a:avLst/>
          </a:prstGeom>
          <a:ln w="9525">
            <a:noFill/>
            <a:miter lim="800000"/>
            <a:headEnd/>
            <a:tailEnd/>
          </a:ln>
          <a:effectLst/>
        </p:spPr>
        <p:txBody>
          <a:bodyPr wrap="none" anchor="ctr"/>
          <a:lstStyle/>
          <a:p>
            <a:endParaRPr lang="en-AU"/>
          </a:p>
        </p:txBody>
      </p:sp>
      <p:sp>
        <p:nvSpPr>
          <p:cNvPr id="262209" name="Line 65"/>
          <p:cNvSpPr>
            <a:spLocks noChangeShapeType="1"/>
          </p:cNvSpPr>
          <p:nvPr/>
        </p:nvSpPr>
        <p:spPr bwMode="auto">
          <a:xfrm rot="5400000" flipH="1">
            <a:off x="3821906" y="4620419"/>
            <a:ext cx="1119188" cy="0"/>
          </a:xfrm>
          <a:prstGeom prst="line">
            <a:avLst/>
          </a:prstGeom>
          <a:noFill/>
          <a:ln w="76200">
            <a:solidFill>
              <a:schemeClr val="tx1"/>
            </a:solidFill>
            <a:round/>
            <a:headEnd/>
            <a:tailEnd/>
          </a:ln>
          <a:effectLst/>
        </p:spPr>
        <p:txBody>
          <a:bodyPr wrap="none"/>
          <a:lstStyle/>
          <a:p>
            <a:endParaRPr lang="en-AU"/>
          </a:p>
        </p:txBody>
      </p:sp>
      <p:sp>
        <p:nvSpPr>
          <p:cNvPr id="262210" name="Line 66"/>
          <p:cNvSpPr>
            <a:spLocks noChangeShapeType="1"/>
          </p:cNvSpPr>
          <p:nvPr/>
        </p:nvSpPr>
        <p:spPr bwMode="auto">
          <a:xfrm rot="5400000" flipH="1">
            <a:off x="4707731" y="4633119"/>
            <a:ext cx="1004888" cy="0"/>
          </a:xfrm>
          <a:prstGeom prst="line">
            <a:avLst/>
          </a:prstGeom>
          <a:noFill/>
          <a:ln w="76200">
            <a:solidFill>
              <a:schemeClr val="tx1"/>
            </a:solidFill>
            <a:round/>
            <a:headEnd/>
            <a:tailEnd/>
          </a:ln>
          <a:effectLst/>
        </p:spPr>
        <p:txBody>
          <a:bodyPr wrap="none"/>
          <a:lstStyle/>
          <a:p>
            <a:endParaRPr lang="en-AU"/>
          </a:p>
        </p:txBody>
      </p:sp>
      <p:sp>
        <p:nvSpPr>
          <p:cNvPr id="262211" name="Line 67"/>
          <p:cNvSpPr>
            <a:spLocks noChangeShapeType="1"/>
          </p:cNvSpPr>
          <p:nvPr/>
        </p:nvSpPr>
        <p:spPr bwMode="auto">
          <a:xfrm rot="5400000" flipH="1">
            <a:off x="5238750" y="2811463"/>
            <a:ext cx="914400" cy="0"/>
          </a:xfrm>
          <a:prstGeom prst="line">
            <a:avLst/>
          </a:prstGeom>
          <a:noFill/>
          <a:ln w="76200">
            <a:solidFill>
              <a:schemeClr val="tx1"/>
            </a:solidFill>
            <a:round/>
            <a:headEnd/>
            <a:tailEnd/>
          </a:ln>
          <a:effectLst/>
        </p:spPr>
        <p:txBody>
          <a:bodyPr wrap="none"/>
          <a:lstStyle/>
          <a:p>
            <a:endParaRPr lang="en-AU"/>
          </a:p>
        </p:txBody>
      </p:sp>
      <p:sp>
        <p:nvSpPr>
          <p:cNvPr id="262212" name="Line 68"/>
          <p:cNvSpPr>
            <a:spLocks noChangeShapeType="1"/>
          </p:cNvSpPr>
          <p:nvPr/>
        </p:nvSpPr>
        <p:spPr bwMode="auto">
          <a:xfrm rot="5400000" flipH="1">
            <a:off x="3695700" y="2820988"/>
            <a:ext cx="914400" cy="0"/>
          </a:xfrm>
          <a:prstGeom prst="line">
            <a:avLst/>
          </a:prstGeom>
          <a:noFill/>
          <a:ln w="76200">
            <a:solidFill>
              <a:schemeClr val="tx1"/>
            </a:solidFill>
            <a:round/>
            <a:headEnd/>
            <a:tailEnd/>
          </a:ln>
          <a:effectLst/>
        </p:spPr>
        <p:txBody>
          <a:bodyPr wrap="none"/>
          <a:lstStyle/>
          <a:p>
            <a:endParaRPr lang="en-AU"/>
          </a:p>
        </p:txBody>
      </p:sp>
      <p:sp>
        <p:nvSpPr>
          <p:cNvPr id="262213" name="Text Box 69"/>
          <p:cNvSpPr txBox="1">
            <a:spLocks noChangeArrowheads="1"/>
          </p:cNvSpPr>
          <p:nvPr/>
        </p:nvSpPr>
        <p:spPr bwMode="auto">
          <a:xfrm>
            <a:off x="658813" y="2082800"/>
            <a:ext cx="377825" cy="457200"/>
          </a:xfrm>
          <a:prstGeom prst="rect">
            <a:avLst/>
          </a:prstGeom>
          <a:noFill/>
          <a:ln w="9525">
            <a:noFill/>
            <a:miter lim="800000"/>
            <a:headEnd/>
            <a:tailEnd/>
          </a:ln>
          <a:effectLst/>
        </p:spPr>
        <p:txBody>
          <a:bodyPr wrap="none">
            <a:spAutoFit/>
          </a:bodyPr>
          <a:lstStyle/>
          <a:p>
            <a:pPr eaLnBrk="1" hangingPunct="1"/>
            <a:r>
              <a:rPr lang="en-US" b="1">
                <a:solidFill>
                  <a:srgbClr val="FF0000"/>
                </a:solidFill>
                <a:latin typeface="Tahoma" pitchFamily="34" charset="0"/>
              </a:rPr>
              <a:t>1</a:t>
            </a:r>
          </a:p>
        </p:txBody>
      </p:sp>
      <p:sp>
        <p:nvSpPr>
          <p:cNvPr id="262214" name="Text Box 70"/>
          <p:cNvSpPr txBox="1">
            <a:spLocks noChangeArrowheads="1"/>
          </p:cNvSpPr>
          <p:nvPr/>
        </p:nvSpPr>
        <p:spPr bwMode="auto">
          <a:xfrm>
            <a:off x="7666038" y="5716588"/>
            <a:ext cx="571500" cy="457200"/>
          </a:xfrm>
          <a:prstGeom prst="rect">
            <a:avLst/>
          </a:prstGeom>
          <a:noFill/>
          <a:ln w="9525">
            <a:noFill/>
            <a:miter lim="800000"/>
            <a:headEnd/>
            <a:tailEnd/>
          </a:ln>
          <a:effectLst/>
        </p:spPr>
        <p:txBody>
          <a:bodyPr wrap="none">
            <a:spAutoFit/>
          </a:bodyPr>
          <a:lstStyle/>
          <a:p>
            <a:pPr eaLnBrk="1" hangingPunct="1"/>
            <a:r>
              <a:rPr lang="en-US" b="1">
                <a:solidFill>
                  <a:srgbClr val="FF0000"/>
                </a:solidFill>
                <a:latin typeface="Tahoma" pitchFamily="34" charset="0"/>
              </a:rPr>
              <a:t>16</a:t>
            </a:r>
          </a:p>
        </p:txBody>
      </p:sp>
      <p:sp>
        <p:nvSpPr>
          <p:cNvPr id="262215" name="Text Box 71"/>
          <p:cNvSpPr txBox="1">
            <a:spLocks noChangeArrowheads="1"/>
          </p:cNvSpPr>
          <p:nvPr/>
        </p:nvSpPr>
        <p:spPr bwMode="auto">
          <a:xfrm>
            <a:off x="658813" y="2082800"/>
            <a:ext cx="377825" cy="457200"/>
          </a:xfrm>
          <a:prstGeom prst="rect">
            <a:avLst/>
          </a:prstGeom>
          <a:noFill/>
          <a:ln w="9525">
            <a:noFill/>
            <a:miter lim="800000"/>
            <a:headEnd/>
            <a:tailEnd/>
          </a:ln>
          <a:effectLst/>
        </p:spPr>
        <p:txBody>
          <a:bodyPr wrap="none">
            <a:spAutoFit/>
          </a:bodyPr>
          <a:lstStyle/>
          <a:p>
            <a:pPr eaLnBrk="1" hangingPunct="1"/>
            <a:r>
              <a:rPr lang="en-US" b="1">
                <a:solidFill>
                  <a:srgbClr val="FF0000"/>
                </a:solidFill>
                <a:latin typeface="Tahoma" pitchFamily="34" charset="0"/>
              </a:rPr>
              <a:t>1</a:t>
            </a:r>
          </a:p>
        </p:txBody>
      </p:sp>
      <p:grpSp>
        <p:nvGrpSpPr>
          <p:cNvPr id="15" name="Group 72"/>
          <p:cNvGrpSpPr>
            <a:grpSpLocks/>
          </p:cNvGrpSpPr>
          <p:nvPr/>
        </p:nvGrpSpPr>
        <p:grpSpPr bwMode="auto">
          <a:xfrm>
            <a:off x="1343025" y="2266950"/>
            <a:ext cx="414338" cy="395288"/>
            <a:chOff x="846" y="1428"/>
            <a:chExt cx="261" cy="249"/>
          </a:xfrm>
        </p:grpSpPr>
        <p:sp>
          <p:nvSpPr>
            <p:cNvPr id="262217" name="Line 73"/>
            <p:cNvSpPr>
              <a:spLocks noChangeShapeType="1"/>
            </p:cNvSpPr>
            <p:nvPr/>
          </p:nvSpPr>
          <p:spPr bwMode="auto">
            <a:xfrm>
              <a:off x="846" y="1428"/>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18" name="Line 74"/>
            <p:cNvSpPr>
              <a:spLocks noChangeShapeType="1"/>
            </p:cNvSpPr>
            <p:nvPr/>
          </p:nvSpPr>
          <p:spPr bwMode="auto">
            <a:xfrm rot="-5400000" flipH="1" flipV="1">
              <a:off x="1002" y="1572"/>
              <a:ext cx="210" cy="0"/>
            </a:xfrm>
            <a:prstGeom prst="line">
              <a:avLst/>
            </a:prstGeom>
            <a:noFill/>
            <a:ln w="9525">
              <a:solidFill>
                <a:srgbClr val="FF0000"/>
              </a:solidFill>
              <a:round/>
              <a:headEnd/>
              <a:tailEnd type="triangle" w="med" len="med"/>
            </a:ln>
            <a:effectLst/>
          </p:spPr>
          <p:txBody>
            <a:bodyPr wrap="none"/>
            <a:lstStyle/>
            <a:p>
              <a:endParaRPr lang="en-AU"/>
            </a:p>
          </p:txBody>
        </p:sp>
      </p:grpSp>
      <p:grpSp>
        <p:nvGrpSpPr>
          <p:cNvPr id="16" name="Group 75"/>
          <p:cNvGrpSpPr>
            <a:grpSpLocks/>
          </p:cNvGrpSpPr>
          <p:nvPr/>
        </p:nvGrpSpPr>
        <p:grpSpPr bwMode="auto">
          <a:xfrm>
            <a:off x="1352550" y="2728913"/>
            <a:ext cx="985838" cy="333375"/>
            <a:chOff x="852" y="1719"/>
            <a:chExt cx="621" cy="210"/>
          </a:xfrm>
        </p:grpSpPr>
        <p:sp>
          <p:nvSpPr>
            <p:cNvPr id="262220" name="Line 76"/>
            <p:cNvSpPr>
              <a:spLocks noChangeShapeType="1"/>
            </p:cNvSpPr>
            <p:nvPr/>
          </p:nvSpPr>
          <p:spPr bwMode="auto">
            <a:xfrm rot="-5400000" flipH="1" flipV="1">
              <a:off x="1368" y="1824"/>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1" name="Line 77"/>
            <p:cNvSpPr>
              <a:spLocks noChangeShapeType="1"/>
            </p:cNvSpPr>
            <p:nvPr/>
          </p:nvSpPr>
          <p:spPr bwMode="auto">
            <a:xfrm flipH="1">
              <a:off x="1104" y="1842"/>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2" name="Line 78"/>
            <p:cNvSpPr>
              <a:spLocks noChangeShapeType="1"/>
            </p:cNvSpPr>
            <p:nvPr/>
          </p:nvSpPr>
          <p:spPr bwMode="auto">
            <a:xfrm flipH="1">
              <a:off x="918" y="1800"/>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3" name="Line 79"/>
            <p:cNvSpPr>
              <a:spLocks noChangeShapeType="1"/>
            </p:cNvSpPr>
            <p:nvPr/>
          </p:nvSpPr>
          <p:spPr bwMode="auto">
            <a:xfrm flipH="1">
              <a:off x="852" y="1728"/>
              <a:ext cx="210" cy="0"/>
            </a:xfrm>
            <a:prstGeom prst="line">
              <a:avLst/>
            </a:prstGeom>
            <a:noFill/>
            <a:ln w="9525">
              <a:solidFill>
                <a:srgbClr val="FF0000"/>
              </a:solidFill>
              <a:round/>
              <a:headEnd/>
              <a:tailEnd type="triangle" w="med" len="med"/>
            </a:ln>
            <a:effectLst/>
          </p:spPr>
          <p:txBody>
            <a:bodyPr wrap="none"/>
            <a:lstStyle/>
            <a:p>
              <a:endParaRPr lang="en-AU"/>
            </a:p>
          </p:txBody>
        </p:sp>
      </p:grpSp>
      <p:grpSp>
        <p:nvGrpSpPr>
          <p:cNvPr id="17" name="Group 80"/>
          <p:cNvGrpSpPr>
            <a:grpSpLocks/>
          </p:cNvGrpSpPr>
          <p:nvPr/>
        </p:nvGrpSpPr>
        <p:grpSpPr bwMode="auto">
          <a:xfrm>
            <a:off x="6591300" y="4895850"/>
            <a:ext cx="995363" cy="795338"/>
            <a:chOff x="4152" y="3084"/>
            <a:chExt cx="627" cy="501"/>
          </a:xfrm>
        </p:grpSpPr>
        <p:sp>
          <p:nvSpPr>
            <p:cNvPr id="262225" name="Line 81"/>
            <p:cNvSpPr>
              <a:spLocks noChangeShapeType="1"/>
            </p:cNvSpPr>
            <p:nvPr/>
          </p:nvSpPr>
          <p:spPr bwMode="auto">
            <a:xfrm flipH="1" flipV="1">
              <a:off x="4152" y="3084"/>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6" name="Line 82"/>
            <p:cNvSpPr>
              <a:spLocks noChangeShapeType="1"/>
            </p:cNvSpPr>
            <p:nvPr/>
          </p:nvSpPr>
          <p:spPr bwMode="auto">
            <a:xfrm rot="-5400000">
              <a:off x="4308" y="3228"/>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7" name="Line 83"/>
            <p:cNvSpPr>
              <a:spLocks noChangeShapeType="1"/>
            </p:cNvSpPr>
            <p:nvPr/>
          </p:nvSpPr>
          <p:spPr bwMode="auto">
            <a:xfrm rot="-5400000" flipH="1" flipV="1">
              <a:off x="4674" y="3480"/>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8" name="Line 84"/>
            <p:cNvSpPr>
              <a:spLocks noChangeShapeType="1"/>
            </p:cNvSpPr>
            <p:nvPr/>
          </p:nvSpPr>
          <p:spPr bwMode="auto">
            <a:xfrm flipH="1">
              <a:off x="4410" y="3498"/>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29" name="Line 85"/>
            <p:cNvSpPr>
              <a:spLocks noChangeShapeType="1"/>
            </p:cNvSpPr>
            <p:nvPr/>
          </p:nvSpPr>
          <p:spPr bwMode="auto">
            <a:xfrm flipH="1">
              <a:off x="4224" y="3456"/>
              <a:ext cx="210" cy="0"/>
            </a:xfrm>
            <a:prstGeom prst="line">
              <a:avLst/>
            </a:prstGeom>
            <a:noFill/>
            <a:ln w="9525">
              <a:solidFill>
                <a:srgbClr val="FF0000"/>
              </a:solidFill>
              <a:round/>
              <a:headEnd/>
              <a:tailEnd type="triangle" w="med" len="med"/>
            </a:ln>
            <a:effectLst/>
          </p:spPr>
          <p:txBody>
            <a:bodyPr wrap="none"/>
            <a:lstStyle/>
            <a:p>
              <a:endParaRPr lang="en-AU"/>
            </a:p>
          </p:txBody>
        </p:sp>
        <p:sp>
          <p:nvSpPr>
            <p:cNvPr id="262230" name="Line 86"/>
            <p:cNvSpPr>
              <a:spLocks noChangeShapeType="1"/>
            </p:cNvSpPr>
            <p:nvPr/>
          </p:nvSpPr>
          <p:spPr bwMode="auto">
            <a:xfrm flipH="1">
              <a:off x="4158" y="3384"/>
              <a:ext cx="210" cy="0"/>
            </a:xfrm>
            <a:prstGeom prst="line">
              <a:avLst/>
            </a:prstGeom>
            <a:noFill/>
            <a:ln w="9525">
              <a:solidFill>
                <a:srgbClr val="FF0000"/>
              </a:solidFill>
              <a:round/>
              <a:headEnd/>
              <a:tailEnd type="triangle" w="med" len="med"/>
            </a:ln>
            <a:effectLst/>
          </p:spPr>
          <p:txBody>
            <a:bodyPr wrap="none"/>
            <a:lstStyle/>
            <a:p>
              <a:endParaRPr lang="en-AU"/>
            </a:p>
          </p:txBody>
        </p:sp>
      </p:grpSp>
      <p:grpSp>
        <p:nvGrpSpPr>
          <p:cNvPr id="18" name="Group 87"/>
          <p:cNvGrpSpPr>
            <a:grpSpLocks/>
          </p:cNvGrpSpPr>
          <p:nvPr/>
        </p:nvGrpSpPr>
        <p:grpSpPr bwMode="auto">
          <a:xfrm>
            <a:off x="3000375" y="2266950"/>
            <a:ext cx="1243013" cy="538163"/>
            <a:chOff x="1890" y="1428"/>
            <a:chExt cx="783" cy="339"/>
          </a:xfrm>
        </p:grpSpPr>
        <p:sp>
          <p:nvSpPr>
            <p:cNvPr id="262232" name="Line 88"/>
            <p:cNvSpPr>
              <a:spLocks noChangeShapeType="1"/>
            </p:cNvSpPr>
            <p:nvPr/>
          </p:nvSpPr>
          <p:spPr bwMode="auto">
            <a:xfrm>
              <a:off x="1890" y="1428"/>
              <a:ext cx="210" cy="0"/>
            </a:xfrm>
            <a:prstGeom prst="line">
              <a:avLst/>
            </a:prstGeom>
            <a:noFill/>
            <a:ln w="28575">
              <a:solidFill>
                <a:srgbClr val="FF0000"/>
              </a:solidFill>
              <a:round/>
              <a:headEnd/>
              <a:tailEnd type="triangle" w="med" len="med"/>
            </a:ln>
            <a:effectLst/>
          </p:spPr>
          <p:txBody>
            <a:bodyPr wrap="none"/>
            <a:lstStyle/>
            <a:p>
              <a:endParaRPr lang="en-AU"/>
            </a:p>
          </p:txBody>
        </p:sp>
        <p:sp>
          <p:nvSpPr>
            <p:cNvPr id="262233" name="Line 89"/>
            <p:cNvSpPr>
              <a:spLocks noChangeShapeType="1"/>
            </p:cNvSpPr>
            <p:nvPr/>
          </p:nvSpPr>
          <p:spPr bwMode="auto">
            <a:xfrm>
              <a:off x="2316" y="1428"/>
              <a:ext cx="210" cy="0"/>
            </a:xfrm>
            <a:prstGeom prst="line">
              <a:avLst/>
            </a:prstGeom>
            <a:noFill/>
            <a:ln w="28575">
              <a:solidFill>
                <a:srgbClr val="FF0000"/>
              </a:solidFill>
              <a:round/>
              <a:headEnd/>
              <a:tailEnd type="triangle" w="med" len="med"/>
            </a:ln>
            <a:effectLst/>
          </p:spPr>
          <p:txBody>
            <a:bodyPr wrap="none"/>
            <a:lstStyle/>
            <a:p>
              <a:endParaRPr lang="en-AU"/>
            </a:p>
          </p:txBody>
        </p:sp>
        <p:sp>
          <p:nvSpPr>
            <p:cNvPr id="262234" name="Line 90"/>
            <p:cNvSpPr>
              <a:spLocks noChangeShapeType="1"/>
            </p:cNvSpPr>
            <p:nvPr/>
          </p:nvSpPr>
          <p:spPr bwMode="auto">
            <a:xfrm rot="-5400000" flipH="1" flipV="1">
              <a:off x="2568" y="1662"/>
              <a:ext cx="210" cy="0"/>
            </a:xfrm>
            <a:prstGeom prst="line">
              <a:avLst/>
            </a:prstGeom>
            <a:noFill/>
            <a:ln w="28575">
              <a:solidFill>
                <a:srgbClr val="FF0000"/>
              </a:solidFill>
              <a:round/>
              <a:headEnd/>
              <a:tailEnd type="triangle" w="med" len="med"/>
            </a:ln>
            <a:effectLst/>
          </p:spPr>
          <p:txBody>
            <a:bodyPr wrap="none"/>
            <a:lstStyle/>
            <a:p>
              <a:endParaRPr lang="en-AU"/>
            </a:p>
          </p:txBody>
        </p:sp>
      </p:grpSp>
      <p:grpSp>
        <p:nvGrpSpPr>
          <p:cNvPr id="19" name="Group 91"/>
          <p:cNvGrpSpPr>
            <a:grpSpLocks/>
          </p:cNvGrpSpPr>
          <p:nvPr/>
        </p:nvGrpSpPr>
        <p:grpSpPr bwMode="auto">
          <a:xfrm>
            <a:off x="5310188" y="4481513"/>
            <a:ext cx="528637" cy="557212"/>
            <a:chOff x="3345" y="2823"/>
            <a:chExt cx="333" cy="351"/>
          </a:xfrm>
        </p:grpSpPr>
        <p:sp>
          <p:nvSpPr>
            <p:cNvPr id="262236" name="Line 92"/>
            <p:cNvSpPr>
              <a:spLocks noChangeShapeType="1"/>
            </p:cNvSpPr>
            <p:nvPr/>
          </p:nvSpPr>
          <p:spPr bwMode="auto">
            <a:xfrm>
              <a:off x="3468" y="3174"/>
              <a:ext cx="210" cy="0"/>
            </a:xfrm>
            <a:prstGeom prst="line">
              <a:avLst/>
            </a:prstGeom>
            <a:noFill/>
            <a:ln w="28575">
              <a:solidFill>
                <a:srgbClr val="FF0000"/>
              </a:solidFill>
              <a:round/>
              <a:headEnd/>
              <a:tailEnd type="triangle" w="med" len="med"/>
            </a:ln>
            <a:effectLst/>
          </p:spPr>
          <p:txBody>
            <a:bodyPr wrap="none"/>
            <a:lstStyle/>
            <a:p>
              <a:endParaRPr lang="en-AU"/>
            </a:p>
          </p:txBody>
        </p:sp>
        <p:sp>
          <p:nvSpPr>
            <p:cNvPr id="262237" name="Line 93"/>
            <p:cNvSpPr>
              <a:spLocks noChangeShapeType="1"/>
            </p:cNvSpPr>
            <p:nvPr/>
          </p:nvSpPr>
          <p:spPr bwMode="auto">
            <a:xfrm rot="-5400000" flipH="1" flipV="1">
              <a:off x="3240" y="2928"/>
              <a:ext cx="210" cy="0"/>
            </a:xfrm>
            <a:prstGeom prst="line">
              <a:avLst/>
            </a:prstGeom>
            <a:noFill/>
            <a:ln w="28575">
              <a:solidFill>
                <a:srgbClr val="FF0000"/>
              </a:solidFill>
              <a:round/>
              <a:headEnd/>
              <a:tailEnd type="triangle" w="med" len="med"/>
            </a:ln>
            <a:effectLst/>
          </p:spPr>
          <p:txBody>
            <a:bodyPr wrap="none"/>
            <a:lstStyle/>
            <a:p>
              <a:endParaRPr lang="en-AU"/>
            </a:p>
          </p:txBody>
        </p:sp>
      </p:grpSp>
      <p:sp>
        <p:nvSpPr>
          <p:cNvPr id="262238" name="Text Box 94"/>
          <p:cNvSpPr txBox="1">
            <a:spLocks noChangeArrowheads="1"/>
          </p:cNvSpPr>
          <p:nvPr/>
        </p:nvSpPr>
        <p:spPr bwMode="auto">
          <a:xfrm>
            <a:off x="2786050" y="214290"/>
            <a:ext cx="6035675" cy="1187450"/>
          </a:xfrm>
          <a:prstGeom prst="rect">
            <a:avLst/>
          </a:prstGeom>
          <a:noFill/>
          <a:ln w="9525">
            <a:noFill/>
            <a:miter lim="800000"/>
            <a:headEnd/>
            <a:tailEnd/>
          </a:ln>
          <a:effectLst/>
        </p:spPr>
        <p:txBody>
          <a:bodyPr>
            <a:spAutoFit/>
          </a:bodyPr>
          <a:lstStyle/>
          <a:p>
            <a:pPr eaLnBrk="1" hangingPunct="1"/>
            <a:r>
              <a:rPr lang="en-US" dirty="0">
                <a:latin typeface="Tahoma" pitchFamily="34" charset="0"/>
              </a:rPr>
              <a:t>Routers filter traffic based on IP addresses. The IP address tells the router which LAN segment the ping belongs to.</a:t>
            </a:r>
          </a:p>
        </p:txBody>
      </p:sp>
    </p:spTree>
  </p:cSld>
  <p:clrMapOvr>
    <a:masterClrMapping/>
  </p:clrMapOvr>
  <p:transition spd="med" advTm="47000">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p:cNvPicPr>
            <a:picLocks noChangeAspect="1" noChangeArrowheads="1"/>
          </p:cNvPicPr>
          <p:nvPr/>
        </p:nvPicPr>
        <p:blipFill>
          <a:blip r:embed="rId2"/>
          <a:srcRect/>
          <a:stretch>
            <a:fillRect/>
          </a:stretch>
        </p:blipFill>
        <p:spPr bwMode="auto">
          <a:xfrm>
            <a:off x="558800" y="11113"/>
            <a:ext cx="8010525" cy="6823075"/>
          </a:xfrm>
          <a:prstGeom prst="rect">
            <a:avLst/>
          </a:prstGeom>
          <a:noFill/>
          <a:ln w="9525">
            <a:noFill/>
            <a:miter lim="800000"/>
            <a:headEnd/>
            <a:tailEnd/>
          </a:ln>
          <a:effectLst/>
        </p:spPr>
      </p:pic>
    </p:spTree>
  </p:cSld>
  <p:clrMapOvr>
    <a:masterClrMapping/>
  </p:clrMapOvr>
  <p:transition spd="med" advTm="34000">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0" y="0"/>
            <a:ext cx="8763000" cy="3847207"/>
          </a:xfrm>
          <a:prstGeom prst="rect">
            <a:avLst/>
          </a:prstGeom>
          <a:noFill/>
          <a:ln w="9525">
            <a:noFill/>
            <a:miter lim="800000"/>
            <a:headEnd/>
            <a:tailEnd/>
          </a:ln>
          <a:effectLst/>
        </p:spPr>
        <p:txBody>
          <a:bodyPr>
            <a:spAutoFit/>
          </a:bodyPr>
          <a:lstStyle/>
          <a:p>
            <a:pPr>
              <a:spcBef>
                <a:spcPct val="50000"/>
              </a:spcBef>
            </a:pPr>
            <a:r>
              <a:rPr lang="en-AU" sz="2800" b="1" dirty="0"/>
              <a:t>Data Networks</a:t>
            </a:r>
            <a:r>
              <a:rPr lang="en-AU" dirty="0"/>
              <a:t/>
            </a:r>
            <a:br>
              <a:rPr lang="en-AU" dirty="0"/>
            </a:br>
            <a:r>
              <a:rPr lang="en-AU" dirty="0"/>
              <a:t>Developed because companies wanted to exchange info over long distances. At first they used </a:t>
            </a:r>
            <a:r>
              <a:rPr lang="en-AU" dirty="0" err="1"/>
              <a:t>sneakernet</a:t>
            </a:r>
            <a:r>
              <a:rPr lang="en-AU" dirty="0"/>
              <a:t>, but sharing data using floppy disks was not efficient.</a:t>
            </a:r>
          </a:p>
          <a:p>
            <a:pPr>
              <a:spcBef>
                <a:spcPct val="50000"/>
              </a:spcBef>
              <a:buFontTx/>
              <a:buChar char="•"/>
            </a:pPr>
            <a:r>
              <a:rPr lang="en-AU" dirty="0"/>
              <a:t>The solution was to network the resources (</a:t>
            </a:r>
            <a:r>
              <a:rPr lang="en-AU" dirty="0" err="1"/>
              <a:t>printers,servers</a:t>
            </a:r>
            <a:r>
              <a:rPr lang="en-AU" dirty="0"/>
              <a:t>) to increase productivity and save money.</a:t>
            </a:r>
          </a:p>
          <a:p>
            <a:pPr>
              <a:spcBef>
                <a:spcPct val="50000"/>
              </a:spcBef>
              <a:buFontTx/>
              <a:buChar char="•"/>
            </a:pPr>
            <a:r>
              <a:rPr lang="en-AU" dirty="0"/>
              <a:t>Companies in the 80s created a variety of network software and  hardware, with their own  standards. As a result they were incompatible with each other.</a:t>
            </a:r>
          </a:p>
        </p:txBody>
      </p:sp>
      <p:pic>
        <p:nvPicPr>
          <p:cNvPr id="202755" name="internetworking04.avi">
            <a:hlinkClick r:id="" action="ppaction://media"/>
          </p:cNvPr>
          <p:cNvPicPr>
            <a:picLocks noRot="1" noChangeAspect="1" noChangeArrowheads="1"/>
          </p:cNvPicPr>
          <p:nvPr>
            <a:videoFile r:link="rId1"/>
          </p:nvPr>
        </p:nvPicPr>
        <p:blipFill>
          <a:blip r:embed="rId3"/>
          <a:srcRect/>
          <a:stretch>
            <a:fillRect/>
          </a:stretch>
        </p:blipFill>
        <p:spPr bwMode="auto">
          <a:xfrm>
            <a:off x="0" y="3733800"/>
            <a:ext cx="4572000" cy="3571875"/>
          </a:xfrm>
          <a:prstGeom prst="rect">
            <a:avLst/>
          </a:prstGeom>
          <a:noFill/>
        </p:spPr>
      </p:pic>
    </p:spTree>
  </p:cSld>
  <p:clrMapOvr>
    <a:masterClrMapping/>
  </p:clrMapOvr>
  <p:transition spd="med" advTm="105000">
    <p:check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2"/>
          <a:srcRect/>
          <a:stretch>
            <a:fillRect/>
          </a:stretch>
        </p:blipFill>
        <p:spPr bwMode="auto">
          <a:xfrm>
            <a:off x="728663" y="68263"/>
            <a:ext cx="7800975" cy="6819900"/>
          </a:xfrm>
          <a:prstGeom prst="rect">
            <a:avLst/>
          </a:prstGeom>
          <a:noFill/>
          <a:ln w="9525">
            <a:noFill/>
            <a:miter lim="800000"/>
            <a:headEnd/>
            <a:tailEnd/>
          </a:ln>
          <a:effectLst/>
        </p:spPr>
      </p:pic>
    </p:spTree>
  </p:cSld>
  <p:clrMapOvr>
    <a:masterClrMapping/>
  </p:clrMapOvr>
  <p:transition spd="med" advTm="18000">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2"/>
          <a:srcRect/>
          <a:stretch>
            <a:fillRect/>
          </a:stretch>
        </p:blipFill>
        <p:spPr bwMode="auto">
          <a:xfrm>
            <a:off x="614363" y="85725"/>
            <a:ext cx="8029575" cy="6783388"/>
          </a:xfrm>
          <a:prstGeom prst="rect">
            <a:avLst/>
          </a:prstGeom>
          <a:noFill/>
          <a:ln w="9525">
            <a:noFill/>
            <a:miter lim="800000"/>
            <a:headEnd/>
            <a:tailEnd/>
          </a:ln>
          <a:effectLst/>
        </p:spPr>
      </p:pic>
    </p:spTree>
  </p:cSld>
  <p:clrMapOvr>
    <a:masterClrMapping/>
  </p:clrMapOvr>
  <p:transition spd="med" advTm="11000">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a:srcRect/>
          <a:stretch>
            <a:fillRect/>
          </a:stretch>
        </p:blipFill>
        <p:spPr bwMode="auto">
          <a:xfrm>
            <a:off x="727075" y="66675"/>
            <a:ext cx="7745413" cy="6772275"/>
          </a:xfrm>
          <a:prstGeom prst="rect">
            <a:avLst/>
          </a:prstGeom>
          <a:noFill/>
          <a:ln w="9525">
            <a:noFill/>
            <a:miter lim="800000"/>
            <a:headEnd/>
            <a:tailEnd/>
          </a:ln>
          <a:effectLst/>
        </p:spPr>
      </p:pic>
    </p:spTree>
  </p:cSld>
  <p:clrMapOvr>
    <a:masterClrMapping/>
  </p:clrMapOvr>
  <p:transition spd="med" advTm="15000">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0600" y="723900"/>
            <a:ext cx="7772400" cy="609600"/>
          </a:xfrm>
        </p:spPr>
        <p:txBody>
          <a:bodyPr/>
          <a:lstStyle/>
          <a:p>
            <a:r>
              <a:rPr lang="en-US"/>
              <a:t>Protocol</a:t>
            </a:r>
          </a:p>
        </p:txBody>
      </p:sp>
      <p:sp>
        <p:nvSpPr>
          <p:cNvPr id="76803" name="Rectangle 3"/>
          <p:cNvSpPr>
            <a:spLocks noGrp="1" noChangeArrowheads="1"/>
          </p:cNvSpPr>
          <p:nvPr>
            <p:ph type="body" sz="half" idx="1"/>
          </p:nvPr>
        </p:nvSpPr>
        <p:spPr>
          <a:xfrm>
            <a:off x="1143000" y="1752600"/>
            <a:ext cx="4114800" cy="4724400"/>
          </a:xfrm>
        </p:spPr>
        <p:txBody>
          <a:bodyPr/>
          <a:lstStyle/>
          <a:p>
            <a:r>
              <a:rPr lang="en-US" sz="2800"/>
              <a:t>A protocol is a set of rules that governs the communications between computers on a network</a:t>
            </a:r>
          </a:p>
          <a:p>
            <a:r>
              <a:rPr lang="en-US" sz="2800"/>
              <a:t>These rules include guidelines that regulate the method of access, types of cabling and speed of data transfer</a:t>
            </a:r>
          </a:p>
        </p:txBody>
      </p:sp>
      <p:grpSp>
        <p:nvGrpSpPr>
          <p:cNvPr id="2" name="Group 4"/>
          <p:cNvGrpSpPr>
            <a:grpSpLocks/>
          </p:cNvGrpSpPr>
          <p:nvPr/>
        </p:nvGrpSpPr>
        <p:grpSpPr bwMode="auto">
          <a:xfrm>
            <a:off x="5410200" y="2057400"/>
            <a:ext cx="3100388" cy="4108450"/>
            <a:chOff x="3404" y="1539"/>
            <a:chExt cx="1953" cy="2588"/>
          </a:xfrm>
        </p:grpSpPr>
        <p:sp>
          <p:nvSpPr>
            <p:cNvPr id="76805" name="Freeform 5"/>
            <p:cNvSpPr>
              <a:spLocks/>
            </p:cNvSpPr>
            <p:nvPr/>
          </p:nvSpPr>
          <p:spPr bwMode="auto">
            <a:xfrm>
              <a:off x="3466" y="3160"/>
              <a:ext cx="1157" cy="951"/>
            </a:xfrm>
            <a:custGeom>
              <a:avLst/>
              <a:gdLst/>
              <a:ahLst/>
              <a:cxnLst>
                <a:cxn ang="0">
                  <a:pos x="1130" y="0"/>
                </a:cxn>
                <a:cxn ang="0">
                  <a:pos x="1133" y="235"/>
                </a:cxn>
                <a:cxn ang="0">
                  <a:pos x="1139" y="470"/>
                </a:cxn>
                <a:cxn ang="0">
                  <a:pos x="1147" y="674"/>
                </a:cxn>
                <a:cxn ang="0">
                  <a:pos x="1157" y="876"/>
                </a:cxn>
                <a:cxn ang="0">
                  <a:pos x="295" y="951"/>
                </a:cxn>
                <a:cxn ang="0">
                  <a:pos x="273" y="929"/>
                </a:cxn>
                <a:cxn ang="0">
                  <a:pos x="249" y="913"/>
                </a:cxn>
                <a:cxn ang="0">
                  <a:pos x="226" y="897"/>
                </a:cxn>
                <a:cxn ang="0">
                  <a:pos x="201" y="876"/>
                </a:cxn>
                <a:cxn ang="0">
                  <a:pos x="165" y="832"/>
                </a:cxn>
                <a:cxn ang="0">
                  <a:pos x="146" y="784"/>
                </a:cxn>
                <a:cxn ang="0">
                  <a:pos x="136" y="732"/>
                </a:cxn>
                <a:cxn ang="0">
                  <a:pos x="135" y="674"/>
                </a:cxn>
                <a:cxn ang="0">
                  <a:pos x="148" y="620"/>
                </a:cxn>
                <a:cxn ang="0">
                  <a:pos x="178" y="575"/>
                </a:cxn>
                <a:cxn ang="0">
                  <a:pos x="207" y="531"/>
                </a:cxn>
                <a:cxn ang="0">
                  <a:pos x="221" y="477"/>
                </a:cxn>
                <a:cxn ang="0">
                  <a:pos x="211" y="435"/>
                </a:cxn>
                <a:cxn ang="0">
                  <a:pos x="186" y="402"/>
                </a:cxn>
                <a:cxn ang="0">
                  <a:pos x="151" y="377"/>
                </a:cxn>
                <a:cxn ang="0">
                  <a:pos x="110" y="353"/>
                </a:cxn>
                <a:cxn ang="0">
                  <a:pos x="69" y="331"/>
                </a:cxn>
                <a:cxn ang="0">
                  <a:pos x="34" y="306"/>
                </a:cxn>
                <a:cxn ang="0">
                  <a:pos x="9" y="273"/>
                </a:cxn>
                <a:cxn ang="0">
                  <a:pos x="0" y="231"/>
                </a:cxn>
                <a:cxn ang="0">
                  <a:pos x="5" y="202"/>
                </a:cxn>
                <a:cxn ang="0">
                  <a:pos x="18" y="178"/>
                </a:cxn>
                <a:cxn ang="0">
                  <a:pos x="34" y="155"/>
                </a:cxn>
                <a:cxn ang="0">
                  <a:pos x="47" y="128"/>
                </a:cxn>
                <a:cxn ang="0">
                  <a:pos x="64" y="68"/>
                </a:cxn>
                <a:cxn ang="0">
                  <a:pos x="72" y="6"/>
                </a:cxn>
              </a:cxnLst>
              <a:rect l="0" t="0" r="r" b="b"/>
              <a:pathLst>
                <a:path w="1157" h="951">
                  <a:moveTo>
                    <a:pt x="72" y="6"/>
                  </a:moveTo>
                  <a:lnTo>
                    <a:pt x="1130" y="0"/>
                  </a:lnTo>
                  <a:lnTo>
                    <a:pt x="1130" y="124"/>
                  </a:lnTo>
                  <a:lnTo>
                    <a:pt x="1133" y="235"/>
                  </a:lnTo>
                  <a:lnTo>
                    <a:pt x="1135" y="345"/>
                  </a:lnTo>
                  <a:lnTo>
                    <a:pt x="1139" y="470"/>
                  </a:lnTo>
                  <a:lnTo>
                    <a:pt x="1143" y="578"/>
                  </a:lnTo>
                  <a:lnTo>
                    <a:pt x="1147" y="674"/>
                  </a:lnTo>
                  <a:lnTo>
                    <a:pt x="1151" y="769"/>
                  </a:lnTo>
                  <a:lnTo>
                    <a:pt x="1157" y="876"/>
                  </a:lnTo>
                  <a:lnTo>
                    <a:pt x="1123" y="901"/>
                  </a:lnTo>
                  <a:lnTo>
                    <a:pt x="295" y="951"/>
                  </a:lnTo>
                  <a:lnTo>
                    <a:pt x="284" y="939"/>
                  </a:lnTo>
                  <a:lnTo>
                    <a:pt x="273" y="929"/>
                  </a:lnTo>
                  <a:lnTo>
                    <a:pt x="261" y="921"/>
                  </a:lnTo>
                  <a:lnTo>
                    <a:pt x="249" y="913"/>
                  </a:lnTo>
                  <a:lnTo>
                    <a:pt x="238" y="905"/>
                  </a:lnTo>
                  <a:lnTo>
                    <a:pt x="226" y="897"/>
                  </a:lnTo>
                  <a:lnTo>
                    <a:pt x="213" y="888"/>
                  </a:lnTo>
                  <a:lnTo>
                    <a:pt x="201" y="876"/>
                  </a:lnTo>
                  <a:lnTo>
                    <a:pt x="181" y="854"/>
                  </a:lnTo>
                  <a:lnTo>
                    <a:pt x="165" y="832"/>
                  </a:lnTo>
                  <a:lnTo>
                    <a:pt x="154" y="808"/>
                  </a:lnTo>
                  <a:lnTo>
                    <a:pt x="146" y="784"/>
                  </a:lnTo>
                  <a:lnTo>
                    <a:pt x="140" y="759"/>
                  </a:lnTo>
                  <a:lnTo>
                    <a:pt x="136" y="732"/>
                  </a:lnTo>
                  <a:lnTo>
                    <a:pt x="135" y="704"/>
                  </a:lnTo>
                  <a:lnTo>
                    <a:pt x="135" y="674"/>
                  </a:lnTo>
                  <a:lnTo>
                    <a:pt x="139" y="645"/>
                  </a:lnTo>
                  <a:lnTo>
                    <a:pt x="148" y="620"/>
                  </a:lnTo>
                  <a:lnTo>
                    <a:pt x="163" y="596"/>
                  </a:lnTo>
                  <a:lnTo>
                    <a:pt x="178" y="575"/>
                  </a:lnTo>
                  <a:lnTo>
                    <a:pt x="193" y="554"/>
                  </a:lnTo>
                  <a:lnTo>
                    <a:pt x="207" y="531"/>
                  </a:lnTo>
                  <a:lnTo>
                    <a:pt x="217" y="506"/>
                  </a:lnTo>
                  <a:lnTo>
                    <a:pt x="221" y="477"/>
                  </a:lnTo>
                  <a:lnTo>
                    <a:pt x="218" y="454"/>
                  </a:lnTo>
                  <a:lnTo>
                    <a:pt x="211" y="435"/>
                  </a:lnTo>
                  <a:lnTo>
                    <a:pt x="200" y="418"/>
                  </a:lnTo>
                  <a:lnTo>
                    <a:pt x="186" y="402"/>
                  </a:lnTo>
                  <a:lnTo>
                    <a:pt x="169" y="389"/>
                  </a:lnTo>
                  <a:lnTo>
                    <a:pt x="151" y="377"/>
                  </a:lnTo>
                  <a:lnTo>
                    <a:pt x="131" y="365"/>
                  </a:lnTo>
                  <a:lnTo>
                    <a:pt x="110" y="353"/>
                  </a:lnTo>
                  <a:lnTo>
                    <a:pt x="89" y="343"/>
                  </a:lnTo>
                  <a:lnTo>
                    <a:pt x="69" y="331"/>
                  </a:lnTo>
                  <a:lnTo>
                    <a:pt x="51" y="319"/>
                  </a:lnTo>
                  <a:lnTo>
                    <a:pt x="34" y="306"/>
                  </a:lnTo>
                  <a:lnTo>
                    <a:pt x="21" y="290"/>
                  </a:lnTo>
                  <a:lnTo>
                    <a:pt x="9" y="273"/>
                  </a:lnTo>
                  <a:lnTo>
                    <a:pt x="2" y="253"/>
                  </a:lnTo>
                  <a:lnTo>
                    <a:pt x="0" y="231"/>
                  </a:lnTo>
                  <a:lnTo>
                    <a:pt x="1" y="215"/>
                  </a:lnTo>
                  <a:lnTo>
                    <a:pt x="5" y="202"/>
                  </a:lnTo>
                  <a:lnTo>
                    <a:pt x="10" y="190"/>
                  </a:lnTo>
                  <a:lnTo>
                    <a:pt x="18" y="178"/>
                  </a:lnTo>
                  <a:lnTo>
                    <a:pt x="26" y="167"/>
                  </a:lnTo>
                  <a:lnTo>
                    <a:pt x="34" y="155"/>
                  </a:lnTo>
                  <a:lnTo>
                    <a:pt x="40" y="143"/>
                  </a:lnTo>
                  <a:lnTo>
                    <a:pt x="47" y="128"/>
                  </a:lnTo>
                  <a:lnTo>
                    <a:pt x="58" y="98"/>
                  </a:lnTo>
                  <a:lnTo>
                    <a:pt x="64" y="68"/>
                  </a:lnTo>
                  <a:lnTo>
                    <a:pt x="69" y="38"/>
                  </a:lnTo>
                  <a:lnTo>
                    <a:pt x="72" y="6"/>
                  </a:lnTo>
                  <a:close/>
                </a:path>
              </a:pathLst>
            </a:custGeom>
            <a:solidFill>
              <a:srgbClr val="AF9E16"/>
            </a:solidFill>
            <a:ln w="9525">
              <a:noFill/>
              <a:round/>
              <a:headEnd/>
              <a:tailEnd/>
            </a:ln>
          </p:spPr>
          <p:txBody>
            <a:bodyPr/>
            <a:lstStyle/>
            <a:p>
              <a:endParaRPr lang="en-AU"/>
            </a:p>
          </p:txBody>
        </p:sp>
        <p:sp>
          <p:nvSpPr>
            <p:cNvPr id="76806" name="Freeform 6"/>
            <p:cNvSpPr>
              <a:spLocks/>
            </p:cNvSpPr>
            <p:nvPr/>
          </p:nvSpPr>
          <p:spPr bwMode="auto">
            <a:xfrm>
              <a:off x="3723" y="3295"/>
              <a:ext cx="728" cy="640"/>
            </a:xfrm>
            <a:custGeom>
              <a:avLst/>
              <a:gdLst/>
              <a:ahLst/>
              <a:cxnLst>
                <a:cxn ang="0">
                  <a:pos x="701" y="0"/>
                </a:cxn>
                <a:cxn ang="0">
                  <a:pos x="728" y="593"/>
                </a:cxn>
                <a:cxn ang="0">
                  <a:pos x="0" y="640"/>
                </a:cxn>
                <a:cxn ang="0">
                  <a:pos x="6" y="634"/>
                </a:cxn>
                <a:cxn ang="0">
                  <a:pos x="11" y="626"/>
                </a:cxn>
                <a:cxn ang="0">
                  <a:pos x="16" y="618"/>
                </a:cxn>
                <a:cxn ang="0">
                  <a:pos x="21" y="611"/>
                </a:cxn>
                <a:cxn ang="0">
                  <a:pos x="28" y="603"/>
                </a:cxn>
                <a:cxn ang="0">
                  <a:pos x="33" y="597"/>
                </a:cxn>
                <a:cxn ang="0">
                  <a:pos x="41" y="591"/>
                </a:cxn>
                <a:cxn ang="0">
                  <a:pos x="48" y="588"/>
                </a:cxn>
                <a:cxn ang="0">
                  <a:pos x="447" y="588"/>
                </a:cxn>
                <a:cxn ang="0">
                  <a:pos x="455" y="582"/>
                </a:cxn>
                <a:cxn ang="0">
                  <a:pos x="464" y="578"/>
                </a:cxn>
                <a:cxn ang="0">
                  <a:pos x="472" y="574"/>
                </a:cxn>
                <a:cxn ang="0">
                  <a:pos x="481" y="572"/>
                </a:cxn>
                <a:cxn ang="0">
                  <a:pos x="554" y="572"/>
                </a:cxn>
                <a:cxn ang="0">
                  <a:pos x="575" y="568"/>
                </a:cxn>
                <a:cxn ang="0">
                  <a:pos x="594" y="564"/>
                </a:cxn>
                <a:cxn ang="0">
                  <a:pos x="613" y="560"/>
                </a:cxn>
                <a:cxn ang="0">
                  <a:pos x="630" y="555"/>
                </a:cxn>
                <a:cxn ang="0">
                  <a:pos x="647" y="548"/>
                </a:cxn>
                <a:cxn ang="0">
                  <a:pos x="661" y="539"/>
                </a:cxn>
                <a:cxn ang="0">
                  <a:pos x="674" y="526"/>
                </a:cxn>
                <a:cxn ang="0">
                  <a:pos x="685" y="509"/>
                </a:cxn>
                <a:cxn ang="0">
                  <a:pos x="685" y="436"/>
                </a:cxn>
                <a:cxn ang="0">
                  <a:pos x="671" y="380"/>
                </a:cxn>
                <a:cxn ang="0">
                  <a:pos x="663" y="330"/>
                </a:cxn>
                <a:cxn ang="0">
                  <a:pos x="657" y="280"/>
                </a:cxn>
                <a:cxn ang="0">
                  <a:pos x="648" y="222"/>
                </a:cxn>
                <a:cxn ang="0">
                  <a:pos x="644" y="205"/>
                </a:cxn>
                <a:cxn ang="0">
                  <a:pos x="640" y="189"/>
                </a:cxn>
                <a:cxn ang="0">
                  <a:pos x="638" y="175"/>
                </a:cxn>
                <a:cxn ang="0">
                  <a:pos x="635" y="156"/>
                </a:cxn>
                <a:cxn ang="0">
                  <a:pos x="634" y="141"/>
                </a:cxn>
                <a:cxn ang="0">
                  <a:pos x="632" y="125"/>
                </a:cxn>
                <a:cxn ang="0">
                  <a:pos x="630" y="110"/>
                </a:cxn>
                <a:cxn ang="0">
                  <a:pos x="627" y="95"/>
                </a:cxn>
                <a:cxn ang="0">
                  <a:pos x="623" y="83"/>
                </a:cxn>
                <a:cxn ang="0">
                  <a:pos x="617" y="71"/>
                </a:cxn>
                <a:cxn ang="0">
                  <a:pos x="607" y="64"/>
                </a:cxn>
                <a:cxn ang="0">
                  <a:pos x="594" y="60"/>
                </a:cxn>
                <a:cxn ang="0">
                  <a:pos x="402" y="60"/>
                </a:cxn>
                <a:cxn ang="0">
                  <a:pos x="377" y="55"/>
                </a:cxn>
                <a:cxn ang="0">
                  <a:pos x="355" y="53"/>
                </a:cxn>
                <a:cxn ang="0">
                  <a:pos x="334" y="50"/>
                </a:cxn>
                <a:cxn ang="0">
                  <a:pos x="313" y="47"/>
                </a:cxn>
                <a:cxn ang="0">
                  <a:pos x="292" y="46"/>
                </a:cxn>
                <a:cxn ang="0">
                  <a:pos x="270" y="42"/>
                </a:cxn>
                <a:cxn ang="0">
                  <a:pos x="247" y="37"/>
                </a:cxn>
                <a:cxn ang="0">
                  <a:pos x="224" y="30"/>
                </a:cxn>
                <a:cxn ang="0">
                  <a:pos x="396" y="30"/>
                </a:cxn>
                <a:cxn ang="0">
                  <a:pos x="701" y="0"/>
                </a:cxn>
              </a:cxnLst>
              <a:rect l="0" t="0" r="r" b="b"/>
              <a:pathLst>
                <a:path w="728" h="640">
                  <a:moveTo>
                    <a:pt x="701" y="0"/>
                  </a:moveTo>
                  <a:lnTo>
                    <a:pt x="728" y="593"/>
                  </a:lnTo>
                  <a:lnTo>
                    <a:pt x="0" y="640"/>
                  </a:lnTo>
                  <a:lnTo>
                    <a:pt x="6" y="634"/>
                  </a:lnTo>
                  <a:lnTo>
                    <a:pt x="11" y="626"/>
                  </a:lnTo>
                  <a:lnTo>
                    <a:pt x="16" y="618"/>
                  </a:lnTo>
                  <a:lnTo>
                    <a:pt x="21" y="611"/>
                  </a:lnTo>
                  <a:lnTo>
                    <a:pt x="28" y="603"/>
                  </a:lnTo>
                  <a:lnTo>
                    <a:pt x="33" y="597"/>
                  </a:lnTo>
                  <a:lnTo>
                    <a:pt x="41" y="591"/>
                  </a:lnTo>
                  <a:lnTo>
                    <a:pt x="48" y="588"/>
                  </a:lnTo>
                  <a:lnTo>
                    <a:pt x="447" y="588"/>
                  </a:lnTo>
                  <a:lnTo>
                    <a:pt x="455" y="582"/>
                  </a:lnTo>
                  <a:lnTo>
                    <a:pt x="464" y="578"/>
                  </a:lnTo>
                  <a:lnTo>
                    <a:pt x="472" y="574"/>
                  </a:lnTo>
                  <a:lnTo>
                    <a:pt x="481" y="572"/>
                  </a:lnTo>
                  <a:lnTo>
                    <a:pt x="554" y="572"/>
                  </a:lnTo>
                  <a:lnTo>
                    <a:pt x="575" y="568"/>
                  </a:lnTo>
                  <a:lnTo>
                    <a:pt x="594" y="564"/>
                  </a:lnTo>
                  <a:lnTo>
                    <a:pt x="613" y="560"/>
                  </a:lnTo>
                  <a:lnTo>
                    <a:pt x="630" y="555"/>
                  </a:lnTo>
                  <a:lnTo>
                    <a:pt x="647" y="548"/>
                  </a:lnTo>
                  <a:lnTo>
                    <a:pt x="661" y="539"/>
                  </a:lnTo>
                  <a:lnTo>
                    <a:pt x="674" y="526"/>
                  </a:lnTo>
                  <a:lnTo>
                    <a:pt x="685" y="509"/>
                  </a:lnTo>
                  <a:lnTo>
                    <a:pt x="685" y="436"/>
                  </a:lnTo>
                  <a:lnTo>
                    <a:pt x="671" y="380"/>
                  </a:lnTo>
                  <a:lnTo>
                    <a:pt x="663" y="330"/>
                  </a:lnTo>
                  <a:lnTo>
                    <a:pt x="657" y="280"/>
                  </a:lnTo>
                  <a:lnTo>
                    <a:pt x="648" y="222"/>
                  </a:lnTo>
                  <a:lnTo>
                    <a:pt x="644" y="205"/>
                  </a:lnTo>
                  <a:lnTo>
                    <a:pt x="640" y="189"/>
                  </a:lnTo>
                  <a:lnTo>
                    <a:pt x="638" y="175"/>
                  </a:lnTo>
                  <a:lnTo>
                    <a:pt x="635" y="156"/>
                  </a:lnTo>
                  <a:lnTo>
                    <a:pt x="634" y="141"/>
                  </a:lnTo>
                  <a:lnTo>
                    <a:pt x="632" y="125"/>
                  </a:lnTo>
                  <a:lnTo>
                    <a:pt x="630" y="110"/>
                  </a:lnTo>
                  <a:lnTo>
                    <a:pt x="627" y="95"/>
                  </a:lnTo>
                  <a:lnTo>
                    <a:pt x="623" y="83"/>
                  </a:lnTo>
                  <a:lnTo>
                    <a:pt x="617" y="71"/>
                  </a:lnTo>
                  <a:lnTo>
                    <a:pt x="607" y="64"/>
                  </a:lnTo>
                  <a:lnTo>
                    <a:pt x="594" y="60"/>
                  </a:lnTo>
                  <a:lnTo>
                    <a:pt x="402" y="60"/>
                  </a:lnTo>
                  <a:lnTo>
                    <a:pt x="377" y="55"/>
                  </a:lnTo>
                  <a:lnTo>
                    <a:pt x="355" y="53"/>
                  </a:lnTo>
                  <a:lnTo>
                    <a:pt x="334" y="50"/>
                  </a:lnTo>
                  <a:lnTo>
                    <a:pt x="313" y="47"/>
                  </a:lnTo>
                  <a:lnTo>
                    <a:pt x="292" y="46"/>
                  </a:lnTo>
                  <a:lnTo>
                    <a:pt x="270" y="42"/>
                  </a:lnTo>
                  <a:lnTo>
                    <a:pt x="247" y="37"/>
                  </a:lnTo>
                  <a:lnTo>
                    <a:pt x="224" y="30"/>
                  </a:lnTo>
                  <a:lnTo>
                    <a:pt x="396" y="30"/>
                  </a:lnTo>
                  <a:lnTo>
                    <a:pt x="701" y="0"/>
                  </a:lnTo>
                  <a:close/>
                </a:path>
              </a:pathLst>
            </a:custGeom>
            <a:solidFill>
              <a:srgbClr val="897000"/>
            </a:solidFill>
            <a:ln w="9525">
              <a:noFill/>
              <a:round/>
              <a:headEnd/>
              <a:tailEnd/>
            </a:ln>
          </p:spPr>
          <p:txBody>
            <a:bodyPr/>
            <a:lstStyle/>
            <a:p>
              <a:endParaRPr lang="en-AU"/>
            </a:p>
          </p:txBody>
        </p:sp>
        <p:sp>
          <p:nvSpPr>
            <p:cNvPr id="76807" name="Freeform 7"/>
            <p:cNvSpPr>
              <a:spLocks/>
            </p:cNvSpPr>
            <p:nvPr/>
          </p:nvSpPr>
          <p:spPr bwMode="auto">
            <a:xfrm>
              <a:off x="3441" y="3048"/>
              <a:ext cx="1324" cy="130"/>
            </a:xfrm>
            <a:custGeom>
              <a:avLst/>
              <a:gdLst/>
              <a:ahLst/>
              <a:cxnLst>
                <a:cxn ang="0">
                  <a:pos x="50" y="30"/>
                </a:cxn>
                <a:cxn ang="0">
                  <a:pos x="42" y="35"/>
                </a:cxn>
                <a:cxn ang="0">
                  <a:pos x="33" y="41"/>
                </a:cxn>
                <a:cxn ang="0">
                  <a:pos x="25" y="45"/>
                </a:cxn>
                <a:cxn ang="0">
                  <a:pos x="17" y="50"/>
                </a:cxn>
                <a:cxn ang="0">
                  <a:pos x="10" y="55"/>
                </a:cxn>
                <a:cxn ang="0">
                  <a:pos x="5" y="60"/>
                </a:cxn>
                <a:cxn ang="0">
                  <a:pos x="1" y="68"/>
                </a:cxn>
                <a:cxn ang="0">
                  <a:pos x="0" y="77"/>
                </a:cxn>
                <a:cxn ang="0">
                  <a:pos x="2" y="87"/>
                </a:cxn>
                <a:cxn ang="0">
                  <a:pos x="10" y="92"/>
                </a:cxn>
                <a:cxn ang="0">
                  <a:pos x="21" y="96"/>
                </a:cxn>
                <a:cxn ang="0">
                  <a:pos x="31" y="100"/>
                </a:cxn>
                <a:cxn ang="0">
                  <a:pos x="41" y="102"/>
                </a:cxn>
                <a:cxn ang="0">
                  <a:pos x="50" y="105"/>
                </a:cxn>
                <a:cxn ang="0">
                  <a:pos x="59" y="106"/>
                </a:cxn>
                <a:cxn ang="0">
                  <a:pos x="67" y="109"/>
                </a:cxn>
                <a:cxn ang="0">
                  <a:pos x="75" y="112"/>
                </a:cxn>
                <a:cxn ang="0">
                  <a:pos x="81" y="117"/>
                </a:cxn>
                <a:cxn ang="0">
                  <a:pos x="88" y="122"/>
                </a:cxn>
                <a:cxn ang="0">
                  <a:pos x="94" y="130"/>
                </a:cxn>
                <a:cxn ang="0">
                  <a:pos x="1324" y="87"/>
                </a:cxn>
                <a:cxn ang="0">
                  <a:pos x="1320" y="8"/>
                </a:cxn>
                <a:cxn ang="0">
                  <a:pos x="531" y="0"/>
                </a:cxn>
                <a:cxn ang="0">
                  <a:pos x="50" y="30"/>
                </a:cxn>
              </a:cxnLst>
              <a:rect l="0" t="0" r="r" b="b"/>
              <a:pathLst>
                <a:path w="1324" h="130">
                  <a:moveTo>
                    <a:pt x="50" y="30"/>
                  </a:moveTo>
                  <a:lnTo>
                    <a:pt x="42" y="35"/>
                  </a:lnTo>
                  <a:lnTo>
                    <a:pt x="33" y="41"/>
                  </a:lnTo>
                  <a:lnTo>
                    <a:pt x="25" y="45"/>
                  </a:lnTo>
                  <a:lnTo>
                    <a:pt x="17" y="50"/>
                  </a:lnTo>
                  <a:lnTo>
                    <a:pt x="10" y="55"/>
                  </a:lnTo>
                  <a:lnTo>
                    <a:pt x="5" y="60"/>
                  </a:lnTo>
                  <a:lnTo>
                    <a:pt x="1" y="68"/>
                  </a:lnTo>
                  <a:lnTo>
                    <a:pt x="0" y="77"/>
                  </a:lnTo>
                  <a:lnTo>
                    <a:pt x="2" y="87"/>
                  </a:lnTo>
                  <a:lnTo>
                    <a:pt x="10" y="92"/>
                  </a:lnTo>
                  <a:lnTo>
                    <a:pt x="21" y="96"/>
                  </a:lnTo>
                  <a:lnTo>
                    <a:pt x="31" y="100"/>
                  </a:lnTo>
                  <a:lnTo>
                    <a:pt x="41" y="102"/>
                  </a:lnTo>
                  <a:lnTo>
                    <a:pt x="50" y="105"/>
                  </a:lnTo>
                  <a:lnTo>
                    <a:pt x="59" y="106"/>
                  </a:lnTo>
                  <a:lnTo>
                    <a:pt x="67" y="109"/>
                  </a:lnTo>
                  <a:lnTo>
                    <a:pt x="75" y="112"/>
                  </a:lnTo>
                  <a:lnTo>
                    <a:pt x="81" y="117"/>
                  </a:lnTo>
                  <a:lnTo>
                    <a:pt x="88" y="122"/>
                  </a:lnTo>
                  <a:lnTo>
                    <a:pt x="94" y="130"/>
                  </a:lnTo>
                  <a:lnTo>
                    <a:pt x="1324" y="87"/>
                  </a:lnTo>
                  <a:lnTo>
                    <a:pt x="1320" y="8"/>
                  </a:lnTo>
                  <a:lnTo>
                    <a:pt x="531" y="0"/>
                  </a:lnTo>
                  <a:lnTo>
                    <a:pt x="50" y="30"/>
                  </a:lnTo>
                  <a:close/>
                </a:path>
              </a:pathLst>
            </a:custGeom>
            <a:solidFill>
              <a:srgbClr val="967F00"/>
            </a:solidFill>
            <a:ln w="9525">
              <a:noFill/>
              <a:round/>
              <a:headEnd/>
              <a:tailEnd/>
            </a:ln>
          </p:spPr>
          <p:txBody>
            <a:bodyPr/>
            <a:lstStyle/>
            <a:p>
              <a:endParaRPr lang="en-AU"/>
            </a:p>
          </p:txBody>
        </p:sp>
        <p:sp>
          <p:nvSpPr>
            <p:cNvPr id="76808" name="Freeform 8"/>
            <p:cNvSpPr>
              <a:spLocks/>
            </p:cNvSpPr>
            <p:nvPr/>
          </p:nvSpPr>
          <p:spPr bwMode="auto">
            <a:xfrm>
              <a:off x="3404" y="2968"/>
              <a:ext cx="1242" cy="110"/>
            </a:xfrm>
            <a:custGeom>
              <a:avLst/>
              <a:gdLst/>
              <a:ahLst/>
              <a:cxnLst>
                <a:cxn ang="0">
                  <a:pos x="72" y="110"/>
                </a:cxn>
                <a:cxn ang="0">
                  <a:pos x="1242" y="76"/>
                </a:cxn>
                <a:cxn ang="0">
                  <a:pos x="1020" y="0"/>
                </a:cxn>
                <a:cxn ang="0">
                  <a:pos x="68" y="29"/>
                </a:cxn>
                <a:cxn ang="0">
                  <a:pos x="58" y="31"/>
                </a:cxn>
                <a:cxn ang="0">
                  <a:pos x="47" y="34"/>
                </a:cxn>
                <a:cxn ang="0">
                  <a:pos x="38" y="38"/>
                </a:cxn>
                <a:cxn ang="0">
                  <a:pos x="29" y="42"/>
                </a:cxn>
                <a:cxn ang="0">
                  <a:pos x="21" y="47"/>
                </a:cxn>
                <a:cxn ang="0">
                  <a:pos x="13" y="54"/>
                </a:cxn>
                <a:cxn ang="0">
                  <a:pos x="7" y="60"/>
                </a:cxn>
                <a:cxn ang="0">
                  <a:pos x="0" y="69"/>
                </a:cxn>
                <a:cxn ang="0">
                  <a:pos x="8" y="76"/>
                </a:cxn>
                <a:cxn ang="0">
                  <a:pos x="16" y="83"/>
                </a:cxn>
                <a:cxn ang="0">
                  <a:pos x="24" y="89"/>
                </a:cxn>
                <a:cxn ang="0">
                  <a:pos x="33" y="93"/>
                </a:cxn>
                <a:cxn ang="0">
                  <a:pos x="43" y="98"/>
                </a:cxn>
                <a:cxn ang="0">
                  <a:pos x="53" y="102"/>
                </a:cxn>
                <a:cxn ang="0">
                  <a:pos x="62" y="106"/>
                </a:cxn>
                <a:cxn ang="0">
                  <a:pos x="72" y="110"/>
                </a:cxn>
              </a:cxnLst>
              <a:rect l="0" t="0" r="r" b="b"/>
              <a:pathLst>
                <a:path w="1242" h="110">
                  <a:moveTo>
                    <a:pt x="72" y="110"/>
                  </a:moveTo>
                  <a:lnTo>
                    <a:pt x="1242" y="76"/>
                  </a:lnTo>
                  <a:lnTo>
                    <a:pt x="1020" y="0"/>
                  </a:lnTo>
                  <a:lnTo>
                    <a:pt x="68" y="29"/>
                  </a:lnTo>
                  <a:lnTo>
                    <a:pt x="58" y="31"/>
                  </a:lnTo>
                  <a:lnTo>
                    <a:pt x="47" y="34"/>
                  </a:lnTo>
                  <a:lnTo>
                    <a:pt x="38" y="38"/>
                  </a:lnTo>
                  <a:lnTo>
                    <a:pt x="29" y="42"/>
                  </a:lnTo>
                  <a:lnTo>
                    <a:pt x="21" y="47"/>
                  </a:lnTo>
                  <a:lnTo>
                    <a:pt x="13" y="54"/>
                  </a:lnTo>
                  <a:lnTo>
                    <a:pt x="7" y="60"/>
                  </a:lnTo>
                  <a:lnTo>
                    <a:pt x="0" y="69"/>
                  </a:lnTo>
                  <a:lnTo>
                    <a:pt x="8" y="76"/>
                  </a:lnTo>
                  <a:lnTo>
                    <a:pt x="16" y="83"/>
                  </a:lnTo>
                  <a:lnTo>
                    <a:pt x="24" y="89"/>
                  </a:lnTo>
                  <a:lnTo>
                    <a:pt x="33" y="93"/>
                  </a:lnTo>
                  <a:lnTo>
                    <a:pt x="43" y="98"/>
                  </a:lnTo>
                  <a:lnTo>
                    <a:pt x="53" y="102"/>
                  </a:lnTo>
                  <a:lnTo>
                    <a:pt x="62" y="106"/>
                  </a:lnTo>
                  <a:lnTo>
                    <a:pt x="72" y="110"/>
                  </a:lnTo>
                  <a:close/>
                </a:path>
              </a:pathLst>
            </a:custGeom>
            <a:solidFill>
              <a:srgbClr val="AF9E16"/>
            </a:solidFill>
            <a:ln w="9525">
              <a:noFill/>
              <a:round/>
              <a:headEnd/>
              <a:tailEnd/>
            </a:ln>
          </p:spPr>
          <p:txBody>
            <a:bodyPr/>
            <a:lstStyle/>
            <a:p>
              <a:endParaRPr lang="en-AU"/>
            </a:p>
          </p:txBody>
        </p:sp>
        <p:sp>
          <p:nvSpPr>
            <p:cNvPr id="76809" name="Freeform 9"/>
            <p:cNvSpPr>
              <a:spLocks/>
            </p:cNvSpPr>
            <p:nvPr/>
          </p:nvSpPr>
          <p:spPr bwMode="auto">
            <a:xfrm>
              <a:off x="3664" y="2876"/>
              <a:ext cx="346" cy="171"/>
            </a:xfrm>
            <a:custGeom>
              <a:avLst/>
              <a:gdLst/>
              <a:ahLst/>
              <a:cxnLst>
                <a:cxn ang="0">
                  <a:pos x="333" y="0"/>
                </a:cxn>
                <a:cxn ang="0">
                  <a:pos x="326" y="4"/>
                </a:cxn>
                <a:cxn ang="0">
                  <a:pos x="321" y="10"/>
                </a:cxn>
                <a:cxn ang="0">
                  <a:pos x="317" y="17"/>
                </a:cxn>
                <a:cxn ang="0">
                  <a:pos x="314" y="25"/>
                </a:cxn>
                <a:cxn ang="0">
                  <a:pos x="313" y="38"/>
                </a:cxn>
                <a:cxn ang="0">
                  <a:pos x="317" y="50"/>
                </a:cxn>
                <a:cxn ang="0">
                  <a:pos x="325" y="59"/>
                </a:cxn>
                <a:cxn ang="0">
                  <a:pos x="337" y="67"/>
                </a:cxn>
                <a:cxn ang="0">
                  <a:pos x="346" y="123"/>
                </a:cxn>
                <a:cxn ang="0">
                  <a:pos x="285" y="155"/>
                </a:cxn>
                <a:cxn ang="0">
                  <a:pos x="9" y="171"/>
                </a:cxn>
                <a:cxn ang="0">
                  <a:pos x="3" y="132"/>
                </a:cxn>
                <a:cxn ang="0">
                  <a:pos x="34" y="101"/>
                </a:cxn>
                <a:cxn ang="0">
                  <a:pos x="21" y="96"/>
                </a:cxn>
                <a:cxn ang="0">
                  <a:pos x="11" y="86"/>
                </a:cxn>
                <a:cxn ang="0">
                  <a:pos x="4" y="75"/>
                </a:cxn>
                <a:cxn ang="0">
                  <a:pos x="0" y="60"/>
                </a:cxn>
                <a:cxn ang="0">
                  <a:pos x="0" y="51"/>
                </a:cxn>
                <a:cxn ang="0">
                  <a:pos x="2" y="40"/>
                </a:cxn>
                <a:cxn ang="0">
                  <a:pos x="5" y="33"/>
                </a:cxn>
                <a:cxn ang="0">
                  <a:pos x="11" y="25"/>
                </a:cxn>
                <a:cxn ang="0">
                  <a:pos x="17" y="17"/>
                </a:cxn>
                <a:cxn ang="0">
                  <a:pos x="25" y="12"/>
                </a:cxn>
                <a:cxn ang="0">
                  <a:pos x="33" y="8"/>
                </a:cxn>
                <a:cxn ang="0">
                  <a:pos x="44" y="5"/>
                </a:cxn>
                <a:cxn ang="0">
                  <a:pos x="333" y="0"/>
                </a:cxn>
              </a:cxnLst>
              <a:rect l="0" t="0" r="r" b="b"/>
              <a:pathLst>
                <a:path w="346" h="171">
                  <a:moveTo>
                    <a:pt x="333" y="0"/>
                  </a:moveTo>
                  <a:lnTo>
                    <a:pt x="326" y="4"/>
                  </a:lnTo>
                  <a:lnTo>
                    <a:pt x="321" y="10"/>
                  </a:lnTo>
                  <a:lnTo>
                    <a:pt x="317" y="17"/>
                  </a:lnTo>
                  <a:lnTo>
                    <a:pt x="314" y="25"/>
                  </a:lnTo>
                  <a:lnTo>
                    <a:pt x="313" y="38"/>
                  </a:lnTo>
                  <a:lnTo>
                    <a:pt x="317" y="50"/>
                  </a:lnTo>
                  <a:lnTo>
                    <a:pt x="325" y="59"/>
                  </a:lnTo>
                  <a:lnTo>
                    <a:pt x="337" y="67"/>
                  </a:lnTo>
                  <a:lnTo>
                    <a:pt x="346" y="123"/>
                  </a:lnTo>
                  <a:lnTo>
                    <a:pt x="285" y="155"/>
                  </a:lnTo>
                  <a:lnTo>
                    <a:pt x="9" y="171"/>
                  </a:lnTo>
                  <a:lnTo>
                    <a:pt x="3" y="132"/>
                  </a:lnTo>
                  <a:lnTo>
                    <a:pt x="34" y="101"/>
                  </a:lnTo>
                  <a:lnTo>
                    <a:pt x="21" y="96"/>
                  </a:lnTo>
                  <a:lnTo>
                    <a:pt x="11" y="86"/>
                  </a:lnTo>
                  <a:lnTo>
                    <a:pt x="4" y="75"/>
                  </a:lnTo>
                  <a:lnTo>
                    <a:pt x="0" y="60"/>
                  </a:lnTo>
                  <a:lnTo>
                    <a:pt x="0" y="51"/>
                  </a:lnTo>
                  <a:lnTo>
                    <a:pt x="2" y="40"/>
                  </a:lnTo>
                  <a:lnTo>
                    <a:pt x="5" y="33"/>
                  </a:lnTo>
                  <a:lnTo>
                    <a:pt x="11" y="25"/>
                  </a:lnTo>
                  <a:lnTo>
                    <a:pt x="17" y="17"/>
                  </a:lnTo>
                  <a:lnTo>
                    <a:pt x="25" y="12"/>
                  </a:lnTo>
                  <a:lnTo>
                    <a:pt x="33" y="8"/>
                  </a:lnTo>
                  <a:lnTo>
                    <a:pt x="44" y="5"/>
                  </a:lnTo>
                  <a:lnTo>
                    <a:pt x="333" y="0"/>
                  </a:lnTo>
                  <a:close/>
                </a:path>
              </a:pathLst>
            </a:custGeom>
            <a:solidFill>
              <a:srgbClr val="D6D6D6"/>
            </a:solidFill>
            <a:ln w="9525">
              <a:noFill/>
              <a:round/>
              <a:headEnd/>
              <a:tailEnd/>
            </a:ln>
          </p:spPr>
          <p:txBody>
            <a:bodyPr/>
            <a:lstStyle/>
            <a:p>
              <a:endParaRPr lang="en-AU"/>
            </a:p>
          </p:txBody>
        </p:sp>
        <p:sp>
          <p:nvSpPr>
            <p:cNvPr id="76810" name="Freeform 10"/>
            <p:cNvSpPr>
              <a:spLocks/>
            </p:cNvSpPr>
            <p:nvPr/>
          </p:nvSpPr>
          <p:spPr bwMode="auto">
            <a:xfrm>
              <a:off x="3567" y="2832"/>
              <a:ext cx="418" cy="59"/>
            </a:xfrm>
            <a:custGeom>
              <a:avLst/>
              <a:gdLst/>
              <a:ahLst/>
              <a:cxnLst>
                <a:cxn ang="0">
                  <a:pos x="0" y="17"/>
                </a:cxn>
                <a:cxn ang="0">
                  <a:pos x="131" y="6"/>
                </a:cxn>
                <a:cxn ang="0">
                  <a:pos x="146" y="2"/>
                </a:cxn>
                <a:cxn ang="0">
                  <a:pos x="160" y="0"/>
                </a:cxn>
                <a:cxn ang="0">
                  <a:pos x="176" y="0"/>
                </a:cxn>
                <a:cxn ang="0">
                  <a:pos x="190" y="0"/>
                </a:cxn>
                <a:cxn ang="0">
                  <a:pos x="205" y="2"/>
                </a:cxn>
                <a:cxn ang="0">
                  <a:pos x="221" y="4"/>
                </a:cxn>
                <a:cxn ang="0">
                  <a:pos x="235" y="6"/>
                </a:cxn>
                <a:cxn ang="0">
                  <a:pos x="251" y="6"/>
                </a:cxn>
                <a:cxn ang="0">
                  <a:pos x="275" y="6"/>
                </a:cxn>
                <a:cxn ang="0">
                  <a:pos x="297" y="8"/>
                </a:cxn>
                <a:cxn ang="0">
                  <a:pos x="317" y="11"/>
                </a:cxn>
                <a:cxn ang="0">
                  <a:pos x="336" y="15"/>
                </a:cxn>
                <a:cxn ang="0">
                  <a:pos x="356" y="20"/>
                </a:cxn>
                <a:cxn ang="0">
                  <a:pos x="376" y="27"/>
                </a:cxn>
                <a:cxn ang="0">
                  <a:pos x="395" y="34"/>
                </a:cxn>
                <a:cxn ang="0">
                  <a:pos x="418" y="44"/>
                </a:cxn>
                <a:cxn ang="0">
                  <a:pos x="401" y="41"/>
                </a:cxn>
                <a:cxn ang="0">
                  <a:pos x="385" y="40"/>
                </a:cxn>
                <a:cxn ang="0">
                  <a:pos x="369" y="38"/>
                </a:cxn>
                <a:cxn ang="0">
                  <a:pos x="355" y="37"/>
                </a:cxn>
                <a:cxn ang="0">
                  <a:pos x="340" y="37"/>
                </a:cxn>
                <a:cxn ang="0">
                  <a:pos x="327" y="37"/>
                </a:cxn>
                <a:cxn ang="0">
                  <a:pos x="313" y="37"/>
                </a:cxn>
                <a:cxn ang="0">
                  <a:pos x="300" y="38"/>
                </a:cxn>
                <a:cxn ang="0">
                  <a:pos x="286" y="38"/>
                </a:cxn>
                <a:cxn ang="0">
                  <a:pos x="272" y="40"/>
                </a:cxn>
                <a:cxn ang="0">
                  <a:pos x="259" y="41"/>
                </a:cxn>
                <a:cxn ang="0">
                  <a:pos x="244" y="41"/>
                </a:cxn>
                <a:cxn ang="0">
                  <a:pos x="230" y="42"/>
                </a:cxn>
                <a:cxn ang="0">
                  <a:pos x="214" y="44"/>
                </a:cxn>
                <a:cxn ang="0">
                  <a:pos x="198" y="44"/>
                </a:cxn>
                <a:cxn ang="0">
                  <a:pos x="181" y="44"/>
                </a:cxn>
                <a:cxn ang="0">
                  <a:pos x="173" y="49"/>
                </a:cxn>
                <a:cxn ang="0">
                  <a:pos x="167" y="54"/>
                </a:cxn>
                <a:cxn ang="0">
                  <a:pos x="160" y="58"/>
                </a:cxn>
                <a:cxn ang="0">
                  <a:pos x="151" y="59"/>
                </a:cxn>
                <a:cxn ang="0">
                  <a:pos x="130" y="58"/>
                </a:cxn>
                <a:cxn ang="0">
                  <a:pos x="110" y="57"/>
                </a:cxn>
                <a:cxn ang="0">
                  <a:pos x="92" y="53"/>
                </a:cxn>
                <a:cxn ang="0">
                  <a:pos x="72" y="49"/>
                </a:cxn>
                <a:cxn ang="0">
                  <a:pos x="54" y="42"/>
                </a:cxn>
                <a:cxn ang="0">
                  <a:pos x="35" y="36"/>
                </a:cxn>
                <a:cxn ang="0">
                  <a:pos x="18" y="27"/>
                </a:cxn>
                <a:cxn ang="0">
                  <a:pos x="0" y="17"/>
                </a:cxn>
              </a:cxnLst>
              <a:rect l="0" t="0" r="r" b="b"/>
              <a:pathLst>
                <a:path w="418" h="59">
                  <a:moveTo>
                    <a:pt x="0" y="17"/>
                  </a:moveTo>
                  <a:lnTo>
                    <a:pt x="131" y="6"/>
                  </a:lnTo>
                  <a:lnTo>
                    <a:pt x="146" y="2"/>
                  </a:lnTo>
                  <a:lnTo>
                    <a:pt x="160" y="0"/>
                  </a:lnTo>
                  <a:lnTo>
                    <a:pt x="176" y="0"/>
                  </a:lnTo>
                  <a:lnTo>
                    <a:pt x="190" y="0"/>
                  </a:lnTo>
                  <a:lnTo>
                    <a:pt x="205" y="2"/>
                  </a:lnTo>
                  <a:lnTo>
                    <a:pt x="221" y="4"/>
                  </a:lnTo>
                  <a:lnTo>
                    <a:pt x="235" y="6"/>
                  </a:lnTo>
                  <a:lnTo>
                    <a:pt x="251" y="6"/>
                  </a:lnTo>
                  <a:lnTo>
                    <a:pt x="275" y="6"/>
                  </a:lnTo>
                  <a:lnTo>
                    <a:pt x="297" y="8"/>
                  </a:lnTo>
                  <a:lnTo>
                    <a:pt x="317" y="11"/>
                  </a:lnTo>
                  <a:lnTo>
                    <a:pt x="336" y="15"/>
                  </a:lnTo>
                  <a:lnTo>
                    <a:pt x="356" y="20"/>
                  </a:lnTo>
                  <a:lnTo>
                    <a:pt x="376" y="27"/>
                  </a:lnTo>
                  <a:lnTo>
                    <a:pt x="395" y="34"/>
                  </a:lnTo>
                  <a:lnTo>
                    <a:pt x="418" y="44"/>
                  </a:lnTo>
                  <a:lnTo>
                    <a:pt x="401" y="41"/>
                  </a:lnTo>
                  <a:lnTo>
                    <a:pt x="385" y="40"/>
                  </a:lnTo>
                  <a:lnTo>
                    <a:pt x="369" y="38"/>
                  </a:lnTo>
                  <a:lnTo>
                    <a:pt x="355" y="37"/>
                  </a:lnTo>
                  <a:lnTo>
                    <a:pt x="340" y="37"/>
                  </a:lnTo>
                  <a:lnTo>
                    <a:pt x="327" y="37"/>
                  </a:lnTo>
                  <a:lnTo>
                    <a:pt x="313" y="37"/>
                  </a:lnTo>
                  <a:lnTo>
                    <a:pt x="300" y="38"/>
                  </a:lnTo>
                  <a:lnTo>
                    <a:pt x="286" y="38"/>
                  </a:lnTo>
                  <a:lnTo>
                    <a:pt x="272" y="40"/>
                  </a:lnTo>
                  <a:lnTo>
                    <a:pt x="259" y="41"/>
                  </a:lnTo>
                  <a:lnTo>
                    <a:pt x="244" y="41"/>
                  </a:lnTo>
                  <a:lnTo>
                    <a:pt x="230" y="42"/>
                  </a:lnTo>
                  <a:lnTo>
                    <a:pt x="214" y="44"/>
                  </a:lnTo>
                  <a:lnTo>
                    <a:pt x="198" y="44"/>
                  </a:lnTo>
                  <a:lnTo>
                    <a:pt x="181" y="44"/>
                  </a:lnTo>
                  <a:lnTo>
                    <a:pt x="173" y="49"/>
                  </a:lnTo>
                  <a:lnTo>
                    <a:pt x="167" y="54"/>
                  </a:lnTo>
                  <a:lnTo>
                    <a:pt x="160" y="58"/>
                  </a:lnTo>
                  <a:lnTo>
                    <a:pt x="151" y="59"/>
                  </a:lnTo>
                  <a:lnTo>
                    <a:pt x="130" y="58"/>
                  </a:lnTo>
                  <a:lnTo>
                    <a:pt x="110" y="57"/>
                  </a:lnTo>
                  <a:lnTo>
                    <a:pt x="92" y="53"/>
                  </a:lnTo>
                  <a:lnTo>
                    <a:pt x="72" y="49"/>
                  </a:lnTo>
                  <a:lnTo>
                    <a:pt x="54" y="42"/>
                  </a:lnTo>
                  <a:lnTo>
                    <a:pt x="35" y="36"/>
                  </a:lnTo>
                  <a:lnTo>
                    <a:pt x="18" y="27"/>
                  </a:lnTo>
                  <a:lnTo>
                    <a:pt x="0" y="17"/>
                  </a:lnTo>
                  <a:close/>
                </a:path>
              </a:pathLst>
            </a:custGeom>
            <a:solidFill>
              <a:srgbClr val="59F28E"/>
            </a:solidFill>
            <a:ln w="9525">
              <a:noFill/>
              <a:round/>
              <a:headEnd/>
              <a:tailEnd/>
            </a:ln>
          </p:spPr>
          <p:txBody>
            <a:bodyPr/>
            <a:lstStyle/>
            <a:p>
              <a:endParaRPr lang="en-AU"/>
            </a:p>
          </p:txBody>
        </p:sp>
        <p:sp>
          <p:nvSpPr>
            <p:cNvPr id="76811" name="Freeform 11"/>
            <p:cNvSpPr>
              <a:spLocks/>
            </p:cNvSpPr>
            <p:nvPr/>
          </p:nvSpPr>
          <p:spPr bwMode="auto">
            <a:xfrm>
              <a:off x="4110" y="2876"/>
              <a:ext cx="173" cy="139"/>
            </a:xfrm>
            <a:custGeom>
              <a:avLst/>
              <a:gdLst/>
              <a:ahLst/>
              <a:cxnLst>
                <a:cxn ang="0">
                  <a:pos x="119" y="139"/>
                </a:cxn>
                <a:cxn ang="0">
                  <a:pos x="134" y="136"/>
                </a:cxn>
                <a:cxn ang="0">
                  <a:pos x="146" y="130"/>
                </a:cxn>
                <a:cxn ang="0">
                  <a:pos x="155" y="121"/>
                </a:cxn>
                <a:cxn ang="0">
                  <a:pos x="163" y="107"/>
                </a:cxn>
                <a:cxn ang="0">
                  <a:pos x="167" y="93"/>
                </a:cxn>
                <a:cxn ang="0">
                  <a:pos x="171" y="77"/>
                </a:cxn>
                <a:cxn ang="0">
                  <a:pos x="173" y="60"/>
                </a:cxn>
                <a:cxn ang="0">
                  <a:pos x="173" y="44"/>
                </a:cxn>
                <a:cxn ang="0">
                  <a:pos x="171" y="29"/>
                </a:cxn>
                <a:cxn ang="0">
                  <a:pos x="163" y="14"/>
                </a:cxn>
                <a:cxn ang="0">
                  <a:pos x="151" y="4"/>
                </a:cxn>
                <a:cxn ang="0">
                  <a:pos x="135" y="0"/>
                </a:cxn>
                <a:cxn ang="0">
                  <a:pos x="125" y="2"/>
                </a:cxn>
                <a:cxn ang="0">
                  <a:pos x="117" y="9"/>
                </a:cxn>
                <a:cxn ang="0">
                  <a:pos x="107" y="15"/>
                </a:cxn>
                <a:cxn ang="0">
                  <a:pos x="97" y="18"/>
                </a:cxn>
                <a:cxn ang="0">
                  <a:pos x="90" y="18"/>
                </a:cxn>
                <a:cxn ang="0">
                  <a:pos x="85" y="15"/>
                </a:cxn>
                <a:cxn ang="0">
                  <a:pos x="80" y="14"/>
                </a:cxn>
                <a:cxn ang="0">
                  <a:pos x="75" y="12"/>
                </a:cxn>
                <a:cxn ang="0">
                  <a:pos x="69" y="9"/>
                </a:cxn>
                <a:cxn ang="0">
                  <a:pos x="64" y="8"/>
                </a:cxn>
                <a:cxn ang="0">
                  <a:pos x="59" y="5"/>
                </a:cxn>
                <a:cxn ang="0">
                  <a:pos x="52" y="5"/>
                </a:cxn>
                <a:cxn ang="0">
                  <a:pos x="42" y="6"/>
                </a:cxn>
                <a:cxn ang="0">
                  <a:pos x="31" y="9"/>
                </a:cxn>
                <a:cxn ang="0">
                  <a:pos x="23" y="14"/>
                </a:cxn>
                <a:cxn ang="0">
                  <a:pos x="15" y="21"/>
                </a:cxn>
                <a:cxn ang="0">
                  <a:pos x="9" y="29"/>
                </a:cxn>
                <a:cxn ang="0">
                  <a:pos x="4" y="38"/>
                </a:cxn>
                <a:cxn ang="0">
                  <a:pos x="1" y="47"/>
                </a:cxn>
                <a:cxn ang="0">
                  <a:pos x="0" y="58"/>
                </a:cxn>
                <a:cxn ang="0">
                  <a:pos x="2" y="77"/>
                </a:cxn>
                <a:cxn ang="0">
                  <a:pos x="10" y="94"/>
                </a:cxn>
                <a:cxn ang="0">
                  <a:pos x="22" y="109"/>
                </a:cxn>
                <a:cxn ang="0">
                  <a:pos x="38" y="119"/>
                </a:cxn>
                <a:cxn ang="0">
                  <a:pos x="56" y="129"/>
                </a:cxn>
                <a:cxn ang="0">
                  <a:pos x="77" y="134"/>
                </a:cxn>
                <a:cxn ang="0">
                  <a:pos x="98" y="138"/>
                </a:cxn>
                <a:cxn ang="0">
                  <a:pos x="119" y="139"/>
                </a:cxn>
              </a:cxnLst>
              <a:rect l="0" t="0" r="r" b="b"/>
              <a:pathLst>
                <a:path w="173" h="139">
                  <a:moveTo>
                    <a:pt x="119" y="139"/>
                  </a:moveTo>
                  <a:lnTo>
                    <a:pt x="134" y="136"/>
                  </a:lnTo>
                  <a:lnTo>
                    <a:pt x="146" y="130"/>
                  </a:lnTo>
                  <a:lnTo>
                    <a:pt x="155" y="121"/>
                  </a:lnTo>
                  <a:lnTo>
                    <a:pt x="163" y="107"/>
                  </a:lnTo>
                  <a:lnTo>
                    <a:pt x="167" y="93"/>
                  </a:lnTo>
                  <a:lnTo>
                    <a:pt x="171" y="77"/>
                  </a:lnTo>
                  <a:lnTo>
                    <a:pt x="173" y="60"/>
                  </a:lnTo>
                  <a:lnTo>
                    <a:pt x="173" y="44"/>
                  </a:lnTo>
                  <a:lnTo>
                    <a:pt x="171" y="29"/>
                  </a:lnTo>
                  <a:lnTo>
                    <a:pt x="163" y="14"/>
                  </a:lnTo>
                  <a:lnTo>
                    <a:pt x="151" y="4"/>
                  </a:lnTo>
                  <a:lnTo>
                    <a:pt x="135" y="0"/>
                  </a:lnTo>
                  <a:lnTo>
                    <a:pt x="125" y="2"/>
                  </a:lnTo>
                  <a:lnTo>
                    <a:pt x="117" y="9"/>
                  </a:lnTo>
                  <a:lnTo>
                    <a:pt x="107" y="15"/>
                  </a:lnTo>
                  <a:lnTo>
                    <a:pt x="97" y="18"/>
                  </a:lnTo>
                  <a:lnTo>
                    <a:pt x="90" y="18"/>
                  </a:lnTo>
                  <a:lnTo>
                    <a:pt x="85" y="15"/>
                  </a:lnTo>
                  <a:lnTo>
                    <a:pt x="80" y="14"/>
                  </a:lnTo>
                  <a:lnTo>
                    <a:pt x="75" y="12"/>
                  </a:lnTo>
                  <a:lnTo>
                    <a:pt x="69" y="9"/>
                  </a:lnTo>
                  <a:lnTo>
                    <a:pt x="64" y="8"/>
                  </a:lnTo>
                  <a:lnTo>
                    <a:pt x="59" y="5"/>
                  </a:lnTo>
                  <a:lnTo>
                    <a:pt x="52" y="5"/>
                  </a:lnTo>
                  <a:lnTo>
                    <a:pt x="42" y="6"/>
                  </a:lnTo>
                  <a:lnTo>
                    <a:pt x="31" y="9"/>
                  </a:lnTo>
                  <a:lnTo>
                    <a:pt x="23" y="14"/>
                  </a:lnTo>
                  <a:lnTo>
                    <a:pt x="15" y="21"/>
                  </a:lnTo>
                  <a:lnTo>
                    <a:pt x="9" y="29"/>
                  </a:lnTo>
                  <a:lnTo>
                    <a:pt x="4" y="38"/>
                  </a:lnTo>
                  <a:lnTo>
                    <a:pt x="1" y="47"/>
                  </a:lnTo>
                  <a:lnTo>
                    <a:pt x="0" y="58"/>
                  </a:lnTo>
                  <a:lnTo>
                    <a:pt x="2" y="77"/>
                  </a:lnTo>
                  <a:lnTo>
                    <a:pt x="10" y="94"/>
                  </a:lnTo>
                  <a:lnTo>
                    <a:pt x="22" y="109"/>
                  </a:lnTo>
                  <a:lnTo>
                    <a:pt x="38" y="119"/>
                  </a:lnTo>
                  <a:lnTo>
                    <a:pt x="56" y="129"/>
                  </a:lnTo>
                  <a:lnTo>
                    <a:pt x="77" y="134"/>
                  </a:lnTo>
                  <a:lnTo>
                    <a:pt x="98" y="138"/>
                  </a:lnTo>
                  <a:lnTo>
                    <a:pt x="119" y="139"/>
                  </a:lnTo>
                  <a:close/>
                </a:path>
              </a:pathLst>
            </a:custGeom>
            <a:solidFill>
              <a:srgbClr val="FF2B3A"/>
            </a:solidFill>
            <a:ln w="9525">
              <a:noFill/>
              <a:round/>
              <a:headEnd/>
              <a:tailEnd/>
            </a:ln>
          </p:spPr>
          <p:txBody>
            <a:bodyPr/>
            <a:lstStyle/>
            <a:p>
              <a:endParaRPr lang="en-AU"/>
            </a:p>
          </p:txBody>
        </p:sp>
        <p:sp>
          <p:nvSpPr>
            <p:cNvPr id="76812" name="Freeform 12"/>
            <p:cNvSpPr>
              <a:spLocks/>
            </p:cNvSpPr>
            <p:nvPr/>
          </p:nvSpPr>
          <p:spPr bwMode="auto">
            <a:xfrm>
              <a:off x="3552" y="1584"/>
              <a:ext cx="1644" cy="1044"/>
            </a:xfrm>
            <a:custGeom>
              <a:avLst/>
              <a:gdLst/>
              <a:ahLst/>
              <a:cxnLst>
                <a:cxn ang="0">
                  <a:pos x="0" y="1044"/>
                </a:cxn>
                <a:cxn ang="0">
                  <a:pos x="5" y="7"/>
                </a:cxn>
                <a:cxn ang="0">
                  <a:pos x="1644" y="0"/>
                </a:cxn>
                <a:cxn ang="0">
                  <a:pos x="1637" y="805"/>
                </a:cxn>
                <a:cxn ang="0">
                  <a:pos x="1506" y="1013"/>
                </a:cxn>
                <a:cxn ang="0">
                  <a:pos x="0" y="1044"/>
                </a:cxn>
              </a:cxnLst>
              <a:rect l="0" t="0" r="r" b="b"/>
              <a:pathLst>
                <a:path w="1644" h="1044">
                  <a:moveTo>
                    <a:pt x="0" y="1044"/>
                  </a:moveTo>
                  <a:lnTo>
                    <a:pt x="5" y="7"/>
                  </a:lnTo>
                  <a:lnTo>
                    <a:pt x="1644" y="0"/>
                  </a:lnTo>
                  <a:lnTo>
                    <a:pt x="1637" y="805"/>
                  </a:lnTo>
                  <a:lnTo>
                    <a:pt x="1506" y="1013"/>
                  </a:lnTo>
                  <a:lnTo>
                    <a:pt x="0" y="1044"/>
                  </a:lnTo>
                  <a:close/>
                </a:path>
              </a:pathLst>
            </a:custGeom>
            <a:solidFill>
              <a:srgbClr val="009B72"/>
            </a:solidFill>
            <a:ln w="9525">
              <a:noFill/>
              <a:round/>
              <a:headEnd/>
              <a:tailEnd/>
            </a:ln>
          </p:spPr>
          <p:txBody>
            <a:bodyPr/>
            <a:lstStyle/>
            <a:p>
              <a:endParaRPr lang="en-AU"/>
            </a:p>
          </p:txBody>
        </p:sp>
        <p:sp>
          <p:nvSpPr>
            <p:cNvPr id="76813" name="Freeform 13"/>
            <p:cNvSpPr>
              <a:spLocks/>
            </p:cNvSpPr>
            <p:nvPr/>
          </p:nvSpPr>
          <p:spPr bwMode="auto">
            <a:xfrm>
              <a:off x="4608" y="2736"/>
              <a:ext cx="506" cy="1149"/>
            </a:xfrm>
            <a:custGeom>
              <a:avLst/>
              <a:gdLst/>
              <a:ahLst/>
              <a:cxnLst>
                <a:cxn ang="0">
                  <a:pos x="104" y="3"/>
                </a:cxn>
                <a:cxn ang="0">
                  <a:pos x="121" y="8"/>
                </a:cxn>
                <a:cxn ang="0">
                  <a:pos x="136" y="12"/>
                </a:cxn>
                <a:cxn ang="0">
                  <a:pos x="153" y="15"/>
                </a:cxn>
                <a:cxn ang="0">
                  <a:pos x="184" y="19"/>
                </a:cxn>
                <a:cxn ang="0">
                  <a:pos x="222" y="20"/>
                </a:cxn>
                <a:cxn ang="0">
                  <a:pos x="257" y="16"/>
                </a:cxn>
                <a:cxn ang="0">
                  <a:pos x="294" y="7"/>
                </a:cxn>
                <a:cxn ang="0">
                  <a:pos x="431" y="220"/>
                </a:cxn>
                <a:cxn ang="0">
                  <a:pos x="443" y="379"/>
                </a:cxn>
                <a:cxn ang="0">
                  <a:pos x="453" y="518"/>
                </a:cxn>
                <a:cxn ang="0">
                  <a:pos x="464" y="658"/>
                </a:cxn>
                <a:cxn ang="0">
                  <a:pos x="477" y="817"/>
                </a:cxn>
                <a:cxn ang="0">
                  <a:pos x="491" y="978"/>
                </a:cxn>
                <a:cxn ang="0">
                  <a:pos x="506" y="1140"/>
                </a:cxn>
                <a:cxn ang="0">
                  <a:pos x="453" y="1098"/>
                </a:cxn>
                <a:cxn ang="0">
                  <a:pos x="416" y="1007"/>
                </a:cxn>
                <a:cxn ang="0">
                  <a:pos x="385" y="920"/>
                </a:cxn>
                <a:cxn ang="0">
                  <a:pos x="353" y="828"/>
                </a:cxn>
                <a:cxn ang="0">
                  <a:pos x="320" y="727"/>
                </a:cxn>
                <a:cxn ang="0">
                  <a:pos x="294" y="639"/>
                </a:cxn>
                <a:cxn ang="0">
                  <a:pos x="272" y="556"/>
                </a:cxn>
                <a:cxn ang="0">
                  <a:pos x="251" y="467"/>
                </a:cxn>
                <a:cxn ang="0">
                  <a:pos x="227" y="453"/>
                </a:cxn>
                <a:cxn ang="0">
                  <a:pos x="206" y="514"/>
                </a:cxn>
                <a:cxn ang="0">
                  <a:pos x="186" y="572"/>
                </a:cxn>
                <a:cxn ang="0">
                  <a:pos x="165" y="634"/>
                </a:cxn>
                <a:cxn ang="0">
                  <a:pos x="134" y="730"/>
                </a:cxn>
                <a:cxn ang="0">
                  <a:pos x="102" y="842"/>
                </a:cxn>
                <a:cxn ang="0">
                  <a:pos x="72" y="947"/>
                </a:cxn>
                <a:cxn ang="0">
                  <a:pos x="34" y="1048"/>
                </a:cxn>
                <a:cxn ang="0">
                  <a:pos x="0" y="876"/>
                </a:cxn>
                <a:cxn ang="0">
                  <a:pos x="157" y="399"/>
                </a:cxn>
                <a:cxn ang="0">
                  <a:pos x="56" y="283"/>
                </a:cxn>
                <a:cxn ang="0">
                  <a:pos x="59" y="212"/>
                </a:cxn>
                <a:cxn ang="0">
                  <a:pos x="65" y="142"/>
                </a:cxn>
                <a:cxn ang="0">
                  <a:pos x="77" y="71"/>
                </a:cxn>
                <a:cxn ang="0">
                  <a:pos x="94" y="0"/>
                </a:cxn>
              </a:cxnLst>
              <a:rect l="0" t="0" r="r" b="b"/>
              <a:pathLst>
                <a:path w="506" h="1149">
                  <a:moveTo>
                    <a:pt x="94" y="0"/>
                  </a:moveTo>
                  <a:lnTo>
                    <a:pt x="104" y="3"/>
                  </a:lnTo>
                  <a:lnTo>
                    <a:pt x="113" y="7"/>
                  </a:lnTo>
                  <a:lnTo>
                    <a:pt x="121" y="8"/>
                  </a:lnTo>
                  <a:lnTo>
                    <a:pt x="128" y="11"/>
                  </a:lnTo>
                  <a:lnTo>
                    <a:pt x="136" y="12"/>
                  </a:lnTo>
                  <a:lnTo>
                    <a:pt x="144" y="14"/>
                  </a:lnTo>
                  <a:lnTo>
                    <a:pt x="153" y="15"/>
                  </a:lnTo>
                  <a:lnTo>
                    <a:pt x="163" y="16"/>
                  </a:lnTo>
                  <a:lnTo>
                    <a:pt x="184" y="19"/>
                  </a:lnTo>
                  <a:lnTo>
                    <a:pt x="203" y="20"/>
                  </a:lnTo>
                  <a:lnTo>
                    <a:pt x="222" y="20"/>
                  </a:lnTo>
                  <a:lnTo>
                    <a:pt x="239" y="19"/>
                  </a:lnTo>
                  <a:lnTo>
                    <a:pt x="257" y="16"/>
                  </a:lnTo>
                  <a:lnTo>
                    <a:pt x="274" y="12"/>
                  </a:lnTo>
                  <a:lnTo>
                    <a:pt x="294" y="7"/>
                  </a:lnTo>
                  <a:lnTo>
                    <a:pt x="314" y="0"/>
                  </a:lnTo>
                  <a:lnTo>
                    <a:pt x="431" y="220"/>
                  </a:lnTo>
                  <a:lnTo>
                    <a:pt x="437" y="303"/>
                  </a:lnTo>
                  <a:lnTo>
                    <a:pt x="443" y="379"/>
                  </a:lnTo>
                  <a:lnTo>
                    <a:pt x="448" y="450"/>
                  </a:lnTo>
                  <a:lnTo>
                    <a:pt x="453" y="518"/>
                  </a:lnTo>
                  <a:lnTo>
                    <a:pt x="458" y="587"/>
                  </a:lnTo>
                  <a:lnTo>
                    <a:pt x="464" y="658"/>
                  </a:lnTo>
                  <a:lnTo>
                    <a:pt x="470" y="734"/>
                  </a:lnTo>
                  <a:lnTo>
                    <a:pt x="477" y="817"/>
                  </a:lnTo>
                  <a:lnTo>
                    <a:pt x="485" y="902"/>
                  </a:lnTo>
                  <a:lnTo>
                    <a:pt x="491" y="978"/>
                  </a:lnTo>
                  <a:lnTo>
                    <a:pt x="498" y="1055"/>
                  </a:lnTo>
                  <a:lnTo>
                    <a:pt x="506" y="1140"/>
                  </a:lnTo>
                  <a:lnTo>
                    <a:pt x="474" y="1149"/>
                  </a:lnTo>
                  <a:lnTo>
                    <a:pt x="453" y="1098"/>
                  </a:lnTo>
                  <a:lnTo>
                    <a:pt x="433" y="1051"/>
                  </a:lnTo>
                  <a:lnTo>
                    <a:pt x="416" y="1007"/>
                  </a:lnTo>
                  <a:lnTo>
                    <a:pt x="401" y="964"/>
                  </a:lnTo>
                  <a:lnTo>
                    <a:pt x="385" y="920"/>
                  </a:lnTo>
                  <a:lnTo>
                    <a:pt x="369" y="876"/>
                  </a:lnTo>
                  <a:lnTo>
                    <a:pt x="353" y="828"/>
                  </a:lnTo>
                  <a:lnTo>
                    <a:pt x="336" y="776"/>
                  </a:lnTo>
                  <a:lnTo>
                    <a:pt x="320" y="727"/>
                  </a:lnTo>
                  <a:lnTo>
                    <a:pt x="306" y="681"/>
                  </a:lnTo>
                  <a:lnTo>
                    <a:pt x="294" y="639"/>
                  </a:lnTo>
                  <a:lnTo>
                    <a:pt x="282" y="598"/>
                  </a:lnTo>
                  <a:lnTo>
                    <a:pt x="272" y="556"/>
                  </a:lnTo>
                  <a:lnTo>
                    <a:pt x="261" y="513"/>
                  </a:lnTo>
                  <a:lnTo>
                    <a:pt x="251" y="467"/>
                  </a:lnTo>
                  <a:lnTo>
                    <a:pt x="239" y="417"/>
                  </a:lnTo>
                  <a:lnTo>
                    <a:pt x="227" y="453"/>
                  </a:lnTo>
                  <a:lnTo>
                    <a:pt x="217" y="484"/>
                  </a:lnTo>
                  <a:lnTo>
                    <a:pt x="206" y="514"/>
                  </a:lnTo>
                  <a:lnTo>
                    <a:pt x="197" y="543"/>
                  </a:lnTo>
                  <a:lnTo>
                    <a:pt x="186" y="572"/>
                  </a:lnTo>
                  <a:lnTo>
                    <a:pt x="176" y="601"/>
                  </a:lnTo>
                  <a:lnTo>
                    <a:pt x="165" y="634"/>
                  </a:lnTo>
                  <a:lnTo>
                    <a:pt x="153" y="668"/>
                  </a:lnTo>
                  <a:lnTo>
                    <a:pt x="134" y="730"/>
                  </a:lnTo>
                  <a:lnTo>
                    <a:pt x="117" y="786"/>
                  </a:lnTo>
                  <a:lnTo>
                    <a:pt x="102" y="842"/>
                  </a:lnTo>
                  <a:lnTo>
                    <a:pt x="88" y="895"/>
                  </a:lnTo>
                  <a:lnTo>
                    <a:pt x="72" y="947"/>
                  </a:lnTo>
                  <a:lnTo>
                    <a:pt x="54" y="997"/>
                  </a:lnTo>
                  <a:lnTo>
                    <a:pt x="34" y="1048"/>
                  </a:lnTo>
                  <a:lnTo>
                    <a:pt x="9" y="1099"/>
                  </a:lnTo>
                  <a:lnTo>
                    <a:pt x="0" y="876"/>
                  </a:lnTo>
                  <a:lnTo>
                    <a:pt x="29" y="412"/>
                  </a:lnTo>
                  <a:lnTo>
                    <a:pt x="157" y="399"/>
                  </a:lnTo>
                  <a:lnTo>
                    <a:pt x="151" y="301"/>
                  </a:lnTo>
                  <a:lnTo>
                    <a:pt x="56" y="283"/>
                  </a:lnTo>
                  <a:lnTo>
                    <a:pt x="56" y="245"/>
                  </a:lnTo>
                  <a:lnTo>
                    <a:pt x="59" y="212"/>
                  </a:lnTo>
                  <a:lnTo>
                    <a:pt x="61" y="179"/>
                  </a:lnTo>
                  <a:lnTo>
                    <a:pt x="65" y="142"/>
                  </a:lnTo>
                  <a:lnTo>
                    <a:pt x="71" y="104"/>
                  </a:lnTo>
                  <a:lnTo>
                    <a:pt x="77" y="71"/>
                  </a:lnTo>
                  <a:lnTo>
                    <a:pt x="85" y="38"/>
                  </a:lnTo>
                  <a:lnTo>
                    <a:pt x="94" y="0"/>
                  </a:lnTo>
                  <a:close/>
                </a:path>
              </a:pathLst>
            </a:custGeom>
            <a:solidFill>
              <a:srgbClr val="723300"/>
            </a:solidFill>
            <a:ln w="9525">
              <a:noFill/>
              <a:round/>
              <a:headEnd/>
              <a:tailEnd/>
            </a:ln>
          </p:spPr>
          <p:txBody>
            <a:bodyPr/>
            <a:lstStyle/>
            <a:p>
              <a:endParaRPr lang="en-AU"/>
            </a:p>
          </p:txBody>
        </p:sp>
        <p:sp>
          <p:nvSpPr>
            <p:cNvPr id="76814" name="Freeform 14"/>
            <p:cNvSpPr>
              <a:spLocks/>
            </p:cNvSpPr>
            <p:nvPr/>
          </p:nvSpPr>
          <p:spPr bwMode="auto">
            <a:xfrm>
              <a:off x="4976" y="2580"/>
              <a:ext cx="353" cy="376"/>
            </a:xfrm>
            <a:custGeom>
              <a:avLst/>
              <a:gdLst/>
              <a:ahLst/>
              <a:cxnLst>
                <a:cxn ang="0">
                  <a:pos x="0" y="85"/>
                </a:cxn>
                <a:cxn ang="0">
                  <a:pos x="291" y="0"/>
                </a:cxn>
                <a:cxn ang="0">
                  <a:pos x="305" y="24"/>
                </a:cxn>
                <a:cxn ang="0">
                  <a:pos x="316" y="46"/>
                </a:cxn>
                <a:cxn ang="0">
                  <a:pos x="326" y="67"/>
                </a:cxn>
                <a:cxn ang="0">
                  <a:pos x="333" y="88"/>
                </a:cxn>
                <a:cxn ang="0">
                  <a:pos x="339" y="110"/>
                </a:cxn>
                <a:cxn ang="0">
                  <a:pos x="344" y="134"/>
                </a:cxn>
                <a:cxn ang="0">
                  <a:pos x="348" y="158"/>
                </a:cxn>
                <a:cxn ang="0">
                  <a:pos x="351" y="185"/>
                </a:cxn>
                <a:cxn ang="0">
                  <a:pos x="353" y="209"/>
                </a:cxn>
                <a:cxn ang="0">
                  <a:pos x="353" y="230"/>
                </a:cxn>
                <a:cxn ang="0">
                  <a:pos x="353" y="252"/>
                </a:cxn>
                <a:cxn ang="0">
                  <a:pos x="351" y="276"/>
                </a:cxn>
                <a:cxn ang="0">
                  <a:pos x="329" y="308"/>
                </a:cxn>
                <a:cxn ang="0">
                  <a:pos x="68" y="376"/>
                </a:cxn>
                <a:cxn ang="0">
                  <a:pos x="93" y="327"/>
                </a:cxn>
                <a:cxn ang="0">
                  <a:pos x="0" y="85"/>
                </a:cxn>
              </a:cxnLst>
              <a:rect l="0" t="0" r="r" b="b"/>
              <a:pathLst>
                <a:path w="353" h="376">
                  <a:moveTo>
                    <a:pt x="0" y="85"/>
                  </a:moveTo>
                  <a:lnTo>
                    <a:pt x="291" y="0"/>
                  </a:lnTo>
                  <a:lnTo>
                    <a:pt x="305" y="24"/>
                  </a:lnTo>
                  <a:lnTo>
                    <a:pt x="316" y="46"/>
                  </a:lnTo>
                  <a:lnTo>
                    <a:pt x="326" y="67"/>
                  </a:lnTo>
                  <a:lnTo>
                    <a:pt x="333" y="88"/>
                  </a:lnTo>
                  <a:lnTo>
                    <a:pt x="339" y="110"/>
                  </a:lnTo>
                  <a:lnTo>
                    <a:pt x="344" y="134"/>
                  </a:lnTo>
                  <a:lnTo>
                    <a:pt x="348" y="158"/>
                  </a:lnTo>
                  <a:lnTo>
                    <a:pt x="351" y="185"/>
                  </a:lnTo>
                  <a:lnTo>
                    <a:pt x="353" y="209"/>
                  </a:lnTo>
                  <a:lnTo>
                    <a:pt x="353" y="230"/>
                  </a:lnTo>
                  <a:lnTo>
                    <a:pt x="353" y="252"/>
                  </a:lnTo>
                  <a:lnTo>
                    <a:pt x="351" y="276"/>
                  </a:lnTo>
                  <a:lnTo>
                    <a:pt x="329" y="308"/>
                  </a:lnTo>
                  <a:lnTo>
                    <a:pt x="68" y="376"/>
                  </a:lnTo>
                  <a:lnTo>
                    <a:pt x="93" y="327"/>
                  </a:lnTo>
                  <a:lnTo>
                    <a:pt x="0" y="85"/>
                  </a:lnTo>
                  <a:close/>
                </a:path>
              </a:pathLst>
            </a:custGeom>
            <a:solidFill>
              <a:srgbClr val="AFFF59"/>
            </a:solidFill>
            <a:ln w="9525">
              <a:noFill/>
              <a:round/>
              <a:headEnd/>
              <a:tailEnd/>
            </a:ln>
          </p:spPr>
          <p:txBody>
            <a:bodyPr/>
            <a:lstStyle/>
            <a:p>
              <a:endParaRPr lang="en-AU"/>
            </a:p>
          </p:txBody>
        </p:sp>
        <p:sp>
          <p:nvSpPr>
            <p:cNvPr id="76815" name="Freeform 15"/>
            <p:cNvSpPr>
              <a:spLocks/>
            </p:cNvSpPr>
            <p:nvPr/>
          </p:nvSpPr>
          <p:spPr bwMode="auto">
            <a:xfrm>
              <a:off x="4229" y="1917"/>
              <a:ext cx="1013" cy="961"/>
            </a:xfrm>
            <a:custGeom>
              <a:avLst/>
              <a:gdLst/>
              <a:ahLst/>
              <a:cxnLst>
                <a:cxn ang="0">
                  <a:pos x="16" y="36"/>
                </a:cxn>
                <a:cxn ang="0">
                  <a:pos x="29" y="3"/>
                </a:cxn>
                <a:cxn ang="0">
                  <a:pos x="65" y="7"/>
                </a:cxn>
                <a:cxn ang="0">
                  <a:pos x="100" y="22"/>
                </a:cxn>
                <a:cxn ang="0">
                  <a:pos x="138" y="33"/>
                </a:cxn>
                <a:cxn ang="0">
                  <a:pos x="167" y="62"/>
                </a:cxn>
                <a:cxn ang="0">
                  <a:pos x="225" y="98"/>
                </a:cxn>
                <a:cxn ang="0">
                  <a:pos x="283" y="132"/>
                </a:cxn>
                <a:cxn ang="0">
                  <a:pos x="341" y="160"/>
                </a:cxn>
                <a:cxn ang="0">
                  <a:pos x="406" y="181"/>
                </a:cxn>
                <a:cxn ang="0">
                  <a:pos x="483" y="190"/>
                </a:cxn>
                <a:cxn ang="0">
                  <a:pos x="532" y="217"/>
                </a:cxn>
                <a:cxn ang="0">
                  <a:pos x="581" y="216"/>
                </a:cxn>
                <a:cxn ang="0">
                  <a:pos x="632" y="211"/>
                </a:cxn>
                <a:cxn ang="0">
                  <a:pos x="693" y="213"/>
                </a:cxn>
                <a:cxn ang="0">
                  <a:pos x="739" y="234"/>
                </a:cxn>
                <a:cxn ang="0">
                  <a:pos x="755" y="269"/>
                </a:cxn>
                <a:cxn ang="0">
                  <a:pos x="789" y="294"/>
                </a:cxn>
                <a:cxn ang="0">
                  <a:pos x="829" y="307"/>
                </a:cxn>
                <a:cxn ang="0">
                  <a:pos x="865" y="337"/>
                </a:cxn>
                <a:cxn ang="0">
                  <a:pos x="900" y="411"/>
                </a:cxn>
                <a:cxn ang="0">
                  <a:pos x="923" y="505"/>
                </a:cxn>
                <a:cxn ang="0">
                  <a:pos x="950" y="630"/>
                </a:cxn>
                <a:cxn ang="0">
                  <a:pos x="992" y="752"/>
                </a:cxn>
                <a:cxn ang="0">
                  <a:pos x="1013" y="902"/>
                </a:cxn>
                <a:cxn ang="0">
                  <a:pos x="988" y="961"/>
                </a:cxn>
                <a:cxn ang="0">
                  <a:pos x="939" y="946"/>
                </a:cxn>
                <a:cxn ang="0">
                  <a:pos x="902" y="894"/>
                </a:cxn>
                <a:cxn ang="0">
                  <a:pos x="865" y="818"/>
                </a:cxn>
                <a:cxn ang="0">
                  <a:pos x="844" y="737"/>
                </a:cxn>
                <a:cxn ang="0">
                  <a:pos x="826" y="710"/>
                </a:cxn>
                <a:cxn ang="0">
                  <a:pos x="802" y="718"/>
                </a:cxn>
                <a:cxn ang="0">
                  <a:pos x="780" y="735"/>
                </a:cxn>
                <a:cxn ang="0">
                  <a:pos x="739" y="744"/>
                </a:cxn>
                <a:cxn ang="0">
                  <a:pos x="699" y="756"/>
                </a:cxn>
                <a:cxn ang="0">
                  <a:pos x="684" y="801"/>
                </a:cxn>
                <a:cxn ang="0">
                  <a:pos x="668" y="826"/>
                </a:cxn>
                <a:cxn ang="0">
                  <a:pos x="479" y="815"/>
                </a:cxn>
                <a:cxn ang="0">
                  <a:pos x="454" y="763"/>
                </a:cxn>
                <a:cxn ang="0">
                  <a:pos x="431" y="687"/>
                </a:cxn>
                <a:cxn ang="0">
                  <a:pos x="410" y="604"/>
                </a:cxn>
                <a:cxn ang="0">
                  <a:pos x="401" y="471"/>
                </a:cxn>
                <a:cxn ang="0">
                  <a:pos x="343" y="361"/>
                </a:cxn>
                <a:cxn ang="0">
                  <a:pos x="270" y="312"/>
                </a:cxn>
                <a:cxn ang="0">
                  <a:pos x="192" y="262"/>
                </a:cxn>
                <a:cxn ang="0">
                  <a:pos x="132" y="215"/>
                </a:cxn>
                <a:cxn ang="0">
                  <a:pos x="88" y="156"/>
                </a:cxn>
                <a:cxn ang="0">
                  <a:pos x="49" y="117"/>
                </a:cxn>
                <a:cxn ang="0">
                  <a:pos x="15" y="92"/>
                </a:cxn>
              </a:cxnLst>
              <a:rect l="0" t="0" r="r" b="b"/>
              <a:pathLst>
                <a:path w="1013" h="961">
                  <a:moveTo>
                    <a:pt x="0" y="73"/>
                  </a:moveTo>
                  <a:lnTo>
                    <a:pt x="6" y="60"/>
                  </a:lnTo>
                  <a:lnTo>
                    <a:pt x="11" y="48"/>
                  </a:lnTo>
                  <a:lnTo>
                    <a:pt x="16" y="36"/>
                  </a:lnTo>
                  <a:lnTo>
                    <a:pt x="23" y="23"/>
                  </a:lnTo>
                  <a:lnTo>
                    <a:pt x="24" y="16"/>
                  </a:lnTo>
                  <a:lnTo>
                    <a:pt x="27" y="8"/>
                  </a:lnTo>
                  <a:lnTo>
                    <a:pt x="29" y="3"/>
                  </a:lnTo>
                  <a:lnTo>
                    <a:pt x="34" y="0"/>
                  </a:lnTo>
                  <a:lnTo>
                    <a:pt x="45" y="2"/>
                  </a:lnTo>
                  <a:lnTo>
                    <a:pt x="55" y="4"/>
                  </a:lnTo>
                  <a:lnTo>
                    <a:pt x="65" y="7"/>
                  </a:lnTo>
                  <a:lnTo>
                    <a:pt x="73" y="11"/>
                  </a:lnTo>
                  <a:lnTo>
                    <a:pt x="80" y="16"/>
                  </a:lnTo>
                  <a:lnTo>
                    <a:pt x="90" y="19"/>
                  </a:lnTo>
                  <a:lnTo>
                    <a:pt x="100" y="22"/>
                  </a:lnTo>
                  <a:lnTo>
                    <a:pt x="111" y="23"/>
                  </a:lnTo>
                  <a:lnTo>
                    <a:pt x="121" y="24"/>
                  </a:lnTo>
                  <a:lnTo>
                    <a:pt x="130" y="28"/>
                  </a:lnTo>
                  <a:lnTo>
                    <a:pt x="138" y="33"/>
                  </a:lnTo>
                  <a:lnTo>
                    <a:pt x="146" y="40"/>
                  </a:lnTo>
                  <a:lnTo>
                    <a:pt x="153" y="48"/>
                  </a:lnTo>
                  <a:lnTo>
                    <a:pt x="159" y="54"/>
                  </a:lnTo>
                  <a:lnTo>
                    <a:pt x="167" y="62"/>
                  </a:lnTo>
                  <a:lnTo>
                    <a:pt x="176" y="69"/>
                  </a:lnTo>
                  <a:lnTo>
                    <a:pt x="193" y="79"/>
                  </a:lnTo>
                  <a:lnTo>
                    <a:pt x="209" y="89"/>
                  </a:lnTo>
                  <a:lnTo>
                    <a:pt x="225" y="98"/>
                  </a:lnTo>
                  <a:lnTo>
                    <a:pt x="239" y="107"/>
                  </a:lnTo>
                  <a:lnTo>
                    <a:pt x="254" y="116"/>
                  </a:lnTo>
                  <a:lnTo>
                    <a:pt x="268" y="124"/>
                  </a:lnTo>
                  <a:lnTo>
                    <a:pt x="283" y="132"/>
                  </a:lnTo>
                  <a:lnTo>
                    <a:pt x="296" y="139"/>
                  </a:lnTo>
                  <a:lnTo>
                    <a:pt x="310" y="146"/>
                  </a:lnTo>
                  <a:lnTo>
                    <a:pt x="325" y="153"/>
                  </a:lnTo>
                  <a:lnTo>
                    <a:pt x="341" y="160"/>
                  </a:lnTo>
                  <a:lnTo>
                    <a:pt x="355" y="165"/>
                  </a:lnTo>
                  <a:lnTo>
                    <a:pt x="372" y="171"/>
                  </a:lnTo>
                  <a:lnTo>
                    <a:pt x="389" y="177"/>
                  </a:lnTo>
                  <a:lnTo>
                    <a:pt x="406" y="181"/>
                  </a:lnTo>
                  <a:lnTo>
                    <a:pt x="426" y="186"/>
                  </a:lnTo>
                  <a:lnTo>
                    <a:pt x="451" y="179"/>
                  </a:lnTo>
                  <a:lnTo>
                    <a:pt x="468" y="183"/>
                  </a:lnTo>
                  <a:lnTo>
                    <a:pt x="483" y="190"/>
                  </a:lnTo>
                  <a:lnTo>
                    <a:pt x="496" y="196"/>
                  </a:lnTo>
                  <a:lnTo>
                    <a:pt x="507" y="204"/>
                  </a:lnTo>
                  <a:lnTo>
                    <a:pt x="519" y="211"/>
                  </a:lnTo>
                  <a:lnTo>
                    <a:pt x="532" y="217"/>
                  </a:lnTo>
                  <a:lnTo>
                    <a:pt x="547" y="221"/>
                  </a:lnTo>
                  <a:lnTo>
                    <a:pt x="564" y="223"/>
                  </a:lnTo>
                  <a:lnTo>
                    <a:pt x="573" y="221"/>
                  </a:lnTo>
                  <a:lnTo>
                    <a:pt x="581" y="216"/>
                  </a:lnTo>
                  <a:lnTo>
                    <a:pt x="589" y="212"/>
                  </a:lnTo>
                  <a:lnTo>
                    <a:pt x="598" y="211"/>
                  </a:lnTo>
                  <a:lnTo>
                    <a:pt x="615" y="211"/>
                  </a:lnTo>
                  <a:lnTo>
                    <a:pt x="632" y="211"/>
                  </a:lnTo>
                  <a:lnTo>
                    <a:pt x="648" y="209"/>
                  </a:lnTo>
                  <a:lnTo>
                    <a:pt x="663" y="211"/>
                  </a:lnTo>
                  <a:lnTo>
                    <a:pt x="677" y="211"/>
                  </a:lnTo>
                  <a:lnTo>
                    <a:pt x="693" y="213"/>
                  </a:lnTo>
                  <a:lnTo>
                    <a:pt x="709" y="217"/>
                  </a:lnTo>
                  <a:lnTo>
                    <a:pt x="724" y="223"/>
                  </a:lnTo>
                  <a:lnTo>
                    <a:pt x="732" y="228"/>
                  </a:lnTo>
                  <a:lnTo>
                    <a:pt x="739" y="234"/>
                  </a:lnTo>
                  <a:lnTo>
                    <a:pt x="744" y="242"/>
                  </a:lnTo>
                  <a:lnTo>
                    <a:pt x="748" y="252"/>
                  </a:lnTo>
                  <a:lnTo>
                    <a:pt x="751" y="261"/>
                  </a:lnTo>
                  <a:lnTo>
                    <a:pt x="755" y="269"/>
                  </a:lnTo>
                  <a:lnTo>
                    <a:pt x="761" y="277"/>
                  </a:lnTo>
                  <a:lnTo>
                    <a:pt x="768" y="283"/>
                  </a:lnTo>
                  <a:lnTo>
                    <a:pt x="778" y="290"/>
                  </a:lnTo>
                  <a:lnTo>
                    <a:pt x="789" y="294"/>
                  </a:lnTo>
                  <a:lnTo>
                    <a:pt x="799" y="296"/>
                  </a:lnTo>
                  <a:lnTo>
                    <a:pt x="810" y="300"/>
                  </a:lnTo>
                  <a:lnTo>
                    <a:pt x="820" y="303"/>
                  </a:lnTo>
                  <a:lnTo>
                    <a:pt x="829" y="307"/>
                  </a:lnTo>
                  <a:lnTo>
                    <a:pt x="840" y="311"/>
                  </a:lnTo>
                  <a:lnTo>
                    <a:pt x="850" y="317"/>
                  </a:lnTo>
                  <a:lnTo>
                    <a:pt x="860" y="326"/>
                  </a:lnTo>
                  <a:lnTo>
                    <a:pt x="865" y="337"/>
                  </a:lnTo>
                  <a:lnTo>
                    <a:pt x="869" y="349"/>
                  </a:lnTo>
                  <a:lnTo>
                    <a:pt x="875" y="362"/>
                  </a:lnTo>
                  <a:lnTo>
                    <a:pt x="890" y="387"/>
                  </a:lnTo>
                  <a:lnTo>
                    <a:pt x="900" y="411"/>
                  </a:lnTo>
                  <a:lnTo>
                    <a:pt x="908" y="433"/>
                  </a:lnTo>
                  <a:lnTo>
                    <a:pt x="914" y="457"/>
                  </a:lnTo>
                  <a:lnTo>
                    <a:pt x="919" y="480"/>
                  </a:lnTo>
                  <a:lnTo>
                    <a:pt x="923" y="505"/>
                  </a:lnTo>
                  <a:lnTo>
                    <a:pt x="927" y="532"/>
                  </a:lnTo>
                  <a:lnTo>
                    <a:pt x="932" y="559"/>
                  </a:lnTo>
                  <a:lnTo>
                    <a:pt x="941" y="596"/>
                  </a:lnTo>
                  <a:lnTo>
                    <a:pt x="950" y="630"/>
                  </a:lnTo>
                  <a:lnTo>
                    <a:pt x="961" y="660"/>
                  </a:lnTo>
                  <a:lnTo>
                    <a:pt x="971" y="691"/>
                  </a:lnTo>
                  <a:lnTo>
                    <a:pt x="982" y="721"/>
                  </a:lnTo>
                  <a:lnTo>
                    <a:pt x="992" y="752"/>
                  </a:lnTo>
                  <a:lnTo>
                    <a:pt x="1000" y="785"/>
                  </a:lnTo>
                  <a:lnTo>
                    <a:pt x="1007" y="823"/>
                  </a:lnTo>
                  <a:lnTo>
                    <a:pt x="1007" y="886"/>
                  </a:lnTo>
                  <a:lnTo>
                    <a:pt x="1013" y="902"/>
                  </a:lnTo>
                  <a:lnTo>
                    <a:pt x="1013" y="959"/>
                  </a:lnTo>
                  <a:lnTo>
                    <a:pt x="1004" y="959"/>
                  </a:lnTo>
                  <a:lnTo>
                    <a:pt x="996" y="960"/>
                  </a:lnTo>
                  <a:lnTo>
                    <a:pt x="988" y="961"/>
                  </a:lnTo>
                  <a:lnTo>
                    <a:pt x="979" y="961"/>
                  </a:lnTo>
                  <a:lnTo>
                    <a:pt x="963" y="960"/>
                  </a:lnTo>
                  <a:lnTo>
                    <a:pt x="949" y="955"/>
                  </a:lnTo>
                  <a:lnTo>
                    <a:pt x="939" y="946"/>
                  </a:lnTo>
                  <a:lnTo>
                    <a:pt x="928" y="935"/>
                  </a:lnTo>
                  <a:lnTo>
                    <a:pt x="919" y="923"/>
                  </a:lnTo>
                  <a:lnTo>
                    <a:pt x="910" y="909"/>
                  </a:lnTo>
                  <a:lnTo>
                    <a:pt x="902" y="894"/>
                  </a:lnTo>
                  <a:lnTo>
                    <a:pt x="894" y="880"/>
                  </a:lnTo>
                  <a:lnTo>
                    <a:pt x="882" y="859"/>
                  </a:lnTo>
                  <a:lnTo>
                    <a:pt x="873" y="838"/>
                  </a:lnTo>
                  <a:lnTo>
                    <a:pt x="865" y="818"/>
                  </a:lnTo>
                  <a:lnTo>
                    <a:pt x="860" y="800"/>
                  </a:lnTo>
                  <a:lnTo>
                    <a:pt x="853" y="780"/>
                  </a:lnTo>
                  <a:lnTo>
                    <a:pt x="849" y="759"/>
                  </a:lnTo>
                  <a:lnTo>
                    <a:pt x="844" y="737"/>
                  </a:lnTo>
                  <a:lnTo>
                    <a:pt x="837" y="713"/>
                  </a:lnTo>
                  <a:lnTo>
                    <a:pt x="833" y="713"/>
                  </a:lnTo>
                  <a:lnTo>
                    <a:pt x="829" y="712"/>
                  </a:lnTo>
                  <a:lnTo>
                    <a:pt x="826" y="710"/>
                  </a:lnTo>
                  <a:lnTo>
                    <a:pt x="822" y="710"/>
                  </a:lnTo>
                  <a:lnTo>
                    <a:pt x="814" y="712"/>
                  </a:lnTo>
                  <a:lnTo>
                    <a:pt x="807" y="714"/>
                  </a:lnTo>
                  <a:lnTo>
                    <a:pt x="802" y="718"/>
                  </a:lnTo>
                  <a:lnTo>
                    <a:pt x="797" y="722"/>
                  </a:lnTo>
                  <a:lnTo>
                    <a:pt x="791" y="727"/>
                  </a:lnTo>
                  <a:lnTo>
                    <a:pt x="785" y="731"/>
                  </a:lnTo>
                  <a:lnTo>
                    <a:pt x="780" y="735"/>
                  </a:lnTo>
                  <a:lnTo>
                    <a:pt x="772" y="738"/>
                  </a:lnTo>
                  <a:lnTo>
                    <a:pt x="760" y="740"/>
                  </a:lnTo>
                  <a:lnTo>
                    <a:pt x="749" y="743"/>
                  </a:lnTo>
                  <a:lnTo>
                    <a:pt x="739" y="744"/>
                  </a:lnTo>
                  <a:lnTo>
                    <a:pt x="728" y="746"/>
                  </a:lnTo>
                  <a:lnTo>
                    <a:pt x="718" y="748"/>
                  </a:lnTo>
                  <a:lnTo>
                    <a:pt x="709" y="751"/>
                  </a:lnTo>
                  <a:lnTo>
                    <a:pt x="699" y="756"/>
                  </a:lnTo>
                  <a:lnTo>
                    <a:pt x="690" y="763"/>
                  </a:lnTo>
                  <a:lnTo>
                    <a:pt x="682" y="775"/>
                  </a:lnTo>
                  <a:lnTo>
                    <a:pt x="681" y="788"/>
                  </a:lnTo>
                  <a:lnTo>
                    <a:pt x="684" y="801"/>
                  </a:lnTo>
                  <a:lnTo>
                    <a:pt x="686" y="817"/>
                  </a:lnTo>
                  <a:lnTo>
                    <a:pt x="680" y="819"/>
                  </a:lnTo>
                  <a:lnTo>
                    <a:pt x="674" y="822"/>
                  </a:lnTo>
                  <a:lnTo>
                    <a:pt x="668" y="826"/>
                  </a:lnTo>
                  <a:lnTo>
                    <a:pt x="661" y="829"/>
                  </a:lnTo>
                  <a:lnTo>
                    <a:pt x="505" y="829"/>
                  </a:lnTo>
                  <a:lnTo>
                    <a:pt x="490" y="823"/>
                  </a:lnTo>
                  <a:lnTo>
                    <a:pt x="479" y="815"/>
                  </a:lnTo>
                  <a:lnTo>
                    <a:pt x="471" y="805"/>
                  </a:lnTo>
                  <a:lnTo>
                    <a:pt x="463" y="792"/>
                  </a:lnTo>
                  <a:lnTo>
                    <a:pt x="458" y="779"/>
                  </a:lnTo>
                  <a:lnTo>
                    <a:pt x="454" y="763"/>
                  </a:lnTo>
                  <a:lnTo>
                    <a:pt x="448" y="748"/>
                  </a:lnTo>
                  <a:lnTo>
                    <a:pt x="444" y="733"/>
                  </a:lnTo>
                  <a:lnTo>
                    <a:pt x="438" y="709"/>
                  </a:lnTo>
                  <a:lnTo>
                    <a:pt x="431" y="687"/>
                  </a:lnTo>
                  <a:lnTo>
                    <a:pt x="425" y="666"/>
                  </a:lnTo>
                  <a:lnTo>
                    <a:pt x="419" y="646"/>
                  </a:lnTo>
                  <a:lnTo>
                    <a:pt x="414" y="625"/>
                  </a:lnTo>
                  <a:lnTo>
                    <a:pt x="410" y="604"/>
                  </a:lnTo>
                  <a:lnTo>
                    <a:pt x="406" y="581"/>
                  </a:lnTo>
                  <a:lnTo>
                    <a:pt x="404" y="556"/>
                  </a:lnTo>
                  <a:lnTo>
                    <a:pt x="402" y="512"/>
                  </a:lnTo>
                  <a:lnTo>
                    <a:pt x="401" y="471"/>
                  </a:lnTo>
                  <a:lnTo>
                    <a:pt x="394" y="433"/>
                  </a:lnTo>
                  <a:lnTo>
                    <a:pt x="376" y="396"/>
                  </a:lnTo>
                  <a:lnTo>
                    <a:pt x="360" y="376"/>
                  </a:lnTo>
                  <a:lnTo>
                    <a:pt x="343" y="361"/>
                  </a:lnTo>
                  <a:lnTo>
                    <a:pt x="326" y="347"/>
                  </a:lnTo>
                  <a:lnTo>
                    <a:pt x="308" y="334"/>
                  </a:lnTo>
                  <a:lnTo>
                    <a:pt x="289" y="324"/>
                  </a:lnTo>
                  <a:lnTo>
                    <a:pt x="270" y="312"/>
                  </a:lnTo>
                  <a:lnTo>
                    <a:pt x="249" y="300"/>
                  </a:lnTo>
                  <a:lnTo>
                    <a:pt x="228" y="286"/>
                  </a:lnTo>
                  <a:lnTo>
                    <a:pt x="209" y="273"/>
                  </a:lnTo>
                  <a:lnTo>
                    <a:pt x="192" y="262"/>
                  </a:lnTo>
                  <a:lnTo>
                    <a:pt x="176" y="252"/>
                  </a:lnTo>
                  <a:lnTo>
                    <a:pt x="161" y="240"/>
                  </a:lnTo>
                  <a:lnTo>
                    <a:pt x="146" y="228"/>
                  </a:lnTo>
                  <a:lnTo>
                    <a:pt x="132" y="215"/>
                  </a:lnTo>
                  <a:lnTo>
                    <a:pt x="117" y="200"/>
                  </a:lnTo>
                  <a:lnTo>
                    <a:pt x="104" y="182"/>
                  </a:lnTo>
                  <a:lnTo>
                    <a:pt x="96" y="169"/>
                  </a:lnTo>
                  <a:lnTo>
                    <a:pt x="88" y="156"/>
                  </a:lnTo>
                  <a:lnTo>
                    <a:pt x="80" y="144"/>
                  </a:lnTo>
                  <a:lnTo>
                    <a:pt x="70" y="132"/>
                  </a:lnTo>
                  <a:lnTo>
                    <a:pt x="58" y="124"/>
                  </a:lnTo>
                  <a:lnTo>
                    <a:pt x="49" y="117"/>
                  </a:lnTo>
                  <a:lnTo>
                    <a:pt x="40" y="111"/>
                  </a:lnTo>
                  <a:lnTo>
                    <a:pt x="30" y="106"/>
                  </a:lnTo>
                  <a:lnTo>
                    <a:pt x="23" y="99"/>
                  </a:lnTo>
                  <a:lnTo>
                    <a:pt x="15" y="92"/>
                  </a:lnTo>
                  <a:lnTo>
                    <a:pt x="8" y="83"/>
                  </a:lnTo>
                  <a:lnTo>
                    <a:pt x="0" y="73"/>
                  </a:lnTo>
                  <a:close/>
                </a:path>
              </a:pathLst>
            </a:custGeom>
            <a:solidFill>
              <a:srgbClr val="FFFFFF"/>
            </a:solidFill>
            <a:ln w="9525">
              <a:noFill/>
              <a:round/>
              <a:headEnd/>
              <a:tailEnd/>
            </a:ln>
          </p:spPr>
          <p:txBody>
            <a:bodyPr/>
            <a:lstStyle/>
            <a:p>
              <a:endParaRPr lang="en-AU"/>
            </a:p>
          </p:txBody>
        </p:sp>
        <p:sp>
          <p:nvSpPr>
            <p:cNvPr id="76816" name="Freeform 16"/>
            <p:cNvSpPr>
              <a:spLocks/>
            </p:cNvSpPr>
            <p:nvPr/>
          </p:nvSpPr>
          <p:spPr bwMode="auto">
            <a:xfrm>
              <a:off x="4725" y="2234"/>
              <a:ext cx="159" cy="475"/>
            </a:xfrm>
            <a:custGeom>
              <a:avLst/>
              <a:gdLst/>
              <a:ahLst/>
              <a:cxnLst>
                <a:cxn ang="0">
                  <a:pos x="159" y="19"/>
                </a:cxn>
                <a:cxn ang="0">
                  <a:pos x="118" y="57"/>
                </a:cxn>
                <a:cxn ang="0">
                  <a:pos x="122" y="409"/>
                </a:cxn>
                <a:cxn ang="0">
                  <a:pos x="52" y="475"/>
                </a:cxn>
                <a:cxn ang="0">
                  <a:pos x="0" y="389"/>
                </a:cxn>
                <a:cxn ang="0">
                  <a:pos x="93" y="41"/>
                </a:cxn>
                <a:cxn ang="0">
                  <a:pos x="81" y="16"/>
                </a:cxn>
                <a:cxn ang="0">
                  <a:pos x="100" y="0"/>
                </a:cxn>
                <a:cxn ang="0">
                  <a:pos x="159" y="19"/>
                </a:cxn>
              </a:cxnLst>
              <a:rect l="0" t="0" r="r" b="b"/>
              <a:pathLst>
                <a:path w="159" h="475">
                  <a:moveTo>
                    <a:pt x="159" y="19"/>
                  </a:moveTo>
                  <a:lnTo>
                    <a:pt x="118" y="57"/>
                  </a:lnTo>
                  <a:lnTo>
                    <a:pt x="122" y="409"/>
                  </a:lnTo>
                  <a:lnTo>
                    <a:pt x="52" y="475"/>
                  </a:lnTo>
                  <a:lnTo>
                    <a:pt x="0" y="389"/>
                  </a:lnTo>
                  <a:lnTo>
                    <a:pt x="93" y="41"/>
                  </a:lnTo>
                  <a:lnTo>
                    <a:pt x="81" y="16"/>
                  </a:lnTo>
                  <a:lnTo>
                    <a:pt x="100" y="0"/>
                  </a:lnTo>
                  <a:lnTo>
                    <a:pt x="159" y="19"/>
                  </a:lnTo>
                  <a:close/>
                </a:path>
              </a:pathLst>
            </a:custGeom>
            <a:solidFill>
              <a:srgbClr val="FF2B3A"/>
            </a:solidFill>
            <a:ln w="9525">
              <a:noFill/>
              <a:round/>
              <a:headEnd/>
              <a:tailEnd/>
            </a:ln>
          </p:spPr>
          <p:txBody>
            <a:bodyPr/>
            <a:lstStyle/>
            <a:p>
              <a:endParaRPr lang="en-AU"/>
            </a:p>
          </p:txBody>
        </p:sp>
        <p:sp>
          <p:nvSpPr>
            <p:cNvPr id="76817" name="Freeform 17"/>
            <p:cNvSpPr>
              <a:spLocks/>
            </p:cNvSpPr>
            <p:nvPr/>
          </p:nvSpPr>
          <p:spPr bwMode="auto">
            <a:xfrm>
              <a:off x="4910" y="2661"/>
              <a:ext cx="154" cy="273"/>
            </a:xfrm>
            <a:custGeom>
              <a:avLst/>
              <a:gdLst/>
              <a:ahLst/>
              <a:cxnLst>
                <a:cxn ang="0">
                  <a:pos x="122" y="273"/>
                </a:cxn>
                <a:cxn ang="0">
                  <a:pos x="133" y="263"/>
                </a:cxn>
                <a:cxn ang="0">
                  <a:pos x="143" y="255"/>
                </a:cxn>
                <a:cxn ang="0">
                  <a:pos x="151" y="248"/>
                </a:cxn>
                <a:cxn ang="0">
                  <a:pos x="154" y="236"/>
                </a:cxn>
                <a:cxn ang="0">
                  <a:pos x="151" y="224"/>
                </a:cxn>
                <a:cxn ang="0">
                  <a:pos x="146" y="215"/>
                </a:cxn>
                <a:cxn ang="0">
                  <a:pos x="139" y="205"/>
                </a:cxn>
                <a:cxn ang="0">
                  <a:pos x="134" y="195"/>
                </a:cxn>
                <a:cxn ang="0">
                  <a:pos x="122" y="169"/>
                </a:cxn>
                <a:cxn ang="0">
                  <a:pos x="109" y="144"/>
                </a:cxn>
                <a:cxn ang="0">
                  <a:pos x="96" y="121"/>
                </a:cxn>
                <a:cxn ang="0">
                  <a:pos x="83" y="100"/>
                </a:cxn>
                <a:cxn ang="0">
                  <a:pos x="71" y="78"/>
                </a:cxn>
                <a:cxn ang="0">
                  <a:pos x="62" y="56"/>
                </a:cxn>
                <a:cxn ang="0">
                  <a:pos x="54" y="29"/>
                </a:cxn>
                <a:cxn ang="0">
                  <a:pos x="50" y="0"/>
                </a:cxn>
                <a:cxn ang="0">
                  <a:pos x="42" y="3"/>
                </a:cxn>
                <a:cxn ang="0">
                  <a:pos x="35" y="4"/>
                </a:cxn>
                <a:cxn ang="0">
                  <a:pos x="29" y="7"/>
                </a:cxn>
                <a:cxn ang="0">
                  <a:pos x="24" y="10"/>
                </a:cxn>
                <a:cxn ang="0">
                  <a:pos x="18" y="12"/>
                </a:cxn>
                <a:cxn ang="0">
                  <a:pos x="12" y="16"/>
                </a:cxn>
                <a:cxn ang="0">
                  <a:pos x="7" y="19"/>
                </a:cxn>
                <a:cxn ang="0">
                  <a:pos x="0" y="23"/>
                </a:cxn>
                <a:cxn ang="0">
                  <a:pos x="12" y="60"/>
                </a:cxn>
                <a:cxn ang="0">
                  <a:pos x="25" y="92"/>
                </a:cxn>
                <a:cxn ang="0">
                  <a:pos x="38" y="124"/>
                </a:cxn>
                <a:cxn ang="0">
                  <a:pos x="51" y="153"/>
                </a:cxn>
                <a:cxn ang="0">
                  <a:pos x="66" y="182"/>
                </a:cxn>
                <a:cxn ang="0">
                  <a:pos x="83" y="211"/>
                </a:cxn>
                <a:cxn ang="0">
                  <a:pos x="101" y="241"/>
                </a:cxn>
                <a:cxn ang="0">
                  <a:pos x="122" y="273"/>
                </a:cxn>
              </a:cxnLst>
              <a:rect l="0" t="0" r="r" b="b"/>
              <a:pathLst>
                <a:path w="154" h="273">
                  <a:moveTo>
                    <a:pt x="122" y="273"/>
                  </a:moveTo>
                  <a:lnTo>
                    <a:pt x="133" y="263"/>
                  </a:lnTo>
                  <a:lnTo>
                    <a:pt x="143" y="255"/>
                  </a:lnTo>
                  <a:lnTo>
                    <a:pt x="151" y="248"/>
                  </a:lnTo>
                  <a:lnTo>
                    <a:pt x="154" y="236"/>
                  </a:lnTo>
                  <a:lnTo>
                    <a:pt x="151" y="224"/>
                  </a:lnTo>
                  <a:lnTo>
                    <a:pt x="146" y="215"/>
                  </a:lnTo>
                  <a:lnTo>
                    <a:pt x="139" y="205"/>
                  </a:lnTo>
                  <a:lnTo>
                    <a:pt x="134" y="195"/>
                  </a:lnTo>
                  <a:lnTo>
                    <a:pt x="122" y="169"/>
                  </a:lnTo>
                  <a:lnTo>
                    <a:pt x="109" y="144"/>
                  </a:lnTo>
                  <a:lnTo>
                    <a:pt x="96" y="121"/>
                  </a:lnTo>
                  <a:lnTo>
                    <a:pt x="83" y="100"/>
                  </a:lnTo>
                  <a:lnTo>
                    <a:pt x="71" y="78"/>
                  </a:lnTo>
                  <a:lnTo>
                    <a:pt x="62" y="56"/>
                  </a:lnTo>
                  <a:lnTo>
                    <a:pt x="54" y="29"/>
                  </a:lnTo>
                  <a:lnTo>
                    <a:pt x="50" y="0"/>
                  </a:lnTo>
                  <a:lnTo>
                    <a:pt x="42" y="3"/>
                  </a:lnTo>
                  <a:lnTo>
                    <a:pt x="35" y="4"/>
                  </a:lnTo>
                  <a:lnTo>
                    <a:pt x="29" y="7"/>
                  </a:lnTo>
                  <a:lnTo>
                    <a:pt x="24" y="10"/>
                  </a:lnTo>
                  <a:lnTo>
                    <a:pt x="18" y="12"/>
                  </a:lnTo>
                  <a:lnTo>
                    <a:pt x="12" y="16"/>
                  </a:lnTo>
                  <a:lnTo>
                    <a:pt x="7" y="19"/>
                  </a:lnTo>
                  <a:lnTo>
                    <a:pt x="0" y="23"/>
                  </a:lnTo>
                  <a:lnTo>
                    <a:pt x="12" y="60"/>
                  </a:lnTo>
                  <a:lnTo>
                    <a:pt x="25" y="92"/>
                  </a:lnTo>
                  <a:lnTo>
                    <a:pt x="38" y="124"/>
                  </a:lnTo>
                  <a:lnTo>
                    <a:pt x="51" y="153"/>
                  </a:lnTo>
                  <a:lnTo>
                    <a:pt x="66" y="182"/>
                  </a:lnTo>
                  <a:lnTo>
                    <a:pt x="83" y="211"/>
                  </a:lnTo>
                  <a:lnTo>
                    <a:pt x="101" y="241"/>
                  </a:lnTo>
                  <a:lnTo>
                    <a:pt x="122" y="273"/>
                  </a:lnTo>
                  <a:close/>
                </a:path>
              </a:pathLst>
            </a:custGeom>
            <a:solidFill>
              <a:srgbClr val="E0E0E0"/>
            </a:solidFill>
            <a:ln w="9525">
              <a:noFill/>
              <a:round/>
              <a:headEnd/>
              <a:tailEnd/>
            </a:ln>
          </p:spPr>
          <p:txBody>
            <a:bodyPr/>
            <a:lstStyle/>
            <a:p>
              <a:endParaRPr lang="en-AU"/>
            </a:p>
          </p:txBody>
        </p:sp>
        <p:sp>
          <p:nvSpPr>
            <p:cNvPr id="76818" name="Freeform 18"/>
            <p:cNvSpPr>
              <a:spLocks/>
            </p:cNvSpPr>
            <p:nvPr/>
          </p:nvSpPr>
          <p:spPr bwMode="auto">
            <a:xfrm>
              <a:off x="5116" y="2860"/>
              <a:ext cx="126" cy="130"/>
            </a:xfrm>
            <a:custGeom>
              <a:avLst/>
              <a:gdLst/>
              <a:ahLst/>
              <a:cxnLst>
                <a:cxn ang="0">
                  <a:pos x="61" y="0"/>
                </a:cxn>
                <a:cxn ang="0">
                  <a:pos x="70" y="5"/>
                </a:cxn>
                <a:cxn ang="0">
                  <a:pos x="78" y="9"/>
                </a:cxn>
                <a:cxn ang="0">
                  <a:pos x="87" y="14"/>
                </a:cxn>
                <a:cxn ang="0">
                  <a:pos x="98" y="16"/>
                </a:cxn>
                <a:cxn ang="0">
                  <a:pos x="105" y="16"/>
                </a:cxn>
                <a:cxn ang="0">
                  <a:pos x="112" y="14"/>
                </a:cxn>
                <a:cxn ang="0">
                  <a:pos x="119" y="13"/>
                </a:cxn>
                <a:cxn ang="0">
                  <a:pos x="126" y="12"/>
                </a:cxn>
                <a:cxn ang="0">
                  <a:pos x="126" y="80"/>
                </a:cxn>
                <a:cxn ang="0">
                  <a:pos x="120" y="93"/>
                </a:cxn>
                <a:cxn ang="0">
                  <a:pos x="111" y="104"/>
                </a:cxn>
                <a:cxn ang="0">
                  <a:pos x="100" y="112"/>
                </a:cxn>
                <a:cxn ang="0">
                  <a:pos x="90" y="118"/>
                </a:cxn>
                <a:cxn ang="0">
                  <a:pos x="76" y="123"/>
                </a:cxn>
                <a:cxn ang="0">
                  <a:pos x="62" y="127"/>
                </a:cxn>
                <a:cxn ang="0">
                  <a:pos x="48" y="130"/>
                </a:cxn>
                <a:cxn ang="0">
                  <a:pos x="32" y="130"/>
                </a:cxn>
                <a:cxn ang="0">
                  <a:pos x="24" y="130"/>
                </a:cxn>
                <a:cxn ang="0">
                  <a:pos x="19" y="129"/>
                </a:cxn>
                <a:cxn ang="0">
                  <a:pos x="12" y="127"/>
                </a:cxn>
                <a:cxn ang="0">
                  <a:pos x="4" y="127"/>
                </a:cxn>
                <a:cxn ang="0">
                  <a:pos x="3" y="121"/>
                </a:cxn>
                <a:cxn ang="0">
                  <a:pos x="2" y="114"/>
                </a:cxn>
                <a:cxn ang="0">
                  <a:pos x="0" y="109"/>
                </a:cxn>
                <a:cxn ang="0">
                  <a:pos x="0" y="102"/>
                </a:cxn>
                <a:cxn ang="0">
                  <a:pos x="3" y="91"/>
                </a:cxn>
                <a:cxn ang="0">
                  <a:pos x="12" y="83"/>
                </a:cxn>
                <a:cxn ang="0">
                  <a:pos x="21" y="75"/>
                </a:cxn>
                <a:cxn ang="0">
                  <a:pos x="32" y="67"/>
                </a:cxn>
                <a:cxn ang="0">
                  <a:pos x="44" y="52"/>
                </a:cxn>
                <a:cxn ang="0">
                  <a:pos x="49" y="37"/>
                </a:cxn>
                <a:cxn ang="0">
                  <a:pos x="53" y="18"/>
                </a:cxn>
                <a:cxn ang="0">
                  <a:pos x="61" y="0"/>
                </a:cxn>
              </a:cxnLst>
              <a:rect l="0" t="0" r="r" b="b"/>
              <a:pathLst>
                <a:path w="126" h="130">
                  <a:moveTo>
                    <a:pt x="61" y="0"/>
                  </a:moveTo>
                  <a:lnTo>
                    <a:pt x="70" y="5"/>
                  </a:lnTo>
                  <a:lnTo>
                    <a:pt x="78" y="9"/>
                  </a:lnTo>
                  <a:lnTo>
                    <a:pt x="87" y="14"/>
                  </a:lnTo>
                  <a:lnTo>
                    <a:pt x="98" y="16"/>
                  </a:lnTo>
                  <a:lnTo>
                    <a:pt x="105" y="16"/>
                  </a:lnTo>
                  <a:lnTo>
                    <a:pt x="112" y="14"/>
                  </a:lnTo>
                  <a:lnTo>
                    <a:pt x="119" y="13"/>
                  </a:lnTo>
                  <a:lnTo>
                    <a:pt x="126" y="12"/>
                  </a:lnTo>
                  <a:lnTo>
                    <a:pt x="126" y="80"/>
                  </a:lnTo>
                  <a:lnTo>
                    <a:pt x="120" y="93"/>
                  </a:lnTo>
                  <a:lnTo>
                    <a:pt x="111" y="104"/>
                  </a:lnTo>
                  <a:lnTo>
                    <a:pt x="100" y="112"/>
                  </a:lnTo>
                  <a:lnTo>
                    <a:pt x="90" y="118"/>
                  </a:lnTo>
                  <a:lnTo>
                    <a:pt x="76" y="123"/>
                  </a:lnTo>
                  <a:lnTo>
                    <a:pt x="62" y="127"/>
                  </a:lnTo>
                  <a:lnTo>
                    <a:pt x="48" y="130"/>
                  </a:lnTo>
                  <a:lnTo>
                    <a:pt x="32" y="130"/>
                  </a:lnTo>
                  <a:lnTo>
                    <a:pt x="24" y="130"/>
                  </a:lnTo>
                  <a:lnTo>
                    <a:pt x="19" y="129"/>
                  </a:lnTo>
                  <a:lnTo>
                    <a:pt x="12" y="127"/>
                  </a:lnTo>
                  <a:lnTo>
                    <a:pt x="4" y="127"/>
                  </a:lnTo>
                  <a:lnTo>
                    <a:pt x="3" y="121"/>
                  </a:lnTo>
                  <a:lnTo>
                    <a:pt x="2" y="114"/>
                  </a:lnTo>
                  <a:lnTo>
                    <a:pt x="0" y="109"/>
                  </a:lnTo>
                  <a:lnTo>
                    <a:pt x="0" y="102"/>
                  </a:lnTo>
                  <a:lnTo>
                    <a:pt x="3" y="91"/>
                  </a:lnTo>
                  <a:lnTo>
                    <a:pt x="12" y="83"/>
                  </a:lnTo>
                  <a:lnTo>
                    <a:pt x="21" y="75"/>
                  </a:lnTo>
                  <a:lnTo>
                    <a:pt x="32" y="67"/>
                  </a:lnTo>
                  <a:lnTo>
                    <a:pt x="44" y="52"/>
                  </a:lnTo>
                  <a:lnTo>
                    <a:pt x="49" y="37"/>
                  </a:lnTo>
                  <a:lnTo>
                    <a:pt x="53" y="18"/>
                  </a:lnTo>
                  <a:lnTo>
                    <a:pt x="61" y="0"/>
                  </a:lnTo>
                  <a:close/>
                </a:path>
              </a:pathLst>
            </a:custGeom>
            <a:solidFill>
              <a:srgbClr val="8C3F2B"/>
            </a:solidFill>
            <a:ln w="9525">
              <a:noFill/>
              <a:round/>
              <a:headEnd/>
              <a:tailEnd/>
            </a:ln>
          </p:spPr>
          <p:txBody>
            <a:bodyPr/>
            <a:lstStyle/>
            <a:p>
              <a:endParaRPr lang="en-AU"/>
            </a:p>
          </p:txBody>
        </p:sp>
        <p:sp>
          <p:nvSpPr>
            <p:cNvPr id="76819" name="Freeform 19"/>
            <p:cNvSpPr>
              <a:spLocks/>
            </p:cNvSpPr>
            <p:nvPr/>
          </p:nvSpPr>
          <p:spPr bwMode="auto">
            <a:xfrm>
              <a:off x="4815" y="1864"/>
              <a:ext cx="213" cy="374"/>
            </a:xfrm>
            <a:custGeom>
              <a:avLst/>
              <a:gdLst/>
              <a:ahLst/>
              <a:cxnLst>
                <a:cxn ang="0">
                  <a:pos x="69" y="0"/>
                </a:cxn>
                <a:cxn ang="0">
                  <a:pos x="49" y="22"/>
                </a:cxn>
                <a:cxn ang="0">
                  <a:pos x="32" y="46"/>
                </a:cxn>
                <a:cxn ang="0">
                  <a:pos x="20" y="69"/>
                </a:cxn>
                <a:cxn ang="0">
                  <a:pos x="12" y="94"/>
                </a:cxn>
                <a:cxn ang="0">
                  <a:pos x="8" y="121"/>
                </a:cxn>
                <a:cxn ang="0">
                  <a:pos x="6" y="148"/>
                </a:cxn>
                <a:cxn ang="0">
                  <a:pos x="7" y="177"/>
                </a:cxn>
                <a:cxn ang="0">
                  <a:pos x="10" y="207"/>
                </a:cxn>
                <a:cxn ang="0">
                  <a:pos x="0" y="264"/>
                </a:cxn>
                <a:cxn ang="0">
                  <a:pos x="10" y="293"/>
                </a:cxn>
                <a:cxn ang="0">
                  <a:pos x="21" y="318"/>
                </a:cxn>
                <a:cxn ang="0">
                  <a:pos x="31" y="344"/>
                </a:cxn>
                <a:cxn ang="0">
                  <a:pos x="38" y="374"/>
                </a:cxn>
                <a:cxn ang="0">
                  <a:pos x="49" y="365"/>
                </a:cxn>
                <a:cxn ang="0">
                  <a:pos x="57" y="354"/>
                </a:cxn>
                <a:cxn ang="0">
                  <a:pos x="65" y="345"/>
                </a:cxn>
                <a:cxn ang="0">
                  <a:pos x="73" y="335"/>
                </a:cxn>
                <a:cxn ang="0">
                  <a:pos x="80" y="326"/>
                </a:cxn>
                <a:cxn ang="0">
                  <a:pos x="90" y="316"/>
                </a:cxn>
                <a:cxn ang="0">
                  <a:pos x="99" y="307"/>
                </a:cxn>
                <a:cxn ang="0">
                  <a:pos x="109" y="298"/>
                </a:cxn>
                <a:cxn ang="0">
                  <a:pos x="120" y="293"/>
                </a:cxn>
                <a:cxn ang="0">
                  <a:pos x="130" y="287"/>
                </a:cxn>
                <a:cxn ang="0">
                  <a:pos x="138" y="282"/>
                </a:cxn>
                <a:cxn ang="0">
                  <a:pos x="145" y="273"/>
                </a:cxn>
                <a:cxn ang="0">
                  <a:pos x="148" y="260"/>
                </a:cxn>
                <a:cxn ang="0">
                  <a:pos x="148" y="248"/>
                </a:cxn>
                <a:cxn ang="0">
                  <a:pos x="146" y="236"/>
                </a:cxn>
                <a:cxn ang="0">
                  <a:pos x="148" y="223"/>
                </a:cxn>
                <a:cxn ang="0">
                  <a:pos x="153" y="211"/>
                </a:cxn>
                <a:cxn ang="0">
                  <a:pos x="161" y="202"/>
                </a:cxn>
                <a:cxn ang="0">
                  <a:pos x="170" y="194"/>
                </a:cxn>
                <a:cxn ang="0">
                  <a:pos x="179" y="185"/>
                </a:cxn>
                <a:cxn ang="0">
                  <a:pos x="197" y="155"/>
                </a:cxn>
                <a:cxn ang="0">
                  <a:pos x="207" y="124"/>
                </a:cxn>
                <a:cxn ang="0">
                  <a:pos x="209" y="90"/>
                </a:cxn>
                <a:cxn ang="0">
                  <a:pos x="213" y="53"/>
                </a:cxn>
                <a:cxn ang="0">
                  <a:pos x="213" y="29"/>
                </a:cxn>
                <a:cxn ang="0">
                  <a:pos x="194" y="29"/>
                </a:cxn>
                <a:cxn ang="0">
                  <a:pos x="175" y="27"/>
                </a:cxn>
                <a:cxn ang="0">
                  <a:pos x="157" y="25"/>
                </a:cxn>
                <a:cxn ang="0">
                  <a:pos x="140" y="22"/>
                </a:cxn>
                <a:cxn ang="0">
                  <a:pos x="123" y="18"/>
                </a:cxn>
                <a:cxn ang="0">
                  <a:pos x="105" y="13"/>
                </a:cxn>
                <a:cxn ang="0">
                  <a:pos x="87" y="7"/>
                </a:cxn>
                <a:cxn ang="0">
                  <a:pos x="69" y="0"/>
                </a:cxn>
              </a:cxnLst>
              <a:rect l="0" t="0" r="r" b="b"/>
              <a:pathLst>
                <a:path w="213" h="374">
                  <a:moveTo>
                    <a:pt x="69" y="0"/>
                  </a:moveTo>
                  <a:lnTo>
                    <a:pt x="49" y="22"/>
                  </a:lnTo>
                  <a:lnTo>
                    <a:pt x="32" y="46"/>
                  </a:lnTo>
                  <a:lnTo>
                    <a:pt x="20" y="69"/>
                  </a:lnTo>
                  <a:lnTo>
                    <a:pt x="12" y="94"/>
                  </a:lnTo>
                  <a:lnTo>
                    <a:pt x="8" y="121"/>
                  </a:lnTo>
                  <a:lnTo>
                    <a:pt x="6" y="148"/>
                  </a:lnTo>
                  <a:lnTo>
                    <a:pt x="7" y="177"/>
                  </a:lnTo>
                  <a:lnTo>
                    <a:pt x="10" y="207"/>
                  </a:lnTo>
                  <a:lnTo>
                    <a:pt x="0" y="264"/>
                  </a:lnTo>
                  <a:lnTo>
                    <a:pt x="10" y="293"/>
                  </a:lnTo>
                  <a:lnTo>
                    <a:pt x="21" y="318"/>
                  </a:lnTo>
                  <a:lnTo>
                    <a:pt x="31" y="344"/>
                  </a:lnTo>
                  <a:lnTo>
                    <a:pt x="38" y="374"/>
                  </a:lnTo>
                  <a:lnTo>
                    <a:pt x="49" y="365"/>
                  </a:lnTo>
                  <a:lnTo>
                    <a:pt x="57" y="354"/>
                  </a:lnTo>
                  <a:lnTo>
                    <a:pt x="65" y="345"/>
                  </a:lnTo>
                  <a:lnTo>
                    <a:pt x="73" y="335"/>
                  </a:lnTo>
                  <a:lnTo>
                    <a:pt x="80" y="326"/>
                  </a:lnTo>
                  <a:lnTo>
                    <a:pt x="90" y="316"/>
                  </a:lnTo>
                  <a:lnTo>
                    <a:pt x="99" y="307"/>
                  </a:lnTo>
                  <a:lnTo>
                    <a:pt x="109" y="298"/>
                  </a:lnTo>
                  <a:lnTo>
                    <a:pt x="120" y="293"/>
                  </a:lnTo>
                  <a:lnTo>
                    <a:pt x="130" y="287"/>
                  </a:lnTo>
                  <a:lnTo>
                    <a:pt x="138" y="282"/>
                  </a:lnTo>
                  <a:lnTo>
                    <a:pt x="145" y="273"/>
                  </a:lnTo>
                  <a:lnTo>
                    <a:pt x="148" y="260"/>
                  </a:lnTo>
                  <a:lnTo>
                    <a:pt x="148" y="248"/>
                  </a:lnTo>
                  <a:lnTo>
                    <a:pt x="146" y="236"/>
                  </a:lnTo>
                  <a:lnTo>
                    <a:pt x="148" y="223"/>
                  </a:lnTo>
                  <a:lnTo>
                    <a:pt x="153" y="211"/>
                  </a:lnTo>
                  <a:lnTo>
                    <a:pt x="161" y="202"/>
                  </a:lnTo>
                  <a:lnTo>
                    <a:pt x="170" y="194"/>
                  </a:lnTo>
                  <a:lnTo>
                    <a:pt x="179" y="185"/>
                  </a:lnTo>
                  <a:lnTo>
                    <a:pt x="197" y="155"/>
                  </a:lnTo>
                  <a:lnTo>
                    <a:pt x="207" y="124"/>
                  </a:lnTo>
                  <a:lnTo>
                    <a:pt x="209" y="90"/>
                  </a:lnTo>
                  <a:lnTo>
                    <a:pt x="213" y="53"/>
                  </a:lnTo>
                  <a:lnTo>
                    <a:pt x="213" y="29"/>
                  </a:lnTo>
                  <a:lnTo>
                    <a:pt x="194" y="29"/>
                  </a:lnTo>
                  <a:lnTo>
                    <a:pt x="175" y="27"/>
                  </a:lnTo>
                  <a:lnTo>
                    <a:pt x="157" y="25"/>
                  </a:lnTo>
                  <a:lnTo>
                    <a:pt x="140" y="22"/>
                  </a:lnTo>
                  <a:lnTo>
                    <a:pt x="123" y="18"/>
                  </a:lnTo>
                  <a:lnTo>
                    <a:pt x="105" y="13"/>
                  </a:lnTo>
                  <a:lnTo>
                    <a:pt x="87" y="7"/>
                  </a:lnTo>
                  <a:lnTo>
                    <a:pt x="69" y="0"/>
                  </a:lnTo>
                  <a:close/>
                </a:path>
              </a:pathLst>
            </a:custGeom>
            <a:solidFill>
              <a:srgbClr val="8C3F2B"/>
            </a:solidFill>
            <a:ln w="9525">
              <a:noFill/>
              <a:round/>
              <a:headEnd/>
              <a:tailEnd/>
            </a:ln>
          </p:spPr>
          <p:txBody>
            <a:bodyPr/>
            <a:lstStyle/>
            <a:p>
              <a:endParaRPr lang="en-AU"/>
            </a:p>
          </p:txBody>
        </p:sp>
        <p:sp>
          <p:nvSpPr>
            <p:cNvPr id="76820" name="Freeform 20"/>
            <p:cNvSpPr>
              <a:spLocks/>
            </p:cNvSpPr>
            <p:nvPr/>
          </p:nvSpPr>
          <p:spPr bwMode="auto">
            <a:xfrm>
              <a:off x="4116" y="1841"/>
              <a:ext cx="129" cy="149"/>
            </a:xfrm>
            <a:custGeom>
              <a:avLst/>
              <a:gdLst/>
              <a:ahLst/>
              <a:cxnLst>
                <a:cxn ang="0">
                  <a:pos x="97" y="149"/>
                </a:cxn>
                <a:cxn ang="0">
                  <a:pos x="84" y="147"/>
                </a:cxn>
                <a:cxn ang="0">
                  <a:pos x="74" y="144"/>
                </a:cxn>
                <a:cxn ang="0">
                  <a:pos x="63" y="138"/>
                </a:cxn>
                <a:cxn ang="0">
                  <a:pos x="54" y="130"/>
                </a:cxn>
                <a:cxn ang="0">
                  <a:pos x="46" y="122"/>
                </a:cxn>
                <a:cxn ang="0">
                  <a:pos x="38" y="112"/>
                </a:cxn>
                <a:cxn ang="0">
                  <a:pos x="32" y="100"/>
                </a:cxn>
                <a:cxn ang="0">
                  <a:pos x="25" y="88"/>
                </a:cxn>
                <a:cxn ang="0">
                  <a:pos x="16" y="73"/>
                </a:cxn>
                <a:cxn ang="0">
                  <a:pos x="8" y="58"/>
                </a:cxn>
                <a:cxn ang="0">
                  <a:pos x="3" y="44"/>
                </a:cxn>
                <a:cxn ang="0">
                  <a:pos x="0" y="27"/>
                </a:cxn>
                <a:cxn ang="0">
                  <a:pos x="0" y="20"/>
                </a:cxn>
                <a:cxn ang="0">
                  <a:pos x="2" y="13"/>
                </a:cxn>
                <a:cxn ang="0">
                  <a:pos x="2" y="7"/>
                </a:cxn>
                <a:cxn ang="0">
                  <a:pos x="3" y="0"/>
                </a:cxn>
                <a:cxn ang="0">
                  <a:pos x="17" y="6"/>
                </a:cxn>
                <a:cxn ang="0">
                  <a:pos x="29" y="9"/>
                </a:cxn>
                <a:cxn ang="0">
                  <a:pos x="41" y="16"/>
                </a:cxn>
                <a:cxn ang="0">
                  <a:pos x="51" y="21"/>
                </a:cxn>
                <a:cxn ang="0">
                  <a:pos x="62" y="28"/>
                </a:cxn>
                <a:cxn ang="0">
                  <a:pos x="73" y="36"/>
                </a:cxn>
                <a:cxn ang="0">
                  <a:pos x="83" y="44"/>
                </a:cxn>
                <a:cxn ang="0">
                  <a:pos x="95" y="52"/>
                </a:cxn>
                <a:cxn ang="0">
                  <a:pos x="107" y="58"/>
                </a:cxn>
                <a:cxn ang="0">
                  <a:pos x="117" y="66"/>
                </a:cxn>
                <a:cxn ang="0">
                  <a:pos x="125" y="74"/>
                </a:cxn>
                <a:cxn ang="0">
                  <a:pos x="129" y="86"/>
                </a:cxn>
                <a:cxn ang="0">
                  <a:pos x="128" y="107"/>
                </a:cxn>
                <a:cxn ang="0">
                  <a:pos x="124" y="128"/>
                </a:cxn>
                <a:cxn ang="0">
                  <a:pos x="115" y="142"/>
                </a:cxn>
                <a:cxn ang="0">
                  <a:pos x="97" y="149"/>
                </a:cxn>
              </a:cxnLst>
              <a:rect l="0" t="0" r="r" b="b"/>
              <a:pathLst>
                <a:path w="129" h="149">
                  <a:moveTo>
                    <a:pt x="97" y="149"/>
                  </a:moveTo>
                  <a:lnTo>
                    <a:pt x="84" y="147"/>
                  </a:lnTo>
                  <a:lnTo>
                    <a:pt x="74" y="144"/>
                  </a:lnTo>
                  <a:lnTo>
                    <a:pt x="63" y="138"/>
                  </a:lnTo>
                  <a:lnTo>
                    <a:pt x="54" y="130"/>
                  </a:lnTo>
                  <a:lnTo>
                    <a:pt x="46" y="122"/>
                  </a:lnTo>
                  <a:lnTo>
                    <a:pt x="38" y="112"/>
                  </a:lnTo>
                  <a:lnTo>
                    <a:pt x="32" y="100"/>
                  </a:lnTo>
                  <a:lnTo>
                    <a:pt x="25" y="88"/>
                  </a:lnTo>
                  <a:lnTo>
                    <a:pt x="16" y="73"/>
                  </a:lnTo>
                  <a:lnTo>
                    <a:pt x="8" y="58"/>
                  </a:lnTo>
                  <a:lnTo>
                    <a:pt x="3" y="44"/>
                  </a:lnTo>
                  <a:lnTo>
                    <a:pt x="0" y="27"/>
                  </a:lnTo>
                  <a:lnTo>
                    <a:pt x="0" y="20"/>
                  </a:lnTo>
                  <a:lnTo>
                    <a:pt x="2" y="13"/>
                  </a:lnTo>
                  <a:lnTo>
                    <a:pt x="2" y="7"/>
                  </a:lnTo>
                  <a:lnTo>
                    <a:pt x="3" y="0"/>
                  </a:lnTo>
                  <a:lnTo>
                    <a:pt x="17" y="6"/>
                  </a:lnTo>
                  <a:lnTo>
                    <a:pt x="29" y="9"/>
                  </a:lnTo>
                  <a:lnTo>
                    <a:pt x="41" y="16"/>
                  </a:lnTo>
                  <a:lnTo>
                    <a:pt x="51" y="21"/>
                  </a:lnTo>
                  <a:lnTo>
                    <a:pt x="62" y="28"/>
                  </a:lnTo>
                  <a:lnTo>
                    <a:pt x="73" y="36"/>
                  </a:lnTo>
                  <a:lnTo>
                    <a:pt x="83" y="44"/>
                  </a:lnTo>
                  <a:lnTo>
                    <a:pt x="95" y="52"/>
                  </a:lnTo>
                  <a:lnTo>
                    <a:pt x="107" y="58"/>
                  </a:lnTo>
                  <a:lnTo>
                    <a:pt x="117" y="66"/>
                  </a:lnTo>
                  <a:lnTo>
                    <a:pt x="125" y="74"/>
                  </a:lnTo>
                  <a:lnTo>
                    <a:pt x="129" y="86"/>
                  </a:lnTo>
                  <a:lnTo>
                    <a:pt x="128" y="107"/>
                  </a:lnTo>
                  <a:lnTo>
                    <a:pt x="124" y="128"/>
                  </a:lnTo>
                  <a:lnTo>
                    <a:pt x="115" y="142"/>
                  </a:lnTo>
                  <a:lnTo>
                    <a:pt x="97" y="149"/>
                  </a:lnTo>
                  <a:close/>
                </a:path>
              </a:pathLst>
            </a:custGeom>
            <a:solidFill>
              <a:srgbClr val="8C3F2B"/>
            </a:solidFill>
            <a:ln w="9525">
              <a:noFill/>
              <a:round/>
              <a:headEnd/>
              <a:tailEnd/>
            </a:ln>
          </p:spPr>
          <p:txBody>
            <a:bodyPr/>
            <a:lstStyle/>
            <a:p>
              <a:endParaRPr lang="en-AU"/>
            </a:p>
          </p:txBody>
        </p:sp>
        <p:sp>
          <p:nvSpPr>
            <p:cNvPr id="76821" name="Freeform 21"/>
            <p:cNvSpPr>
              <a:spLocks/>
            </p:cNvSpPr>
            <p:nvPr/>
          </p:nvSpPr>
          <p:spPr bwMode="auto">
            <a:xfrm>
              <a:off x="3424" y="2598"/>
              <a:ext cx="1224" cy="94"/>
            </a:xfrm>
            <a:custGeom>
              <a:avLst/>
              <a:gdLst/>
              <a:ahLst/>
              <a:cxnLst>
                <a:cxn ang="0">
                  <a:pos x="1224" y="0"/>
                </a:cxn>
                <a:cxn ang="0">
                  <a:pos x="0" y="15"/>
                </a:cxn>
                <a:cxn ang="0">
                  <a:pos x="17" y="94"/>
                </a:cxn>
                <a:cxn ang="0">
                  <a:pos x="1224" y="88"/>
                </a:cxn>
                <a:cxn ang="0">
                  <a:pos x="1224" y="0"/>
                </a:cxn>
              </a:cxnLst>
              <a:rect l="0" t="0" r="r" b="b"/>
              <a:pathLst>
                <a:path w="1224" h="94">
                  <a:moveTo>
                    <a:pt x="1224" y="0"/>
                  </a:moveTo>
                  <a:lnTo>
                    <a:pt x="0" y="15"/>
                  </a:lnTo>
                  <a:lnTo>
                    <a:pt x="17" y="94"/>
                  </a:lnTo>
                  <a:lnTo>
                    <a:pt x="1224" y="88"/>
                  </a:lnTo>
                  <a:lnTo>
                    <a:pt x="1224" y="0"/>
                  </a:lnTo>
                  <a:close/>
                </a:path>
              </a:pathLst>
            </a:custGeom>
            <a:solidFill>
              <a:srgbClr val="A38E00"/>
            </a:solidFill>
            <a:ln w="9525">
              <a:noFill/>
              <a:round/>
              <a:headEnd/>
              <a:tailEnd/>
            </a:ln>
          </p:spPr>
          <p:txBody>
            <a:bodyPr/>
            <a:lstStyle/>
            <a:p>
              <a:endParaRPr lang="en-AU"/>
            </a:p>
          </p:txBody>
        </p:sp>
        <p:sp>
          <p:nvSpPr>
            <p:cNvPr id="76822" name="Freeform 22"/>
            <p:cNvSpPr>
              <a:spLocks/>
            </p:cNvSpPr>
            <p:nvPr/>
          </p:nvSpPr>
          <p:spPr bwMode="auto">
            <a:xfrm>
              <a:off x="4842" y="1807"/>
              <a:ext cx="227" cy="192"/>
            </a:xfrm>
            <a:custGeom>
              <a:avLst/>
              <a:gdLst/>
              <a:ahLst/>
              <a:cxnLst>
                <a:cxn ang="0">
                  <a:pos x="5" y="151"/>
                </a:cxn>
                <a:cxn ang="0">
                  <a:pos x="57" y="63"/>
                </a:cxn>
                <a:cxn ang="0">
                  <a:pos x="65" y="68"/>
                </a:cxn>
                <a:cxn ang="0">
                  <a:pos x="73" y="72"/>
                </a:cxn>
                <a:cxn ang="0">
                  <a:pos x="81" y="76"/>
                </a:cxn>
                <a:cxn ang="0">
                  <a:pos x="89" y="80"/>
                </a:cxn>
                <a:cxn ang="0">
                  <a:pos x="96" y="84"/>
                </a:cxn>
                <a:cxn ang="0">
                  <a:pos x="103" y="87"/>
                </a:cxn>
                <a:cxn ang="0">
                  <a:pos x="111" y="91"/>
                </a:cxn>
                <a:cxn ang="0">
                  <a:pos x="121" y="95"/>
                </a:cxn>
                <a:cxn ang="0">
                  <a:pos x="128" y="97"/>
                </a:cxn>
                <a:cxn ang="0">
                  <a:pos x="136" y="101"/>
                </a:cxn>
                <a:cxn ang="0">
                  <a:pos x="144" y="103"/>
                </a:cxn>
                <a:cxn ang="0">
                  <a:pos x="152" y="105"/>
                </a:cxn>
                <a:cxn ang="0">
                  <a:pos x="159" y="108"/>
                </a:cxn>
                <a:cxn ang="0">
                  <a:pos x="167" y="109"/>
                </a:cxn>
                <a:cxn ang="0">
                  <a:pos x="174" y="112"/>
                </a:cxn>
                <a:cxn ang="0">
                  <a:pos x="184" y="113"/>
                </a:cxn>
                <a:cxn ang="0">
                  <a:pos x="167" y="192"/>
                </a:cxn>
                <a:cxn ang="0">
                  <a:pos x="227" y="95"/>
                </a:cxn>
                <a:cxn ang="0">
                  <a:pos x="218" y="84"/>
                </a:cxn>
                <a:cxn ang="0">
                  <a:pos x="209" y="75"/>
                </a:cxn>
                <a:cxn ang="0">
                  <a:pos x="199" y="66"/>
                </a:cxn>
                <a:cxn ang="0">
                  <a:pos x="190" y="59"/>
                </a:cxn>
                <a:cxn ang="0">
                  <a:pos x="180" y="51"/>
                </a:cxn>
                <a:cxn ang="0">
                  <a:pos x="169" y="45"/>
                </a:cxn>
                <a:cxn ang="0">
                  <a:pos x="159" y="38"/>
                </a:cxn>
                <a:cxn ang="0">
                  <a:pos x="145" y="32"/>
                </a:cxn>
                <a:cxn ang="0">
                  <a:pos x="127" y="22"/>
                </a:cxn>
                <a:cxn ang="0">
                  <a:pos x="109" y="16"/>
                </a:cxn>
                <a:cxn ang="0">
                  <a:pos x="92" y="9"/>
                </a:cxn>
                <a:cxn ang="0">
                  <a:pos x="75" y="5"/>
                </a:cxn>
                <a:cxn ang="0">
                  <a:pos x="57" y="1"/>
                </a:cxn>
                <a:cxn ang="0">
                  <a:pos x="39" y="0"/>
                </a:cxn>
                <a:cxn ang="0">
                  <a:pos x="21" y="0"/>
                </a:cxn>
                <a:cxn ang="0">
                  <a:pos x="0" y="0"/>
                </a:cxn>
                <a:cxn ang="0">
                  <a:pos x="5" y="151"/>
                </a:cxn>
              </a:cxnLst>
              <a:rect l="0" t="0" r="r" b="b"/>
              <a:pathLst>
                <a:path w="227" h="192">
                  <a:moveTo>
                    <a:pt x="5" y="151"/>
                  </a:moveTo>
                  <a:lnTo>
                    <a:pt x="57" y="63"/>
                  </a:lnTo>
                  <a:lnTo>
                    <a:pt x="65" y="68"/>
                  </a:lnTo>
                  <a:lnTo>
                    <a:pt x="73" y="72"/>
                  </a:lnTo>
                  <a:lnTo>
                    <a:pt x="81" y="76"/>
                  </a:lnTo>
                  <a:lnTo>
                    <a:pt x="89" y="80"/>
                  </a:lnTo>
                  <a:lnTo>
                    <a:pt x="96" y="84"/>
                  </a:lnTo>
                  <a:lnTo>
                    <a:pt x="103" y="87"/>
                  </a:lnTo>
                  <a:lnTo>
                    <a:pt x="111" y="91"/>
                  </a:lnTo>
                  <a:lnTo>
                    <a:pt x="121" y="95"/>
                  </a:lnTo>
                  <a:lnTo>
                    <a:pt x="128" y="97"/>
                  </a:lnTo>
                  <a:lnTo>
                    <a:pt x="136" y="101"/>
                  </a:lnTo>
                  <a:lnTo>
                    <a:pt x="144" y="103"/>
                  </a:lnTo>
                  <a:lnTo>
                    <a:pt x="152" y="105"/>
                  </a:lnTo>
                  <a:lnTo>
                    <a:pt x="159" y="108"/>
                  </a:lnTo>
                  <a:lnTo>
                    <a:pt x="167" y="109"/>
                  </a:lnTo>
                  <a:lnTo>
                    <a:pt x="174" y="112"/>
                  </a:lnTo>
                  <a:lnTo>
                    <a:pt x="184" y="113"/>
                  </a:lnTo>
                  <a:lnTo>
                    <a:pt x="167" y="192"/>
                  </a:lnTo>
                  <a:lnTo>
                    <a:pt x="227" y="95"/>
                  </a:lnTo>
                  <a:lnTo>
                    <a:pt x="218" y="84"/>
                  </a:lnTo>
                  <a:lnTo>
                    <a:pt x="209" y="75"/>
                  </a:lnTo>
                  <a:lnTo>
                    <a:pt x="199" y="66"/>
                  </a:lnTo>
                  <a:lnTo>
                    <a:pt x="190" y="59"/>
                  </a:lnTo>
                  <a:lnTo>
                    <a:pt x="180" y="51"/>
                  </a:lnTo>
                  <a:lnTo>
                    <a:pt x="169" y="45"/>
                  </a:lnTo>
                  <a:lnTo>
                    <a:pt x="159" y="38"/>
                  </a:lnTo>
                  <a:lnTo>
                    <a:pt x="145" y="32"/>
                  </a:lnTo>
                  <a:lnTo>
                    <a:pt x="127" y="22"/>
                  </a:lnTo>
                  <a:lnTo>
                    <a:pt x="109" y="16"/>
                  </a:lnTo>
                  <a:lnTo>
                    <a:pt x="92" y="9"/>
                  </a:lnTo>
                  <a:lnTo>
                    <a:pt x="75" y="5"/>
                  </a:lnTo>
                  <a:lnTo>
                    <a:pt x="57" y="1"/>
                  </a:lnTo>
                  <a:lnTo>
                    <a:pt x="39" y="0"/>
                  </a:lnTo>
                  <a:lnTo>
                    <a:pt x="21" y="0"/>
                  </a:lnTo>
                  <a:lnTo>
                    <a:pt x="0" y="0"/>
                  </a:lnTo>
                  <a:lnTo>
                    <a:pt x="5" y="151"/>
                  </a:lnTo>
                  <a:close/>
                </a:path>
              </a:pathLst>
            </a:custGeom>
            <a:solidFill>
              <a:srgbClr val="999999"/>
            </a:solidFill>
            <a:ln w="9525">
              <a:noFill/>
              <a:round/>
              <a:headEnd/>
              <a:tailEnd/>
            </a:ln>
          </p:spPr>
          <p:txBody>
            <a:bodyPr/>
            <a:lstStyle/>
            <a:p>
              <a:endParaRPr lang="en-AU"/>
            </a:p>
          </p:txBody>
        </p:sp>
        <p:sp>
          <p:nvSpPr>
            <p:cNvPr id="76823" name="Freeform 23"/>
            <p:cNvSpPr>
              <a:spLocks/>
            </p:cNvSpPr>
            <p:nvPr/>
          </p:nvSpPr>
          <p:spPr bwMode="auto">
            <a:xfrm>
              <a:off x="3566" y="1539"/>
              <a:ext cx="1569" cy="68"/>
            </a:xfrm>
            <a:custGeom>
              <a:avLst/>
              <a:gdLst/>
              <a:ahLst/>
              <a:cxnLst>
                <a:cxn ang="0">
                  <a:pos x="17" y="28"/>
                </a:cxn>
                <a:cxn ang="0">
                  <a:pos x="52" y="26"/>
                </a:cxn>
                <a:cxn ang="0">
                  <a:pos x="128" y="25"/>
                </a:cxn>
                <a:cxn ang="0">
                  <a:pos x="203" y="21"/>
                </a:cxn>
                <a:cxn ang="0">
                  <a:pos x="259" y="22"/>
                </a:cxn>
                <a:cxn ang="0">
                  <a:pos x="302" y="18"/>
                </a:cxn>
                <a:cxn ang="0">
                  <a:pos x="344" y="24"/>
                </a:cxn>
                <a:cxn ang="0">
                  <a:pos x="431" y="17"/>
                </a:cxn>
                <a:cxn ang="0">
                  <a:pos x="519" y="12"/>
                </a:cxn>
                <a:cxn ang="0">
                  <a:pos x="604" y="8"/>
                </a:cxn>
                <a:cxn ang="0">
                  <a:pos x="691" y="4"/>
                </a:cxn>
                <a:cxn ang="0">
                  <a:pos x="778" y="3"/>
                </a:cxn>
                <a:cxn ang="0">
                  <a:pos x="863" y="1"/>
                </a:cxn>
                <a:cxn ang="0">
                  <a:pos x="950" y="0"/>
                </a:cxn>
                <a:cxn ang="0">
                  <a:pos x="1036" y="0"/>
                </a:cxn>
                <a:cxn ang="0">
                  <a:pos x="1123" y="0"/>
                </a:cxn>
                <a:cxn ang="0">
                  <a:pos x="1210" y="0"/>
                </a:cxn>
                <a:cxn ang="0">
                  <a:pos x="1286" y="4"/>
                </a:cxn>
                <a:cxn ang="0">
                  <a:pos x="1339" y="10"/>
                </a:cxn>
                <a:cxn ang="0">
                  <a:pos x="1393" y="10"/>
                </a:cxn>
                <a:cxn ang="0">
                  <a:pos x="1448" y="10"/>
                </a:cxn>
                <a:cxn ang="0">
                  <a:pos x="1502" y="12"/>
                </a:cxn>
                <a:cxn ang="0">
                  <a:pos x="1554" y="20"/>
                </a:cxn>
                <a:cxn ang="0">
                  <a:pos x="1561" y="30"/>
                </a:cxn>
                <a:cxn ang="0">
                  <a:pos x="1561" y="56"/>
                </a:cxn>
                <a:cxn ang="0">
                  <a:pos x="1513" y="58"/>
                </a:cxn>
                <a:cxn ang="0">
                  <a:pos x="1466" y="56"/>
                </a:cxn>
                <a:cxn ang="0">
                  <a:pos x="1419" y="55"/>
                </a:cxn>
                <a:cxn ang="0">
                  <a:pos x="1373" y="51"/>
                </a:cxn>
                <a:cxn ang="0">
                  <a:pos x="1327" y="49"/>
                </a:cxn>
                <a:cxn ang="0">
                  <a:pos x="1232" y="46"/>
                </a:cxn>
                <a:cxn ang="0">
                  <a:pos x="1113" y="42"/>
                </a:cxn>
                <a:cxn ang="0">
                  <a:pos x="993" y="39"/>
                </a:cxn>
                <a:cxn ang="0">
                  <a:pos x="872" y="39"/>
                </a:cxn>
                <a:cxn ang="0">
                  <a:pos x="750" y="41"/>
                </a:cxn>
                <a:cxn ang="0">
                  <a:pos x="630" y="43"/>
                </a:cxn>
                <a:cxn ang="0">
                  <a:pos x="516" y="49"/>
                </a:cxn>
                <a:cxn ang="0">
                  <a:pos x="404" y="53"/>
                </a:cxn>
                <a:cxn ang="0">
                  <a:pos x="294" y="56"/>
                </a:cxn>
                <a:cxn ang="0">
                  <a:pos x="184" y="62"/>
                </a:cxn>
                <a:cxn ang="0">
                  <a:pos x="72" y="68"/>
                </a:cxn>
                <a:cxn ang="0">
                  <a:pos x="4" y="43"/>
                </a:cxn>
              </a:cxnLst>
              <a:rect l="0" t="0" r="r" b="b"/>
              <a:pathLst>
                <a:path w="1569" h="68">
                  <a:moveTo>
                    <a:pt x="18" y="39"/>
                  </a:moveTo>
                  <a:lnTo>
                    <a:pt x="14" y="33"/>
                  </a:lnTo>
                  <a:lnTo>
                    <a:pt x="17" y="28"/>
                  </a:lnTo>
                  <a:lnTo>
                    <a:pt x="22" y="24"/>
                  </a:lnTo>
                  <a:lnTo>
                    <a:pt x="27" y="20"/>
                  </a:lnTo>
                  <a:lnTo>
                    <a:pt x="52" y="26"/>
                  </a:lnTo>
                  <a:lnTo>
                    <a:pt x="78" y="29"/>
                  </a:lnTo>
                  <a:lnTo>
                    <a:pt x="103" y="28"/>
                  </a:lnTo>
                  <a:lnTo>
                    <a:pt x="128" y="25"/>
                  </a:lnTo>
                  <a:lnTo>
                    <a:pt x="153" y="22"/>
                  </a:lnTo>
                  <a:lnTo>
                    <a:pt x="178" y="21"/>
                  </a:lnTo>
                  <a:lnTo>
                    <a:pt x="203" y="21"/>
                  </a:lnTo>
                  <a:lnTo>
                    <a:pt x="230" y="24"/>
                  </a:lnTo>
                  <a:lnTo>
                    <a:pt x="244" y="24"/>
                  </a:lnTo>
                  <a:lnTo>
                    <a:pt x="259" y="22"/>
                  </a:lnTo>
                  <a:lnTo>
                    <a:pt x="273" y="21"/>
                  </a:lnTo>
                  <a:lnTo>
                    <a:pt x="287" y="20"/>
                  </a:lnTo>
                  <a:lnTo>
                    <a:pt x="302" y="18"/>
                  </a:lnTo>
                  <a:lnTo>
                    <a:pt x="316" y="20"/>
                  </a:lnTo>
                  <a:lnTo>
                    <a:pt x="329" y="21"/>
                  </a:lnTo>
                  <a:lnTo>
                    <a:pt x="344" y="24"/>
                  </a:lnTo>
                  <a:lnTo>
                    <a:pt x="373" y="21"/>
                  </a:lnTo>
                  <a:lnTo>
                    <a:pt x="402" y="18"/>
                  </a:lnTo>
                  <a:lnTo>
                    <a:pt x="431" y="17"/>
                  </a:lnTo>
                  <a:lnTo>
                    <a:pt x="461" y="14"/>
                  </a:lnTo>
                  <a:lnTo>
                    <a:pt x="490" y="13"/>
                  </a:lnTo>
                  <a:lnTo>
                    <a:pt x="519" y="12"/>
                  </a:lnTo>
                  <a:lnTo>
                    <a:pt x="548" y="9"/>
                  </a:lnTo>
                  <a:lnTo>
                    <a:pt x="577" y="8"/>
                  </a:lnTo>
                  <a:lnTo>
                    <a:pt x="604" y="8"/>
                  </a:lnTo>
                  <a:lnTo>
                    <a:pt x="633" y="7"/>
                  </a:lnTo>
                  <a:lnTo>
                    <a:pt x="662" y="5"/>
                  </a:lnTo>
                  <a:lnTo>
                    <a:pt x="691" y="4"/>
                  </a:lnTo>
                  <a:lnTo>
                    <a:pt x="720" y="4"/>
                  </a:lnTo>
                  <a:lnTo>
                    <a:pt x="749" y="3"/>
                  </a:lnTo>
                  <a:lnTo>
                    <a:pt x="778" y="3"/>
                  </a:lnTo>
                  <a:lnTo>
                    <a:pt x="806" y="1"/>
                  </a:lnTo>
                  <a:lnTo>
                    <a:pt x="834" y="1"/>
                  </a:lnTo>
                  <a:lnTo>
                    <a:pt x="863" y="1"/>
                  </a:lnTo>
                  <a:lnTo>
                    <a:pt x="892" y="1"/>
                  </a:lnTo>
                  <a:lnTo>
                    <a:pt x="921" y="1"/>
                  </a:lnTo>
                  <a:lnTo>
                    <a:pt x="950" y="0"/>
                  </a:lnTo>
                  <a:lnTo>
                    <a:pt x="979" y="0"/>
                  </a:lnTo>
                  <a:lnTo>
                    <a:pt x="1008" y="0"/>
                  </a:lnTo>
                  <a:lnTo>
                    <a:pt x="1036" y="0"/>
                  </a:lnTo>
                  <a:lnTo>
                    <a:pt x="1065" y="0"/>
                  </a:lnTo>
                  <a:lnTo>
                    <a:pt x="1094" y="0"/>
                  </a:lnTo>
                  <a:lnTo>
                    <a:pt x="1123" y="0"/>
                  </a:lnTo>
                  <a:lnTo>
                    <a:pt x="1152" y="0"/>
                  </a:lnTo>
                  <a:lnTo>
                    <a:pt x="1181" y="0"/>
                  </a:lnTo>
                  <a:lnTo>
                    <a:pt x="1210" y="0"/>
                  </a:lnTo>
                  <a:lnTo>
                    <a:pt x="1240" y="0"/>
                  </a:lnTo>
                  <a:lnTo>
                    <a:pt x="1269" y="0"/>
                  </a:lnTo>
                  <a:lnTo>
                    <a:pt x="1286" y="4"/>
                  </a:lnTo>
                  <a:lnTo>
                    <a:pt x="1303" y="7"/>
                  </a:lnTo>
                  <a:lnTo>
                    <a:pt x="1322" y="9"/>
                  </a:lnTo>
                  <a:lnTo>
                    <a:pt x="1339" y="10"/>
                  </a:lnTo>
                  <a:lnTo>
                    <a:pt x="1357" y="10"/>
                  </a:lnTo>
                  <a:lnTo>
                    <a:pt x="1375" y="10"/>
                  </a:lnTo>
                  <a:lnTo>
                    <a:pt x="1393" y="10"/>
                  </a:lnTo>
                  <a:lnTo>
                    <a:pt x="1411" y="10"/>
                  </a:lnTo>
                  <a:lnTo>
                    <a:pt x="1429" y="10"/>
                  </a:lnTo>
                  <a:lnTo>
                    <a:pt x="1448" y="10"/>
                  </a:lnTo>
                  <a:lnTo>
                    <a:pt x="1466" y="10"/>
                  </a:lnTo>
                  <a:lnTo>
                    <a:pt x="1483" y="10"/>
                  </a:lnTo>
                  <a:lnTo>
                    <a:pt x="1502" y="12"/>
                  </a:lnTo>
                  <a:lnTo>
                    <a:pt x="1519" y="13"/>
                  </a:lnTo>
                  <a:lnTo>
                    <a:pt x="1537" y="16"/>
                  </a:lnTo>
                  <a:lnTo>
                    <a:pt x="1554" y="20"/>
                  </a:lnTo>
                  <a:lnTo>
                    <a:pt x="1558" y="22"/>
                  </a:lnTo>
                  <a:lnTo>
                    <a:pt x="1561" y="26"/>
                  </a:lnTo>
                  <a:lnTo>
                    <a:pt x="1561" y="30"/>
                  </a:lnTo>
                  <a:lnTo>
                    <a:pt x="1558" y="34"/>
                  </a:lnTo>
                  <a:lnTo>
                    <a:pt x="1569" y="39"/>
                  </a:lnTo>
                  <a:lnTo>
                    <a:pt x="1561" y="56"/>
                  </a:lnTo>
                  <a:lnTo>
                    <a:pt x="1545" y="58"/>
                  </a:lnTo>
                  <a:lnTo>
                    <a:pt x="1529" y="58"/>
                  </a:lnTo>
                  <a:lnTo>
                    <a:pt x="1513" y="58"/>
                  </a:lnTo>
                  <a:lnTo>
                    <a:pt x="1498" y="58"/>
                  </a:lnTo>
                  <a:lnTo>
                    <a:pt x="1482" y="58"/>
                  </a:lnTo>
                  <a:lnTo>
                    <a:pt x="1466" y="56"/>
                  </a:lnTo>
                  <a:lnTo>
                    <a:pt x="1450" y="56"/>
                  </a:lnTo>
                  <a:lnTo>
                    <a:pt x="1435" y="55"/>
                  </a:lnTo>
                  <a:lnTo>
                    <a:pt x="1419" y="55"/>
                  </a:lnTo>
                  <a:lnTo>
                    <a:pt x="1404" y="54"/>
                  </a:lnTo>
                  <a:lnTo>
                    <a:pt x="1389" y="53"/>
                  </a:lnTo>
                  <a:lnTo>
                    <a:pt x="1373" y="51"/>
                  </a:lnTo>
                  <a:lnTo>
                    <a:pt x="1357" y="51"/>
                  </a:lnTo>
                  <a:lnTo>
                    <a:pt x="1343" y="50"/>
                  </a:lnTo>
                  <a:lnTo>
                    <a:pt x="1327" y="49"/>
                  </a:lnTo>
                  <a:lnTo>
                    <a:pt x="1311" y="49"/>
                  </a:lnTo>
                  <a:lnTo>
                    <a:pt x="1272" y="47"/>
                  </a:lnTo>
                  <a:lnTo>
                    <a:pt x="1232" y="46"/>
                  </a:lnTo>
                  <a:lnTo>
                    <a:pt x="1192" y="45"/>
                  </a:lnTo>
                  <a:lnTo>
                    <a:pt x="1152" y="43"/>
                  </a:lnTo>
                  <a:lnTo>
                    <a:pt x="1113" y="42"/>
                  </a:lnTo>
                  <a:lnTo>
                    <a:pt x="1073" y="41"/>
                  </a:lnTo>
                  <a:lnTo>
                    <a:pt x="1033" y="41"/>
                  </a:lnTo>
                  <a:lnTo>
                    <a:pt x="993" y="39"/>
                  </a:lnTo>
                  <a:lnTo>
                    <a:pt x="952" y="39"/>
                  </a:lnTo>
                  <a:lnTo>
                    <a:pt x="913" y="39"/>
                  </a:lnTo>
                  <a:lnTo>
                    <a:pt x="872" y="39"/>
                  </a:lnTo>
                  <a:lnTo>
                    <a:pt x="831" y="39"/>
                  </a:lnTo>
                  <a:lnTo>
                    <a:pt x="791" y="39"/>
                  </a:lnTo>
                  <a:lnTo>
                    <a:pt x="750" y="41"/>
                  </a:lnTo>
                  <a:lnTo>
                    <a:pt x="709" y="41"/>
                  </a:lnTo>
                  <a:lnTo>
                    <a:pt x="669" y="42"/>
                  </a:lnTo>
                  <a:lnTo>
                    <a:pt x="630" y="43"/>
                  </a:lnTo>
                  <a:lnTo>
                    <a:pt x="592" y="46"/>
                  </a:lnTo>
                  <a:lnTo>
                    <a:pt x="554" y="47"/>
                  </a:lnTo>
                  <a:lnTo>
                    <a:pt x="516" y="49"/>
                  </a:lnTo>
                  <a:lnTo>
                    <a:pt x="479" y="50"/>
                  </a:lnTo>
                  <a:lnTo>
                    <a:pt x="442" y="51"/>
                  </a:lnTo>
                  <a:lnTo>
                    <a:pt x="404" y="53"/>
                  </a:lnTo>
                  <a:lnTo>
                    <a:pt x="368" y="54"/>
                  </a:lnTo>
                  <a:lnTo>
                    <a:pt x="331" y="55"/>
                  </a:lnTo>
                  <a:lnTo>
                    <a:pt x="294" y="56"/>
                  </a:lnTo>
                  <a:lnTo>
                    <a:pt x="257" y="58"/>
                  </a:lnTo>
                  <a:lnTo>
                    <a:pt x="220" y="59"/>
                  </a:lnTo>
                  <a:lnTo>
                    <a:pt x="184" y="62"/>
                  </a:lnTo>
                  <a:lnTo>
                    <a:pt x="145" y="63"/>
                  </a:lnTo>
                  <a:lnTo>
                    <a:pt x="109" y="66"/>
                  </a:lnTo>
                  <a:lnTo>
                    <a:pt x="72" y="68"/>
                  </a:lnTo>
                  <a:lnTo>
                    <a:pt x="0" y="55"/>
                  </a:lnTo>
                  <a:lnTo>
                    <a:pt x="0" y="47"/>
                  </a:lnTo>
                  <a:lnTo>
                    <a:pt x="4" y="43"/>
                  </a:lnTo>
                  <a:lnTo>
                    <a:pt x="11" y="41"/>
                  </a:lnTo>
                  <a:lnTo>
                    <a:pt x="18" y="39"/>
                  </a:lnTo>
                  <a:close/>
                </a:path>
              </a:pathLst>
            </a:custGeom>
            <a:solidFill>
              <a:srgbClr val="000000"/>
            </a:solidFill>
            <a:ln w="9525">
              <a:noFill/>
              <a:round/>
              <a:headEnd/>
              <a:tailEnd/>
            </a:ln>
          </p:spPr>
          <p:txBody>
            <a:bodyPr/>
            <a:lstStyle/>
            <a:p>
              <a:endParaRPr lang="en-AU"/>
            </a:p>
          </p:txBody>
        </p:sp>
        <p:sp>
          <p:nvSpPr>
            <p:cNvPr id="76824" name="Freeform 24"/>
            <p:cNvSpPr>
              <a:spLocks/>
            </p:cNvSpPr>
            <p:nvPr/>
          </p:nvSpPr>
          <p:spPr bwMode="auto">
            <a:xfrm>
              <a:off x="3662" y="3258"/>
              <a:ext cx="816" cy="671"/>
            </a:xfrm>
            <a:custGeom>
              <a:avLst/>
              <a:gdLst/>
              <a:ahLst/>
              <a:cxnLst>
                <a:cxn ang="0">
                  <a:pos x="120" y="30"/>
                </a:cxn>
                <a:cxn ang="0">
                  <a:pos x="241" y="24"/>
                </a:cxn>
                <a:cxn ang="0">
                  <a:pos x="366" y="21"/>
                </a:cxn>
                <a:cxn ang="0">
                  <a:pos x="491" y="20"/>
                </a:cxn>
                <a:cxn ang="0">
                  <a:pos x="616" y="16"/>
                </a:cxn>
                <a:cxn ang="0">
                  <a:pos x="709" y="9"/>
                </a:cxn>
                <a:cxn ang="0">
                  <a:pos x="743" y="1"/>
                </a:cxn>
                <a:cxn ang="0">
                  <a:pos x="772" y="7"/>
                </a:cxn>
                <a:cxn ang="0">
                  <a:pos x="784" y="164"/>
                </a:cxn>
                <a:cxn ang="0">
                  <a:pos x="806" y="385"/>
                </a:cxn>
                <a:cxn ang="0">
                  <a:pos x="816" y="611"/>
                </a:cxn>
                <a:cxn ang="0">
                  <a:pos x="808" y="634"/>
                </a:cxn>
                <a:cxn ang="0">
                  <a:pos x="749" y="648"/>
                </a:cxn>
                <a:cxn ang="0">
                  <a:pos x="664" y="652"/>
                </a:cxn>
                <a:cxn ang="0">
                  <a:pos x="580" y="655"/>
                </a:cxn>
                <a:cxn ang="0">
                  <a:pos x="498" y="657"/>
                </a:cxn>
                <a:cxn ang="0">
                  <a:pos x="416" y="664"/>
                </a:cxn>
                <a:cxn ang="0">
                  <a:pos x="346" y="671"/>
                </a:cxn>
                <a:cxn ang="0">
                  <a:pos x="304" y="665"/>
                </a:cxn>
                <a:cxn ang="0">
                  <a:pos x="264" y="667"/>
                </a:cxn>
                <a:cxn ang="0">
                  <a:pos x="237" y="669"/>
                </a:cxn>
                <a:cxn ang="0">
                  <a:pos x="215" y="671"/>
                </a:cxn>
                <a:cxn ang="0">
                  <a:pos x="194" y="665"/>
                </a:cxn>
                <a:cxn ang="0">
                  <a:pos x="274" y="655"/>
                </a:cxn>
                <a:cxn ang="0">
                  <a:pos x="383" y="651"/>
                </a:cxn>
                <a:cxn ang="0">
                  <a:pos x="491" y="644"/>
                </a:cxn>
                <a:cxn ang="0">
                  <a:pos x="596" y="638"/>
                </a:cxn>
                <a:cxn ang="0">
                  <a:pos x="704" y="630"/>
                </a:cxn>
                <a:cxn ang="0">
                  <a:pos x="781" y="551"/>
                </a:cxn>
                <a:cxn ang="0">
                  <a:pos x="767" y="337"/>
                </a:cxn>
                <a:cxn ang="0">
                  <a:pos x="745" y="124"/>
                </a:cxn>
                <a:cxn ang="0">
                  <a:pos x="730" y="42"/>
                </a:cxn>
                <a:cxn ang="0">
                  <a:pos x="693" y="49"/>
                </a:cxn>
                <a:cxn ang="0">
                  <a:pos x="630" y="59"/>
                </a:cxn>
                <a:cxn ang="0">
                  <a:pos x="566" y="67"/>
                </a:cxn>
                <a:cxn ang="0">
                  <a:pos x="500" y="72"/>
                </a:cxn>
                <a:cxn ang="0">
                  <a:pos x="433" y="75"/>
                </a:cxn>
                <a:cxn ang="0">
                  <a:pos x="364" y="78"/>
                </a:cxn>
                <a:cxn ang="0">
                  <a:pos x="304" y="86"/>
                </a:cxn>
                <a:cxn ang="0">
                  <a:pos x="245" y="92"/>
                </a:cxn>
                <a:cxn ang="0">
                  <a:pos x="187" y="97"/>
                </a:cxn>
                <a:cxn ang="0">
                  <a:pos x="128" y="103"/>
                </a:cxn>
                <a:cxn ang="0">
                  <a:pos x="68" y="108"/>
                </a:cxn>
                <a:cxn ang="0">
                  <a:pos x="31" y="101"/>
                </a:cxn>
                <a:cxn ang="0">
                  <a:pos x="21" y="90"/>
                </a:cxn>
                <a:cxn ang="0">
                  <a:pos x="25" y="88"/>
                </a:cxn>
                <a:cxn ang="0">
                  <a:pos x="13" y="72"/>
                </a:cxn>
                <a:cxn ang="0">
                  <a:pos x="0" y="58"/>
                </a:cxn>
                <a:cxn ang="0">
                  <a:pos x="42" y="40"/>
                </a:cxn>
              </a:cxnLst>
              <a:rect l="0" t="0" r="r" b="b"/>
              <a:pathLst>
                <a:path w="816" h="671">
                  <a:moveTo>
                    <a:pt x="42" y="40"/>
                  </a:moveTo>
                  <a:lnTo>
                    <a:pt x="81" y="34"/>
                  </a:lnTo>
                  <a:lnTo>
                    <a:pt x="120" y="30"/>
                  </a:lnTo>
                  <a:lnTo>
                    <a:pt x="160" y="28"/>
                  </a:lnTo>
                  <a:lnTo>
                    <a:pt x="201" y="25"/>
                  </a:lnTo>
                  <a:lnTo>
                    <a:pt x="241" y="24"/>
                  </a:lnTo>
                  <a:lnTo>
                    <a:pt x="283" y="23"/>
                  </a:lnTo>
                  <a:lnTo>
                    <a:pt x="324" y="21"/>
                  </a:lnTo>
                  <a:lnTo>
                    <a:pt x="366" y="21"/>
                  </a:lnTo>
                  <a:lnTo>
                    <a:pt x="408" y="21"/>
                  </a:lnTo>
                  <a:lnTo>
                    <a:pt x="449" y="20"/>
                  </a:lnTo>
                  <a:lnTo>
                    <a:pt x="491" y="20"/>
                  </a:lnTo>
                  <a:lnTo>
                    <a:pt x="533" y="19"/>
                  </a:lnTo>
                  <a:lnTo>
                    <a:pt x="575" y="17"/>
                  </a:lnTo>
                  <a:lnTo>
                    <a:pt x="616" y="16"/>
                  </a:lnTo>
                  <a:lnTo>
                    <a:pt x="657" y="13"/>
                  </a:lnTo>
                  <a:lnTo>
                    <a:pt x="697" y="9"/>
                  </a:lnTo>
                  <a:lnTo>
                    <a:pt x="709" y="9"/>
                  </a:lnTo>
                  <a:lnTo>
                    <a:pt x="721" y="7"/>
                  </a:lnTo>
                  <a:lnTo>
                    <a:pt x="732" y="4"/>
                  </a:lnTo>
                  <a:lnTo>
                    <a:pt x="743" y="1"/>
                  </a:lnTo>
                  <a:lnTo>
                    <a:pt x="754" y="0"/>
                  </a:lnTo>
                  <a:lnTo>
                    <a:pt x="763" y="1"/>
                  </a:lnTo>
                  <a:lnTo>
                    <a:pt x="772" y="7"/>
                  </a:lnTo>
                  <a:lnTo>
                    <a:pt x="780" y="17"/>
                  </a:lnTo>
                  <a:lnTo>
                    <a:pt x="780" y="91"/>
                  </a:lnTo>
                  <a:lnTo>
                    <a:pt x="784" y="164"/>
                  </a:lnTo>
                  <a:lnTo>
                    <a:pt x="791" y="238"/>
                  </a:lnTo>
                  <a:lnTo>
                    <a:pt x="799" y="312"/>
                  </a:lnTo>
                  <a:lnTo>
                    <a:pt x="806" y="385"/>
                  </a:lnTo>
                  <a:lnTo>
                    <a:pt x="813" y="460"/>
                  </a:lnTo>
                  <a:lnTo>
                    <a:pt x="816" y="535"/>
                  </a:lnTo>
                  <a:lnTo>
                    <a:pt x="816" y="611"/>
                  </a:lnTo>
                  <a:lnTo>
                    <a:pt x="809" y="617"/>
                  </a:lnTo>
                  <a:lnTo>
                    <a:pt x="808" y="625"/>
                  </a:lnTo>
                  <a:lnTo>
                    <a:pt x="808" y="634"/>
                  </a:lnTo>
                  <a:lnTo>
                    <a:pt x="806" y="643"/>
                  </a:lnTo>
                  <a:lnTo>
                    <a:pt x="778" y="646"/>
                  </a:lnTo>
                  <a:lnTo>
                    <a:pt x="749" y="648"/>
                  </a:lnTo>
                  <a:lnTo>
                    <a:pt x="720" y="649"/>
                  </a:lnTo>
                  <a:lnTo>
                    <a:pt x="692" y="651"/>
                  </a:lnTo>
                  <a:lnTo>
                    <a:pt x="664" y="652"/>
                  </a:lnTo>
                  <a:lnTo>
                    <a:pt x="636" y="653"/>
                  </a:lnTo>
                  <a:lnTo>
                    <a:pt x="608" y="653"/>
                  </a:lnTo>
                  <a:lnTo>
                    <a:pt x="580" y="655"/>
                  </a:lnTo>
                  <a:lnTo>
                    <a:pt x="553" y="656"/>
                  </a:lnTo>
                  <a:lnTo>
                    <a:pt x="525" y="656"/>
                  </a:lnTo>
                  <a:lnTo>
                    <a:pt x="498" y="657"/>
                  </a:lnTo>
                  <a:lnTo>
                    <a:pt x="471" y="659"/>
                  </a:lnTo>
                  <a:lnTo>
                    <a:pt x="444" y="661"/>
                  </a:lnTo>
                  <a:lnTo>
                    <a:pt x="416" y="664"/>
                  </a:lnTo>
                  <a:lnTo>
                    <a:pt x="389" y="667"/>
                  </a:lnTo>
                  <a:lnTo>
                    <a:pt x="361" y="671"/>
                  </a:lnTo>
                  <a:lnTo>
                    <a:pt x="346" y="671"/>
                  </a:lnTo>
                  <a:lnTo>
                    <a:pt x="333" y="668"/>
                  </a:lnTo>
                  <a:lnTo>
                    <a:pt x="319" y="667"/>
                  </a:lnTo>
                  <a:lnTo>
                    <a:pt x="304" y="665"/>
                  </a:lnTo>
                  <a:lnTo>
                    <a:pt x="291" y="664"/>
                  </a:lnTo>
                  <a:lnTo>
                    <a:pt x="277" y="664"/>
                  </a:lnTo>
                  <a:lnTo>
                    <a:pt x="264" y="667"/>
                  </a:lnTo>
                  <a:lnTo>
                    <a:pt x="251" y="671"/>
                  </a:lnTo>
                  <a:lnTo>
                    <a:pt x="244" y="669"/>
                  </a:lnTo>
                  <a:lnTo>
                    <a:pt x="237" y="669"/>
                  </a:lnTo>
                  <a:lnTo>
                    <a:pt x="231" y="669"/>
                  </a:lnTo>
                  <a:lnTo>
                    <a:pt x="223" y="669"/>
                  </a:lnTo>
                  <a:lnTo>
                    <a:pt x="215" y="671"/>
                  </a:lnTo>
                  <a:lnTo>
                    <a:pt x="207" y="671"/>
                  </a:lnTo>
                  <a:lnTo>
                    <a:pt x="201" y="669"/>
                  </a:lnTo>
                  <a:lnTo>
                    <a:pt x="194" y="665"/>
                  </a:lnTo>
                  <a:lnTo>
                    <a:pt x="199" y="655"/>
                  </a:lnTo>
                  <a:lnTo>
                    <a:pt x="237" y="655"/>
                  </a:lnTo>
                  <a:lnTo>
                    <a:pt x="274" y="655"/>
                  </a:lnTo>
                  <a:lnTo>
                    <a:pt x="311" y="653"/>
                  </a:lnTo>
                  <a:lnTo>
                    <a:pt x="348" y="652"/>
                  </a:lnTo>
                  <a:lnTo>
                    <a:pt x="383" y="651"/>
                  </a:lnTo>
                  <a:lnTo>
                    <a:pt x="420" y="649"/>
                  </a:lnTo>
                  <a:lnTo>
                    <a:pt x="456" y="647"/>
                  </a:lnTo>
                  <a:lnTo>
                    <a:pt x="491" y="644"/>
                  </a:lnTo>
                  <a:lnTo>
                    <a:pt x="525" y="643"/>
                  </a:lnTo>
                  <a:lnTo>
                    <a:pt x="561" y="640"/>
                  </a:lnTo>
                  <a:lnTo>
                    <a:pt x="596" y="638"/>
                  </a:lnTo>
                  <a:lnTo>
                    <a:pt x="632" y="635"/>
                  </a:lnTo>
                  <a:lnTo>
                    <a:pt x="668" y="632"/>
                  </a:lnTo>
                  <a:lnTo>
                    <a:pt x="704" y="630"/>
                  </a:lnTo>
                  <a:lnTo>
                    <a:pt x="741" y="627"/>
                  </a:lnTo>
                  <a:lnTo>
                    <a:pt x="778" y="626"/>
                  </a:lnTo>
                  <a:lnTo>
                    <a:pt x="781" y="551"/>
                  </a:lnTo>
                  <a:lnTo>
                    <a:pt x="780" y="479"/>
                  </a:lnTo>
                  <a:lnTo>
                    <a:pt x="775" y="406"/>
                  </a:lnTo>
                  <a:lnTo>
                    <a:pt x="767" y="337"/>
                  </a:lnTo>
                  <a:lnTo>
                    <a:pt x="758" y="266"/>
                  </a:lnTo>
                  <a:lnTo>
                    <a:pt x="750" y="195"/>
                  </a:lnTo>
                  <a:lnTo>
                    <a:pt x="745" y="124"/>
                  </a:lnTo>
                  <a:lnTo>
                    <a:pt x="742" y="51"/>
                  </a:lnTo>
                  <a:lnTo>
                    <a:pt x="738" y="45"/>
                  </a:lnTo>
                  <a:lnTo>
                    <a:pt x="730" y="42"/>
                  </a:lnTo>
                  <a:lnTo>
                    <a:pt x="722" y="42"/>
                  </a:lnTo>
                  <a:lnTo>
                    <a:pt x="714" y="44"/>
                  </a:lnTo>
                  <a:lnTo>
                    <a:pt x="693" y="49"/>
                  </a:lnTo>
                  <a:lnTo>
                    <a:pt x="672" y="53"/>
                  </a:lnTo>
                  <a:lnTo>
                    <a:pt x="651" y="57"/>
                  </a:lnTo>
                  <a:lnTo>
                    <a:pt x="630" y="59"/>
                  </a:lnTo>
                  <a:lnTo>
                    <a:pt x="609" y="63"/>
                  </a:lnTo>
                  <a:lnTo>
                    <a:pt x="587" y="66"/>
                  </a:lnTo>
                  <a:lnTo>
                    <a:pt x="566" y="67"/>
                  </a:lnTo>
                  <a:lnTo>
                    <a:pt x="544" y="70"/>
                  </a:lnTo>
                  <a:lnTo>
                    <a:pt x="523" y="71"/>
                  </a:lnTo>
                  <a:lnTo>
                    <a:pt x="500" y="72"/>
                  </a:lnTo>
                  <a:lnTo>
                    <a:pt x="478" y="74"/>
                  </a:lnTo>
                  <a:lnTo>
                    <a:pt x="456" y="75"/>
                  </a:lnTo>
                  <a:lnTo>
                    <a:pt x="433" y="75"/>
                  </a:lnTo>
                  <a:lnTo>
                    <a:pt x="410" y="76"/>
                  </a:lnTo>
                  <a:lnTo>
                    <a:pt x="387" y="76"/>
                  </a:lnTo>
                  <a:lnTo>
                    <a:pt x="364" y="78"/>
                  </a:lnTo>
                  <a:lnTo>
                    <a:pt x="344" y="80"/>
                  </a:lnTo>
                  <a:lnTo>
                    <a:pt x="324" y="83"/>
                  </a:lnTo>
                  <a:lnTo>
                    <a:pt x="304" y="86"/>
                  </a:lnTo>
                  <a:lnTo>
                    <a:pt x="285" y="88"/>
                  </a:lnTo>
                  <a:lnTo>
                    <a:pt x="265" y="91"/>
                  </a:lnTo>
                  <a:lnTo>
                    <a:pt x="245" y="92"/>
                  </a:lnTo>
                  <a:lnTo>
                    <a:pt x="226" y="95"/>
                  </a:lnTo>
                  <a:lnTo>
                    <a:pt x="207" y="96"/>
                  </a:lnTo>
                  <a:lnTo>
                    <a:pt x="187" y="97"/>
                  </a:lnTo>
                  <a:lnTo>
                    <a:pt x="168" y="100"/>
                  </a:lnTo>
                  <a:lnTo>
                    <a:pt x="148" y="101"/>
                  </a:lnTo>
                  <a:lnTo>
                    <a:pt x="128" y="103"/>
                  </a:lnTo>
                  <a:lnTo>
                    <a:pt x="109" y="104"/>
                  </a:lnTo>
                  <a:lnTo>
                    <a:pt x="88" y="107"/>
                  </a:lnTo>
                  <a:lnTo>
                    <a:pt x="68" y="108"/>
                  </a:lnTo>
                  <a:lnTo>
                    <a:pt x="47" y="111"/>
                  </a:lnTo>
                  <a:lnTo>
                    <a:pt x="38" y="108"/>
                  </a:lnTo>
                  <a:lnTo>
                    <a:pt x="31" y="101"/>
                  </a:lnTo>
                  <a:lnTo>
                    <a:pt x="25" y="95"/>
                  </a:lnTo>
                  <a:lnTo>
                    <a:pt x="19" y="90"/>
                  </a:lnTo>
                  <a:lnTo>
                    <a:pt x="21" y="90"/>
                  </a:lnTo>
                  <a:lnTo>
                    <a:pt x="22" y="90"/>
                  </a:lnTo>
                  <a:lnTo>
                    <a:pt x="25" y="90"/>
                  </a:lnTo>
                  <a:lnTo>
                    <a:pt x="25" y="88"/>
                  </a:lnTo>
                  <a:lnTo>
                    <a:pt x="23" y="83"/>
                  </a:lnTo>
                  <a:lnTo>
                    <a:pt x="18" y="78"/>
                  </a:lnTo>
                  <a:lnTo>
                    <a:pt x="13" y="72"/>
                  </a:lnTo>
                  <a:lnTo>
                    <a:pt x="6" y="69"/>
                  </a:lnTo>
                  <a:lnTo>
                    <a:pt x="2" y="63"/>
                  </a:lnTo>
                  <a:lnTo>
                    <a:pt x="0" y="58"/>
                  </a:lnTo>
                  <a:lnTo>
                    <a:pt x="2" y="53"/>
                  </a:lnTo>
                  <a:lnTo>
                    <a:pt x="10" y="46"/>
                  </a:lnTo>
                  <a:lnTo>
                    <a:pt x="42" y="40"/>
                  </a:lnTo>
                  <a:close/>
                </a:path>
              </a:pathLst>
            </a:custGeom>
            <a:solidFill>
              <a:srgbClr val="000000"/>
            </a:solidFill>
            <a:ln w="9525">
              <a:noFill/>
              <a:round/>
              <a:headEnd/>
              <a:tailEnd/>
            </a:ln>
          </p:spPr>
          <p:txBody>
            <a:bodyPr/>
            <a:lstStyle/>
            <a:p>
              <a:endParaRPr lang="en-AU"/>
            </a:p>
          </p:txBody>
        </p:sp>
        <p:sp>
          <p:nvSpPr>
            <p:cNvPr id="76825" name="Freeform 25"/>
            <p:cNvSpPr>
              <a:spLocks/>
            </p:cNvSpPr>
            <p:nvPr/>
          </p:nvSpPr>
          <p:spPr bwMode="auto">
            <a:xfrm>
              <a:off x="4612" y="3432"/>
              <a:ext cx="1" cy="8"/>
            </a:xfrm>
            <a:custGeom>
              <a:avLst/>
              <a:gdLst/>
              <a:ahLst/>
              <a:cxnLst>
                <a:cxn ang="0">
                  <a:pos x="0" y="8"/>
                </a:cxn>
                <a:cxn ang="0">
                  <a:pos x="0" y="0"/>
                </a:cxn>
                <a:cxn ang="0">
                  <a:pos x="0" y="8"/>
                </a:cxn>
              </a:cxnLst>
              <a:rect l="0" t="0" r="r" b="b"/>
              <a:pathLst>
                <a:path h="8">
                  <a:moveTo>
                    <a:pt x="0" y="8"/>
                  </a:moveTo>
                  <a:lnTo>
                    <a:pt x="0" y="0"/>
                  </a:lnTo>
                  <a:lnTo>
                    <a:pt x="0" y="8"/>
                  </a:lnTo>
                  <a:close/>
                </a:path>
              </a:pathLst>
            </a:custGeom>
            <a:solidFill>
              <a:srgbClr val="FFFFFF"/>
            </a:solidFill>
            <a:ln w="9525">
              <a:noFill/>
              <a:round/>
              <a:headEnd/>
              <a:tailEnd/>
            </a:ln>
          </p:spPr>
          <p:txBody>
            <a:bodyPr/>
            <a:lstStyle/>
            <a:p>
              <a:endParaRPr lang="en-AU"/>
            </a:p>
          </p:txBody>
        </p:sp>
        <p:sp>
          <p:nvSpPr>
            <p:cNvPr id="76826" name="Freeform 26"/>
            <p:cNvSpPr>
              <a:spLocks/>
            </p:cNvSpPr>
            <p:nvPr/>
          </p:nvSpPr>
          <p:spPr bwMode="auto">
            <a:xfrm>
              <a:off x="4616" y="3583"/>
              <a:ext cx="4" cy="31"/>
            </a:xfrm>
            <a:custGeom>
              <a:avLst/>
              <a:gdLst/>
              <a:ahLst/>
              <a:cxnLst>
                <a:cxn ang="0">
                  <a:pos x="0" y="0"/>
                </a:cxn>
                <a:cxn ang="0">
                  <a:pos x="2" y="9"/>
                </a:cxn>
                <a:cxn ang="0">
                  <a:pos x="2" y="17"/>
                </a:cxn>
                <a:cxn ang="0">
                  <a:pos x="2" y="26"/>
                </a:cxn>
                <a:cxn ang="0">
                  <a:pos x="4" y="31"/>
                </a:cxn>
                <a:cxn ang="0">
                  <a:pos x="2" y="25"/>
                </a:cxn>
                <a:cxn ang="0">
                  <a:pos x="1" y="17"/>
                </a:cxn>
                <a:cxn ang="0">
                  <a:pos x="0" y="9"/>
                </a:cxn>
                <a:cxn ang="0">
                  <a:pos x="0" y="0"/>
                </a:cxn>
              </a:cxnLst>
              <a:rect l="0" t="0" r="r" b="b"/>
              <a:pathLst>
                <a:path w="4" h="31">
                  <a:moveTo>
                    <a:pt x="0" y="0"/>
                  </a:moveTo>
                  <a:lnTo>
                    <a:pt x="2" y="9"/>
                  </a:lnTo>
                  <a:lnTo>
                    <a:pt x="2" y="17"/>
                  </a:lnTo>
                  <a:lnTo>
                    <a:pt x="2" y="26"/>
                  </a:lnTo>
                  <a:lnTo>
                    <a:pt x="4" y="31"/>
                  </a:lnTo>
                  <a:lnTo>
                    <a:pt x="2" y="25"/>
                  </a:lnTo>
                  <a:lnTo>
                    <a:pt x="1" y="17"/>
                  </a:lnTo>
                  <a:lnTo>
                    <a:pt x="0" y="9"/>
                  </a:lnTo>
                  <a:lnTo>
                    <a:pt x="0" y="0"/>
                  </a:lnTo>
                  <a:close/>
                </a:path>
              </a:pathLst>
            </a:custGeom>
            <a:solidFill>
              <a:srgbClr val="FFFFFF"/>
            </a:solidFill>
            <a:ln w="9525">
              <a:noFill/>
              <a:round/>
              <a:headEnd/>
              <a:tailEnd/>
            </a:ln>
          </p:spPr>
          <p:txBody>
            <a:bodyPr/>
            <a:lstStyle/>
            <a:p>
              <a:endParaRPr lang="en-AU"/>
            </a:p>
          </p:txBody>
        </p:sp>
        <p:sp>
          <p:nvSpPr>
            <p:cNvPr id="76827" name="Freeform 27"/>
            <p:cNvSpPr>
              <a:spLocks/>
            </p:cNvSpPr>
            <p:nvPr/>
          </p:nvSpPr>
          <p:spPr bwMode="auto">
            <a:xfrm>
              <a:off x="4708" y="2264"/>
              <a:ext cx="163" cy="457"/>
            </a:xfrm>
            <a:custGeom>
              <a:avLst/>
              <a:gdLst/>
              <a:ahLst/>
              <a:cxnLst>
                <a:cxn ang="0">
                  <a:pos x="22" y="350"/>
                </a:cxn>
                <a:cxn ang="0">
                  <a:pos x="31" y="376"/>
                </a:cxn>
                <a:cxn ang="0">
                  <a:pos x="40" y="400"/>
                </a:cxn>
                <a:cxn ang="0">
                  <a:pos x="53" y="424"/>
                </a:cxn>
                <a:cxn ang="0">
                  <a:pos x="90" y="420"/>
                </a:cxn>
                <a:cxn ang="0">
                  <a:pos x="118" y="375"/>
                </a:cxn>
                <a:cxn ang="0">
                  <a:pos x="120" y="319"/>
                </a:cxn>
                <a:cxn ang="0">
                  <a:pos x="117" y="259"/>
                </a:cxn>
                <a:cxn ang="0">
                  <a:pos x="117" y="187"/>
                </a:cxn>
                <a:cxn ang="0">
                  <a:pos x="120" y="89"/>
                </a:cxn>
                <a:cxn ang="0">
                  <a:pos x="114" y="33"/>
                </a:cxn>
                <a:cxn ang="0">
                  <a:pos x="107" y="14"/>
                </a:cxn>
                <a:cxn ang="0">
                  <a:pos x="106" y="0"/>
                </a:cxn>
                <a:cxn ang="0">
                  <a:pos x="118" y="3"/>
                </a:cxn>
                <a:cxn ang="0">
                  <a:pos x="127" y="11"/>
                </a:cxn>
                <a:cxn ang="0">
                  <a:pos x="136" y="19"/>
                </a:cxn>
                <a:cxn ang="0">
                  <a:pos x="149" y="35"/>
                </a:cxn>
                <a:cxn ang="0">
                  <a:pos x="153" y="69"/>
                </a:cxn>
                <a:cxn ang="0">
                  <a:pos x="160" y="160"/>
                </a:cxn>
                <a:cxn ang="0">
                  <a:pos x="163" y="305"/>
                </a:cxn>
                <a:cxn ang="0">
                  <a:pos x="153" y="392"/>
                </a:cxn>
                <a:cxn ang="0">
                  <a:pos x="140" y="412"/>
                </a:cxn>
                <a:cxn ang="0">
                  <a:pos x="123" y="428"/>
                </a:cxn>
                <a:cxn ang="0">
                  <a:pos x="106" y="442"/>
                </a:cxn>
                <a:cxn ang="0">
                  <a:pos x="90" y="451"/>
                </a:cxn>
                <a:cxn ang="0">
                  <a:pos x="77" y="454"/>
                </a:cxn>
                <a:cxn ang="0">
                  <a:pos x="65" y="457"/>
                </a:cxn>
                <a:cxn ang="0">
                  <a:pos x="55" y="451"/>
                </a:cxn>
                <a:cxn ang="0">
                  <a:pos x="43" y="434"/>
                </a:cxn>
                <a:cxn ang="0">
                  <a:pos x="30" y="412"/>
                </a:cxn>
                <a:cxn ang="0">
                  <a:pos x="18" y="388"/>
                </a:cxn>
                <a:cxn ang="0">
                  <a:pos x="6" y="365"/>
                </a:cxn>
                <a:cxn ang="0">
                  <a:pos x="2" y="350"/>
                </a:cxn>
                <a:cxn ang="0">
                  <a:pos x="10" y="341"/>
                </a:cxn>
              </a:cxnLst>
              <a:rect l="0" t="0" r="r" b="b"/>
              <a:pathLst>
                <a:path w="163" h="457">
                  <a:moveTo>
                    <a:pt x="17" y="338"/>
                  </a:moveTo>
                  <a:lnTo>
                    <a:pt x="22" y="350"/>
                  </a:lnTo>
                  <a:lnTo>
                    <a:pt x="26" y="363"/>
                  </a:lnTo>
                  <a:lnTo>
                    <a:pt x="31" y="376"/>
                  </a:lnTo>
                  <a:lnTo>
                    <a:pt x="36" y="388"/>
                  </a:lnTo>
                  <a:lnTo>
                    <a:pt x="40" y="400"/>
                  </a:lnTo>
                  <a:lnTo>
                    <a:pt x="47" y="412"/>
                  </a:lnTo>
                  <a:lnTo>
                    <a:pt x="53" y="424"/>
                  </a:lnTo>
                  <a:lnTo>
                    <a:pt x="63" y="434"/>
                  </a:lnTo>
                  <a:lnTo>
                    <a:pt x="90" y="420"/>
                  </a:lnTo>
                  <a:lnTo>
                    <a:pt x="109" y="400"/>
                  </a:lnTo>
                  <a:lnTo>
                    <a:pt x="118" y="375"/>
                  </a:lnTo>
                  <a:lnTo>
                    <a:pt x="122" y="347"/>
                  </a:lnTo>
                  <a:lnTo>
                    <a:pt x="120" y="319"/>
                  </a:lnTo>
                  <a:lnTo>
                    <a:pt x="119" y="288"/>
                  </a:lnTo>
                  <a:lnTo>
                    <a:pt x="117" y="259"/>
                  </a:lnTo>
                  <a:lnTo>
                    <a:pt x="118" y="231"/>
                  </a:lnTo>
                  <a:lnTo>
                    <a:pt x="117" y="187"/>
                  </a:lnTo>
                  <a:lnTo>
                    <a:pt x="118" y="139"/>
                  </a:lnTo>
                  <a:lnTo>
                    <a:pt x="120" y="89"/>
                  </a:lnTo>
                  <a:lnTo>
                    <a:pt x="124" y="39"/>
                  </a:lnTo>
                  <a:lnTo>
                    <a:pt x="114" y="33"/>
                  </a:lnTo>
                  <a:lnTo>
                    <a:pt x="110" y="24"/>
                  </a:lnTo>
                  <a:lnTo>
                    <a:pt x="107" y="14"/>
                  </a:lnTo>
                  <a:lnTo>
                    <a:pt x="99" y="4"/>
                  </a:lnTo>
                  <a:lnTo>
                    <a:pt x="106" y="0"/>
                  </a:lnTo>
                  <a:lnTo>
                    <a:pt x="113" y="0"/>
                  </a:lnTo>
                  <a:lnTo>
                    <a:pt x="118" y="3"/>
                  </a:lnTo>
                  <a:lnTo>
                    <a:pt x="122" y="7"/>
                  </a:lnTo>
                  <a:lnTo>
                    <a:pt x="127" y="11"/>
                  </a:lnTo>
                  <a:lnTo>
                    <a:pt x="131" y="16"/>
                  </a:lnTo>
                  <a:lnTo>
                    <a:pt x="136" y="19"/>
                  </a:lnTo>
                  <a:lnTo>
                    <a:pt x="142" y="20"/>
                  </a:lnTo>
                  <a:lnTo>
                    <a:pt x="149" y="35"/>
                  </a:lnTo>
                  <a:lnTo>
                    <a:pt x="152" y="52"/>
                  </a:lnTo>
                  <a:lnTo>
                    <a:pt x="153" y="69"/>
                  </a:lnTo>
                  <a:lnTo>
                    <a:pt x="159" y="83"/>
                  </a:lnTo>
                  <a:lnTo>
                    <a:pt x="160" y="160"/>
                  </a:lnTo>
                  <a:lnTo>
                    <a:pt x="163" y="232"/>
                  </a:lnTo>
                  <a:lnTo>
                    <a:pt x="163" y="305"/>
                  </a:lnTo>
                  <a:lnTo>
                    <a:pt x="159" y="382"/>
                  </a:lnTo>
                  <a:lnTo>
                    <a:pt x="153" y="392"/>
                  </a:lnTo>
                  <a:lnTo>
                    <a:pt x="147" y="403"/>
                  </a:lnTo>
                  <a:lnTo>
                    <a:pt x="140" y="412"/>
                  </a:lnTo>
                  <a:lnTo>
                    <a:pt x="132" y="420"/>
                  </a:lnTo>
                  <a:lnTo>
                    <a:pt x="123" y="428"/>
                  </a:lnTo>
                  <a:lnTo>
                    <a:pt x="115" y="436"/>
                  </a:lnTo>
                  <a:lnTo>
                    <a:pt x="106" y="442"/>
                  </a:lnTo>
                  <a:lnTo>
                    <a:pt x="97" y="450"/>
                  </a:lnTo>
                  <a:lnTo>
                    <a:pt x="90" y="451"/>
                  </a:lnTo>
                  <a:lnTo>
                    <a:pt x="84" y="453"/>
                  </a:lnTo>
                  <a:lnTo>
                    <a:pt x="77" y="454"/>
                  </a:lnTo>
                  <a:lnTo>
                    <a:pt x="71" y="455"/>
                  </a:lnTo>
                  <a:lnTo>
                    <a:pt x="65" y="457"/>
                  </a:lnTo>
                  <a:lnTo>
                    <a:pt x="60" y="455"/>
                  </a:lnTo>
                  <a:lnTo>
                    <a:pt x="55" y="451"/>
                  </a:lnTo>
                  <a:lnTo>
                    <a:pt x="51" y="445"/>
                  </a:lnTo>
                  <a:lnTo>
                    <a:pt x="43" y="434"/>
                  </a:lnTo>
                  <a:lnTo>
                    <a:pt x="36" y="422"/>
                  </a:lnTo>
                  <a:lnTo>
                    <a:pt x="30" y="412"/>
                  </a:lnTo>
                  <a:lnTo>
                    <a:pt x="25" y="400"/>
                  </a:lnTo>
                  <a:lnTo>
                    <a:pt x="18" y="388"/>
                  </a:lnTo>
                  <a:lnTo>
                    <a:pt x="13" y="376"/>
                  </a:lnTo>
                  <a:lnTo>
                    <a:pt x="6" y="365"/>
                  </a:lnTo>
                  <a:lnTo>
                    <a:pt x="0" y="354"/>
                  </a:lnTo>
                  <a:lnTo>
                    <a:pt x="2" y="350"/>
                  </a:lnTo>
                  <a:lnTo>
                    <a:pt x="5" y="345"/>
                  </a:lnTo>
                  <a:lnTo>
                    <a:pt x="10" y="341"/>
                  </a:lnTo>
                  <a:lnTo>
                    <a:pt x="17" y="338"/>
                  </a:lnTo>
                  <a:close/>
                </a:path>
              </a:pathLst>
            </a:custGeom>
            <a:solidFill>
              <a:srgbClr val="000000"/>
            </a:solidFill>
            <a:ln w="9525">
              <a:noFill/>
              <a:round/>
              <a:headEnd/>
              <a:tailEnd/>
            </a:ln>
          </p:spPr>
          <p:txBody>
            <a:bodyPr/>
            <a:lstStyle/>
            <a:p>
              <a:endParaRPr lang="en-AU"/>
            </a:p>
          </p:txBody>
        </p:sp>
        <p:sp>
          <p:nvSpPr>
            <p:cNvPr id="76828" name="Freeform 28"/>
            <p:cNvSpPr>
              <a:spLocks/>
            </p:cNvSpPr>
            <p:nvPr/>
          </p:nvSpPr>
          <p:spPr bwMode="auto">
            <a:xfrm>
              <a:off x="4731" y="2335"/>
              <a:ext cx="62" cy="221"/>
            </a:xfrm>
            <a:custGeom>
              <a:avLst/>
              <a:gdLst/>
              <a:ahLst/>
              <a:cxnLst>
                <a:cxn ang="0">
                  <a:pos x="51" y="0"/>
                </a:cxn>
                <a:cxn ang="0">
                  <a:pos x="57" y="0"/>
                </a:cxn>
                <a:cxn ang="0">
                  <a:pos x="59" y="3"/>
                </a:cxn>
                <a:cxn ang="0">
                  <a:pos x="61" y="6"/>
                </a:cxn>
                <a:cxn ang="0">
                  <a:pos x="62" y="10"/>
                </a:cxn>
                <a:cxn ang="0">
                  <a:pos x="57" y="36"/>
                </a:cxn>
                <a:cxn ang="0">
                  <a:pos x="51" y="61"/>
                </a:cxn>
                <a:cxn ang="0">
                  <a:pos x="45" y="85"/>
                </a:cxn>
                <a:cxn ang="0">
                  <a:pos x="38" y="108"/>
                </a:cxn>
                <a:cxn ang="0">
                  <a:pos x="32" y="132"/>
                </a:cxn>
                <a:cxn ang="0">
                  <a:pos x="25" y="156"/>
                </a:cxn>
                <a:cxn ang="0">
                  <a:pos x="20" y="181"/>
                </a:cxn>
                <a:cxn ang="0">
                  <a:pos x="16" y="207"/>
                </a:cxn>
                <a:cxn ang="0">
                  <a:pos x="12" y="212"/>
                </a:cxn>
                <a:cxn ang="0">
                  <a:pos x="9" y="217"/>
                </a:cxn>
                <a:cxn ang="0">
                  <a:pos x="5" y="221"/>
                </a:cxn>
                <a:cxn ang="0">
                  <a:pos x="0" y="221"/>
                </a:cxn>
                <a:cxn ang="0">
                  <a:pos x="3" y="192"/>
                </a:cxn>
                <a:cxn ang="0">
                  <a:pos x="8" y="163"/>
                </a:cxn>
                <a:cxn ang="0">
                  <a:pos x="13" y="136"/>
                </a:cxn>
                <a:cxn ang="0">
                  <a:pos x="20" y="108"/>
                </a:cxn>
                <a:cxn ang="0">
                  <a:pos x="28" y="82"/>
                </a:cxn>
                <a:cxn ang="0">
                  <a:pos x="36" y="54"/>
                </a:cxn>
                <a:cxn ang="0">
                  <a:pos x="44" y="28"/>
                </a:cxn>
                <a:cxn ang="0">
                  <a:pos x="51" y="0"/>
                </a:cxn>
              </a:cxnLst>
              <a:rect l="0" t="0" r="r" b="b"/>
              <a:pathLst>
                <a:path w="62" h="221">
                  <a:moveTo>
                    <a:pt x="51" y="0"/>
                  </a:moveTo>
                  <a:lnTo>
                    <a:pt x="57" y="0"/>
                  </a:lnTo>
                  <a:lnTo>
                    <a:pt x="59" y="3"/>
                  </a:lnTo>
                  <a:lnTo>
                    <a:pt x="61" y="6"/>
                  </a:lnTo>
                  <a:lnTo>
                    <a:pt x="62" y="10"/>
                  </a:lnTo>
                  <a:lnTo>
                    <a:pt x="57" y="36"/>
                  </a:lnTo>
                  <a:lnTo>
                    <a:pt x="51" y="61"/>
                  </a:lnTo>
                  <a:lnTo>
                    <a:pt x="45" y="85"/>
                  </a:lnTo>
                  <a:lnTo>
                    <a:pt x="38" y="108"/>
                  </a:lnTo>
                  <a:lnTo>
                    <a:pt x="32" y="132"/>
                  </a:lnTo>
                  <a:lnTo>
                    <a:pt x="25" y="156"/>
                  </a:lnTo>
                  <a:lnTo>
                    <a:pt x="20" y="181"/>
                  </a:lnTo>
                  <a:lnTo>
                    <a:pt x="16" y="207"/>
                  </a:lnTo>
                  <a:lnTo>
                    <a:pt x="12" y="212"/>
                  </a:lnTo>
                  <a:lnTo>
                    <a:pt x="9" y="217"/>
                  </a:lnTo>
                  <a:lnTo>
                    <a:pt x="5" y="221"/>
                  </a:lnTo>
                  <a:lnTo>
                    <a:pt x="0" y="221"/>
                  </a:lnTo>
                  <a:lnTo>
                    <a:pt x="3" y="192"/>
                  </a:lnTo>
                  <a:lnTo>
                    <a:pt x="8" y="163"/>
                  </a:lnTo>
                  <a:lnTo>
                    <a:pt x="13" y="136"/>
                  </a:lnTo>
                  <a:lnTo>
                    <a:pt x="20" y="108"/>
                  </a:lnTo>
                  <a:lnTo>
                    <a:pt x="28" y="82"/>
                  </a:lnTo>
                  <a:lnTo>
                    <a:pt x="36" y="54"/>
                  </a:lnTo>
                  <a:lnTo>
                    <a:pt x="44" y="28"/>
                  </a:lnTo>
                  <a:lnTo>
                    <a:pt x="51" y="0"/>
                  </a:lnTo>
                  <a:close/>
                </a:path>
              </a:pathLst>
            </a:custGeom>
            <a:solidFill>
              <a:srgbClr val="000000"/>
            </a:solidFill>
            <a:ln w="9525">
              <a:noFill/>
              <a:round/>
              <a:headEnd/>
              <a:tailEnd/>
            </a:ln>
          </p:spPr>
          <p:txBody>
            <a:bodyPr/>
            <a:lstStyle/>
            <a:p>
              <a:endParaRPr lang="en-AU"/>
            </a:p>
          </p:txBody>
        </p:sp>
        <p:sp>
          <p:nvSpPr>
            <p:cNvPr id="76829" name="Freeform 29"/>
            <p:cNvSpPr>
              <a:spLocks/>
            </p:cNvSpPr>
            <p:nvPr/>
          </p:nvSpPr>
          <p:spPr bwMode="auto">
            <a:xfrm>
              <a:off x="4813" y="2034"/>
              <a:ext cx="163" cy="106"/>
            </a:xfrm>
            <a:custGeom>
              <a:avLst/>
              <a:gdLst/>
              <a:ahLst/>
              <a:cxnLst>
                <a:cxn ang="0">
                  <a:pos x="19" y="3"/>
                </a:cxn>
                <a:cxn ang="0">
                  <a:pos x="22" y="16"/>
                </a:cxn>
                <a:cxn ang="0">
                  <a:pos x="26" y="28"/>
                </a:cxn>
                <a:cxn ang="0">
                  <a:pos x="33" y="40"/>
                </a:cxn>
                <a:cxn ang="0">
                  <a:pos x="40" y="52"/>
                </a:cxn>
                <a:cxn ang="0">
                  <a:pos x="48" y="62"/>
                </a:cxn>
                <a:cxn ang="0">
                  <a:pos x="59" y="71"/>
                </a:cxn>
                <a:cxn ang="0">
                  <a:pos x="69" y="79"/>
                </a:cxn>
                <a:cxn ang="0">
                  <a:pos x="81" y="87"/>
                </a:cxn>
                <a:cxn ang="0">
                  <a:pos x="93" y="85"/>
                </a:cxn>
                <a:cxn ang="0">
                  <a:pos x="105" y="79"/>
                </a:cxn>
                <a:cxn ang="0">
                  <a:pos x="115" y="71"/>
                </a:cxn>
                <a:cxn ang="0">
                  <a:pos x="125" y="64"/>
                </a:cxn>
                <a:cxn ang="0">
                  <a:pos x="134" y="54"/>
                </a:cxn>
                <a:cxn ang="0">
                  <a:pos x="143" y="46"/>
                </a:cxn>
                <a:cxn ang="0">
                  <a:pos x="152" y="39"/>
                </a:cxn>
                <a:cxn ang="0">
                  <a:pos x="161" y="33"/>
                </a:cxn>
                <a:cxn ang="0">
                  <a:pos x="163" y="46"/>
                </a:cxn>
                <a:cxn ang="0">
                  <a:pos x="157" y="60"/>
                </a:cxn>
                <a:cxn ang="0">
                  <a:pos x="147" y="71"/>
                </a:cxn>
                <a:cxn ang="0">
                  <a:pos x="138" y="82"/>
                </a:cxn>
                <a:cxn ang="0">
                  <a:pos x="128" y="87"/>
                </a:cxn>
                <a:cxn ang="0">
                  <a:pos x="119" y="92"/>
                </a:cxn>
                <a:cxn ang="0">
                  <a:pos x="110" y="98"/>
                </a:cxn>
                <a:cxn ang="0">
                  <a:pos x="101" y="102"/>
                </a:cxn>
                <a:cxn ang="0">
                  <a:pos x="90" y="104"/>
                </a:cxn>
                <a:cxn ang="0">
                  <a:pos x="80" y="106"/>
                </a:cxn>
                <a:cxn ang="0">
                  <a:pos x="69" y="103"/>
                </a:cxn>
                <a:cxn ang="0">
                  <a:pos x="59" y="98"/>
                </a:cxn>
                <a:cxn ang="0">
                  <a:pos x="48" y="91"/>
                </a:cxn>
                <a:cxn ang="0">
                  <a:pos x="38" y="83"/>
                </a:cxn>
                <a:cxn ang="0">
                  <a:pos x="29" y="74"/>
                </a:cxn>
                <a:cxn ang="0">
                  <a:pos x="22" y="64"/>
                </a:cxn>
                <a:cxn ang="0">
                  <a:pos x="14" y="53"/>
                </a:cxn>
                <a:cxn ang="0">
                  <a:pos x="9" y="40"/>
                </a:cxn>
                <a:cxn ang="0">
                  <a:pos x="4" y="28"/>
                </a:cxn>
                <a:cxn ang="0">
                  <a:pos x="0" y="16"/>
                </a:cxn>
                <a:cxn ang="0">
                  <a:pos x="1" y="10"/>
                </a:cxn>
                <a:cxn ang="0">
                  <a:pos x="5" y="3"/>
                </a:cxn>
                <a:cxn ang="0">
                  <a:pos x="12" y="0"/>
                </a:cxn>
                <a:cxn ang="0">
                  <a:pos x="19" y="3"/>
                </a:cxn>
              </a:cxnLst>
              <a:rect l="0" t="0" r="r" b="b"/>
              <a:pathLst>
                <a:path w="163" h="106">
                  <a:moveTo>
                    <a:pt x="19" y="3"/>
                  </a:moveTo>
                  <a:lnTo>
                    <a:pt x="22" y="16"/>
                  </a:lnTo>
                  <a:lnTo>
                    <a:pt x="26" y="28"/>
                  </a:lnTo>
                  <a:lnTo>
                    <a:pt x="33" y="40"/>
                  </a:lnTo>
                  <a:lnTo>
                    <a:pt x="40" y="52"/>
                  </a:lnTo>
                  <a:lnTo>
                    <a:pt x="48" y="62"/>
                  </a:lnTo>
                  <a:lnTo>
                    <a:pt x="59" y="71"/>
                  </a:lnTo>
                  <a:lnTo>
                    <a:pt x="69" y="79"/>
                  </a:lnTo>
                  <a:lnTo>
                    <a:pt x="81" y="87"/>
                  </a:lnTo>
                  <a:lnTo>
                    <a:pt x="93" y="85"/>
                  </a:lnTo>
                  <a:lnTo>
                    <a:pt x="105" y="79"/>
                  </a:lnTo>
                  <a:lnTo>
                    <a:pt x="115" y="71"/>
                  </a:lnTo>
                  <a:lnTo>
                    <a:pt x="125" y="64"/>
                  </a:lnTo>
                  <a:lnTo>
                    <a:pt x="134" y="54"/>
                  </a:lnTo>
                  <a:lnTo>
                    <a:pt x="143" y="46"/>
                  </a:lnTo>
                  <a:lnTo>
                    <a:pt x="152" y="39"/>
                  </a:lnTo>
                  <a:lnTo>
                    <a:pt x="161" y="33"/>
                  </a:lnTo>
                  <a:lnTo>
                    <a:pt x="163" y="46"/>
                  </a:lnTo>
                  <a:lnTo>
                    <a:pt x="157" y="60"/>
                  </a:lnTo>
                  <a:lnTo>
                    <a:pt x="147" y="71"/>
                  </a:lnTo>
                  <a:lnTo>
                    <a:pt x="138" y="82"/>
                  </a:lnTo>
                  <a:lnTo>
                    <a:pt x="128" y="87"/>
                  </a:lnTo>
                  <a:lnTo>
                    <a:pt x="119" y="92"/>
                  </a:lnTo>
                  <a:lnTo>
                    <a:pt x="110" y="98"/>
                  </a:lnTo>
                  <a:lnTo>
                    <a:pt x="101" y="102"/>
                  </a:lnTo>
                  <a:lnTo>
                    <a:pt x="90" y="104"/>
                  </a:lnTo>
                  <a:lnTo>
                    <a:pt x="80" y="106"/>
                  </a:lnTo>
                  <a:lnTo>
                    <a:pt x="69" y="103"/>
                  </a:lnTo>
                  <a:lnTo>
                    <a:pt x="59" y="98"/>
                  </a:lnTo>
                  <a:lnTo>
                    <a:pt x="48" y="91"/>
                  </a:lnTo>
                  <a:lnTo>
                    <a:pt x="38" y="83"/>
                  </a:lnTo>
                  <a:lnTo>
                    <a:pt x="29" y="74"/>
                  </a:lnTo>
                  <a:lnTo>
                    <a:pt x="22" y="64"/>
                  </a:lnTo>
                  <a:lnTo>
                    <a:pt x="14" y="53"/>
                  </a:lnTo>
                  <a:lnTo>
                    <a:pt x="9" y="40"/>
                  </a:lnTo>
                  <a:lnTo>
                    <a:pt x="4" y="28"/>
                  </a:lnTo>
                  <a:lnTo>
                    <a:pt x="0" y="16"/>
                  </a:lnTo>
                  <a:lnTo>
                    <a:pt x="1" y="10"/>
                  </a:lnTo>
                  <a:lnTo>
                    <a:pt x="5" y="3"/>
                  </a:lnTo>
                  <a:lnTo>
                    <a:pt x="12" y="0"/>
                  </a:lnTo>
                  <a:lnTo>
                    <a:pt x="19" y="3"/>
                  </a:lnTo>
                  <a:close/>
                </a:path>
              </a:pathLst>
            </a:custGeom>
            <a:solidFill>
              <a:srgbClr val="000000"/>
            </a:solidFill>
            <a:ln w="9525">
              <a:noFill/>
              <a:round/>
              <a:headEnd/>
              <a:tailEnd/>
            </a:ln>
          </p:spPr>
          <p:txBody>
            <a:bodyPr/>
            <a:lstStyle/>
            <a:p>
              <a:endParaRPr lang="en-AU"/>
            </a:p>
          </p:txBody>
        </p:sp>
        <p:sp>
          <p:nvSpPr>
            <p:cNvPr id="76830" name="Freeform 30"/>
            <p:cNvSpPr>
              <a:spLocks/>
            </p:cNvSpPr>
            <p:nvPr/>
          </p:nvSpPr>
          <p:spPr bwMode="auto">
            <a:xfrm>
              <a:off x="4818" y="1782"/>
              <a:ext cx="272" cy="217"/>
            </a:xfrm>
            <a:custGeom>
              <a:avLst/>
              <a:gdLst/>
              <a:ahLst/>
              <a:cxnLst>
                <a:cxn ang="0">
                  <a:pos x="24" y="25"/>
                </a:cxn>
                <a:cxn ang="0">
                  <a:pos x="49" y="7"/>
                </a:cxn>
                <a:cxn ang="0">
                  <a:pos x="72" y="0"/>
                </a:cxn>
                <a:cxn ang="0">
                  <a:pos x="97" y="1"/>
                </a:cxn>
                <a:cxn ang="0">
                  <a:pos x="122" y="9"/>
                </a:cxn>
                <a:cxn ang="0">
                  <a:pos x="147" y="20"/>
                </a:cxn>
                <a:cxn ang="0">
                  <a:pos x="171" y="34"/>
                </a:cxn>
                <a:cxn ang="0">
                  <a:pos x="194" y="46"/>
                </a:cxn>
                <a:cxn ang="0">
                  <a:pos x="218" y="57"/>
                </a:cxn>
                <a:cxn ang="0">
                  <a:pos x="226" y="62"/>
                </a:cxn>
                <a:cxn ang="0">
                  <a:pos x="234" y="67"/>
                </a:cxn>
                <a:cxn ang="0">
                  <a:pos x="240" y="71"/>
                </a:cxn>
                <a:cxn ang="0">
                  <a:pos x="247" y="76"/>
                </a:cxn>
                <a:cxn ang="0">
                  <a:pos x="254" y="83"/>
                </a:cxn>
                <a:cxn ang="0">
                  <a:pos x="260" y="88"/>
                </a:cxn>
                <a:cxn ang="0">
                  <a:pos x="267" y="96"/>
                </a:cxn>
                <a:cxn ang="0">
                  <a:pos x="272" y="104"/>
                </a:cxn>
                <a:cxn ang="0">
                  <a:pos x="268" y="130"/>
                </a:cxn>
                <a:cxn ang="0">
                  <a:pos x="261" y="157"/>
                </a:cxn>
                <a:cxn ang="0">
                  <a:pos x="252" y="181"/>
                </a:cxn>
                <a:cxn ang="0">
                  <a:pos x="240" y="204"/>
                </a:cxn>
                <a:cxn ang="0">
                  <a:pos x="234" y="203"/>
                </a:cxn>
                <a:cxn ang="0">
                  <a:pos x="227" y="203"/>
                </a:cxn>
                <a:cxn ang="0">
                  <a:pos x="221" y="204"/>
                </a:cxn>
                <a:cxn ang="0">
                  <a:pos x="214" y="206"/>
                </a:cxn>
                <a:cxn ang="0">
                  <a:pos x="209" y="209"/>
                </a:cxn>
                <a:cxn ang="0">
                  <a:pos x="202" y="212"/>
                </a:cxn>
                <a:cxn ang="0">
                  <a:pos x="197" y="216"/>
                </a:cxn>
                <a:cxn ang="0">
                  <a:pos x="191" y="217"/>
                </a:cxn>
                <a:cxn ang="0">
                  <a:pos x="197" y="204"/>
                </a:cxn>
                <a:cxn ang="0">
                  <a:pos x="204" y="191"/>
                </a:cxn>
                <a:cxn ang="0">
                  <a:pos x="210" y="178"/>
                </a:cxn>
                <a:cxn ang="0">
                  <a:pos x="217" y="164"/>
                </a:cxn>
                <a:cxn ang="0">
                  <a:pos x="221" y="151"/>
                </a:cxn>
                <a:cxn ang="0">
                  <a:pos x="223" y="137"/>
                </a:cxn>
                <a:cxn ang="0">
                  <a:pos x="225" y="122"/>
                </a:cxn>
                <a:cxn ang="0">
                  <a:pos x="223" y="108"/>
                </a:cxn>
                <a:cxn ang="0">
                  <a:pos x="205" y="96"/>
                </a:cxn>
                <a:cxn ang="0">
                  <a:pos x="188" y="84"/>
                </a:cxn>
                <a:cxn ang="0">
                  <a:pos x="169" y="74"/>
                </a:cxn>
                <a:cxn ang="0">
                  <a:pos x="151" y="63"/>
                </a:cxn>
                <a:cxn ang="0">
                  <a:pos x="131" y="54"/>
                </a:cxn>
                <a:cxn ang="0">
                  <a:pos x="112" y="49"/>
                </a:cxn>
                <a:cxn ang="0">
                  <a:pos x="91" y="45"/>
                </a:cxn>
                <a:cxn ang="0">
                  <a:pos x="68" y="45"/>
                </a:cxn>
                <a:cxn ang="0">
                  <a:pos x="54" y="62"/>
                </a:cxn>
                <a:cxn ang="0">
                  <a:pos x="49" y="91"/>
                </a:cxn>
                <a:cxn ang="0">
                  <a:pos x="42" y="118"/>
                </a:cxn>
                <a:cxn ang="0">
                  <a:pos x="35" y="147"/>
                </a:cxn>
                <a:cxn ang="0">
                  <a:pos x="29" y="176"/>
                </a:cxn>
                <a:cxn ang="0">
                  <a:pos x="18" y="179"/>
                </a:cxn>
                <a:cxn ang="0">
                  <a:pos x="14" y="185"/>
                </a:cxn>
                <a:cxn ang="0">
                  <a:pos x="10" y="191"/>
                </a:cxn>
                <a:cxn ang="0">
                  <a:pos x="0" y="187"/>
                </a:cxn>
                <a:cxn ang="0">
                  <a:pos x="7" y="149"/>
                </a:cxn>
                <a:cxn ang="0">
                  <a:pos x="9" y="108"/>
                </a:cxn>
                <a:cxn ang="0">
                  <a:pos x="14" y="65"/>
                </a:cxn>
                <a:cxn ang="0">
                  <a:pos x="24" y="25"/>
                </a:cxn>
              </a:cxnLst>
              <a:rect l="0" t="0" r="r" b="b"/>
              <a:pathLst>
                <a:path w="272" h="217">
                  <a:moveTo>
                    <a:pt x="24" y="25"/>
                  </a:moveTo>
                  <a:lnTo>
                    <a:pt x="49" y="7"/>
                  </a:lnTo>
                  <a:lnTo>
                    <a:pt x="72" y="0"/>
                  </a:lnTo>
                  <a:lnTo>
                    <a:pt x="97" y="1"/>
                  </a:lnTo>
                  <a:lnTo>
                    <a:pt x="122" y="9"/>
                  </a:lnTo>
                  <a:lnTo>
                    <a:pt x="147" y="20"/>
                  </a:lnTo>
                  <a:lnTo>
                    <a:pt x="171" y="34"/>
                  </a:lnTo>
                  <a:lnTo>
                    <a:pt x="194" y="46"/>
                  </a:lnTo>
                  <a:lnTo>
                    <a:pt x="218" y="57"/>
                  </a:lnTo>
                  <a:lnTo>
                    <a:pt x="226" y="62"/>
                  </a:lnTo>
                  <a:lnTo>
                    <a:pt x="234" y="67"/>
                  </a:lnTo>
                  <a:lnTo>
                    <a:pt x="240" y="71"/>
                  </a:lnTo>
                  <a:lnTo>
                    <a:pt x="247" y="76"/>
                  </a:lnTo>
                  <a:lnTo>
                    <a:pt x="254" y="83"/>
                  </a:lnTo>
                  <a:lnTo>
                    <a:pt x="260" y="88"/>
                  </a:lnTo>
                  <a:lnTo>
                    <a:pt x="267" y="96"/>
                  </a:lnTo>
                  <a:lnTo>
                    <a:pt x="272" y="104"/>
                  </a:lnTo>
                  <a:lnTo>
                    <a:pt x="268" y="130"/>
                  </a:lnTo>
                  <a:lnTo>
                    <a:pt x="261" y="157"/>
                  </a:lnTo>
                  <a:lnTo>
                    <a:pt x="252" y="181"/>
                  </a:lnTo>
                  <a:lnTo>
                    <a:pt x="240" y="204"/>
                  </a:lnTo>
                  <a:lnTo>
                    <a:pt x="234" y="203"/>
                  </a:lnTo>
                  <a:lnTo>
                    <a:pt x="227" y="203"/>
                  </a:lnTo>
                  <a:lnTo>
                    <a:pt x="221" y="204"/>
                  </a:lnTo>
                  <a:lnTo>
                    <a:pt x="214" y="206"/>
                  </a:lnTo>
                  <a:lnTo>
                    <a:pt x="209" y="209"/>
                  </a:lnTo>
                  <a:lnTo>
                    <a:pt x="202" y="212"/>
                  </a:lnTo>
                  <a:lnTo>
                    <a:pt x="197" y="216"/>
                  </a:lnTo>
                  <a:lnTo>
                    <a:pt x="191" y="217"/>
                  </a:lnTo>
                  <a:lnTo>
                    <a:pt x="197" y="204"/>
                  </a:lnTo>
                  <a:lnTo>
                    <a:pt x="204" y="191"/>
                  </a:lnTo>
                  <a:lnTo>
                    <a:pt x="210" y="178"/>
                  </a:lnTo>
                  <a:lnTo>
                    <a:pt x="217" y="164"/>
                  </a:lnTo>
                  <a:lnTo>
                    <a:pt x="221" y="151"/>
                  </a:lnTo>
                  <a:lnTo>
                    <a:pt x="223" y="137"/>
                  </a:lnTo>
                  <a:lnTo>
                    <a:pt x="225" y="122"/>
                  </a:lnTo>
                  <a:lnTo>
                    <a:pt x="223" y="108"/>
                  </a:lnTo>
                  <a:lnTo>
                    <a:pt x="205" y="96"/>
                  </a:lnTo>
                  <a:lnTo>
                    <a:pt x="188" y="84"/>
                  </a:lnTo>
                  <a:lnTo>
                    <a:pt x="169" y="74"/>
                  </a:lnTo>
                  <a:lnTo>
                    <a:pt x="151" y="63"/>
                  </a:lnTo>
                  <a:lnTo>
                    <a:pt x="131" y="54"/>
                  </a:lnTo>
                  <a:lnTo>
                    <a:pt x="112" y="49"/>
                  </a:lnTo>
                  <a:lnTo>
                    <a:pt x="91" y="45"/>
                  </a:lnTo>
                  <a:lnTo>
                    <a:pt x="68" y="45"/>
                  </a:lnTo>
                  <a:lnTo>
                    <a:pt x="54" y="62"/>
                  </a:lnTo>
                  <a:lnTo>
                    <a:pt x="49" y="91"/>
                  </a:lnTo>
                  <a:lnTo>
                    <a:pt x="42" y="118"/>
                  </a:lnTo>
                  <a:lnTo>
                    <a:pt x="35" y="147"/>
                  </a:lnTo>
                  <a:lnTo>
                    <a:pt x="29" y="176"/>
                  </a:lnTo>
                  <a:lnTo>
                    <a:pt x="18" y="179"/>
                  </a:lnTo>
                  <a:lnTo>
                    <a:pt x="14" y="185"/>
                  </a:lnTo>
                  <a:lnTo>
                    <a:pt x="10" y="191"/>
                  </a:lnTo>
                  <a:lnTo>
                    <a:pt x="0" y="187"/>
                  </a:lnTo>
                  <a:lnTo>
                    <a:pt x="7" y="149"/>
                  </a:lnTo>
                  <a:lnTo>
                    <a:pt x="9" y="108"/>
                  </a:lnTo>
                  <a:lnTo>
                    <a:pt x="14" y="65"/>
                  </a:lnTo>
                  <a:lnTo>
                    <a:pt x="24" y="25"/>
                  </a:lnTo>
                  <a:close/>
                </a:path>
              </a:pathLst>
            </a:custGeom>
            <a:solidFill>
              <a:srgbClr val="000000"/>
            </a:solidFill>
            <a:ln w="9525">
              <a:noFill/>
              <a:round/>
              <a:headEnd/>
              <a:tailEnd/>
            </a:ln>
          </p:spPr>
          <p:txBody>
            <a:bodyPr/>
            <a:lstStyle/>
            <a:p>
              <a:endParaRPr lang="en-AU"/>
            </a:p>
          </p:txBody>
        </p:sp>
        <p:sp>
          <p:nvSpPr>
            <p:cNvPr id="76831" name="Freeform 31"/>
            <p:cNvSpPr>
              <a:spLocks/>
            </p:cNvSpPr>
            <p:nvPr/>
          </p:nvSpPr>
          <p:spPr bwMode="auto">
            <a:xfrm>
              <a:off x="4861" y="1592"/>
              <a:ext cx="496" cy="1311"/>
            </a:xfrm>
            <a:custGeom>
              <a:avLst/>
              <a:gdLst/>
              <a:ahLst/>
              <a:cxnLst>
                <a:cxn ang="0">
                  <a:pos x="38" y="648"/>
                </a:cxn>
                <a:cxn ang="0">
                  <a:pos x="42" y="666"/>
                </a:cxn>
                <a:cxn ang="0">
                  <a:pos x="58" y="657"/>
                </a:cxn>
                <a:cxn ang="0">
                  <a:pos x="78" y="644"/>
                </a:cxn>
                <a:cxn ang="0">
                  <a:pos x="104" y="624"/>
                </a:cxn>
                <a:cxn ang="0">
                  <a:pos x="117" y="591"/>
                </a:cxn>
                <a:cxn ang="0">
                  <a:pos x="98" y="553"/>
                </a:cxn>
                <a:cxn ang="0">
                  <a:pos x="129" y="574"/>
                </a:cxn>
                <a:cxn ang="0">
                  <a:pos x="216" y="621"/>
                </a:cxn>
                <a:cxn ang="0">
                  <a:pos x="292" y="695"/>
                </a:cxn>
                <a:cxn ang="0">
                  <a:pos x="297" y="604"/>
                </a:cxn>
                <a:cxn ang="0">
                  <a:pos x="304" y="251"/>
                </a:cxn>
                <a:cxn ang="0">
                  <a:pos x="299" y="19"/>
                </a:cxn>
                <a:cxn ang="0">
                  <a:pos x="321" y="1"/>
                </a:cxn>
                <a:cxn ang="0">
                  <a:pos x="353" y="9"/>
                </a:cxn>
                <a:cxn ang="0">
                  <a:pos x="343" y="324"/>
                </a:cxn>
                <a:cxn ang="0">
                  <a:pos x="337" y="725"/>
                </a:cxn>
                <a:cxn ang="0">
                  <a:pos x="317" y="821"/>
                </a:cxn>
                <a:cxn ang="0">
                  <a:pos x="309" y="857"/>
                </a:cxn>
                <a:cxn ang="0">
                  <a:pos x="335" y="946"/>
                </a:cxn>
                <a:cxn ang="0">
                  <a:pos x="371" y="980"/>
                </a:cxn>
                <a:cxn ang="0">
                  <a:pos x="405" y="968"/>
                </a:cxn>
                <a:cxn ang="0">
                  <a:pos x="450" y="1027"/>
                </a:cxn>
                <a:cxn ang="0">
                  <a:pos x="483" y="1144"/>
                </a:cxn>
                <a:cxn ang="0">
                  <a:pos x="496" y="1232"/>
                </a:cxn>
                <a:cxn ang="0">
                  <a:pos x="475" y="1286"/>
                </a:cxn>
                <a:cxn ang="0">
                  <a:pos x="448" y="1303"/>
                </a:cxn>
                <a:cxn ang="0">
                  <a:pos x="417" y="1305"/>
                </a:cxn>
                <a:cxn ang="0">
                  <a:pos x="400" y="1303"/>
                </a:cxn>
                <a:cxn ang="0">
                  <a:pos x="430" y="1284"/>
                </a:cxn>
                <a:cxn ang="0">
                  <a:pos x="454" y="1219"/>
                </a:cxn>
                <a:cxn ang="0">
                  <a:pos x="423" y="1072"/>
                </a:cxn>
                <a:cxn ang="0">
                  <a:pos x="396" y="1008"/>
                </a:cxn>
                <a:cxn ang="0">
                  <a:pos x="372" y="1005"/>
                </a:cxn>
                <a:cxn ang="0">
                  <a:pos x="374" y="1075"/>
                </a:cxn>
                <a:cxn ang="0">
                  <a:pos x="384" y="1280"/>
                </a:cxn>
                <a:cxn ang="0">
                  <a:pos x="372" y="1247"/>
                </a:cxn>
                <a:cxn ang="0">
                  <a:pos x="355" y="1244"/>
                </a:cxn>
                <a:cxn ang="0">
                  <a:pos x="345" y="1115"/>
                </a:cxn>
                <a:cxn ang="0">
                  <a:pos x="301" y="958"/>
                </a:cxn>
                <a:cxn ang="0">
                  <a:pos x="258" y="804"/>
                </a:cxn>
                <a:cxn ang="0">
                  <a:pos x="200" y="663"/>
                </a:cxn>
                <a:cxn ang="0">
                  <a:pos x="128" y="623"/>
                </a:cxn>
                <a:cxn ang="0">
                  <a:pos x="87" y="674"/>
                </a:cxn>
                <a:cxn ang="0">
                  <a:pos x="58" y="695"/>
                </a:cxn>
                <a:cxn ang="0">
                  <a:pos x="29" y="703"/>
                </a:cxn>
                <a:cxn ang="0">
                  <a:pos x="11" y="672"/>
                </a:cxn>
                <a:cxn ang="0">
                  <a:pos x="7" y="640"/>
                </a:cxn>
              </a:cxnLst>
              <a:rect l="0" t="0" r="r" b="b"/>
              <a:pathLst>
                <a:path w="496" h="1311">
                  <a:moveTo>
                    <a:pt x="16" y="620"/>
                  </a:moveTo>
                  <a:lnTo>
                    <a:pt x="29" y="624"/>
                  </a:lnTo>
                  <a:lnTo>
                    <a:pt x="36" y="633"/>
                  </a:lnTo>
                  <a:lnTo>
                    <a:pt x="38" y="648"/>
                  </a:lnTo>
                  <a:lnTo>
                    <a:pt x="40" y="659"/>
                  </a:lnTo>
                  <a:lnTo>
                    <a:pt x="40" y="662"/>
                  </a:lnTo>
                  <a:lnTo>
                    <a:pt x="41" y="663"/>
                  </a:lnTo>
                  <a:lnTo>
                    <a:pt x="42" y="666"/>
                  </a:lnTo>
                  <a:lnTo>
                    <a:pt x="44" y="667"/>
                  </a:lnTo>
                  <a:lnTo>
                    <a:pt x="49" y="666"/>
                  </a:lnTo>
                  <a:lnTo>
                    <a:pt x="54" y="662"/>
                  </a:lnTo>
                  <a:lnTo>
                    <a:pt x="58" y="657"/>
                  </a:lnTo>
                  <a:lnTo>
                    <a:pt x="62" y="651"/>
                  </a:lnTo>
                  <a:lnTo>
                    <a:pt x="67" y="646"/>
                  </a:lnTo>
                  <a:lnTo>
                    <a:pt x="73" y="644"/>
                  </a:lnTo>
                  <a:lnTo>
                    <a:pt x="78" y="644"/>
                  </a:lnTo>
                  <a:lnTo>
                    <a:pt x="84" y="648"/>
                  </a:lnTo>
                  <a:lnTo>
                    <a:pt x="91" y="640"/>
                  </a:lnTo>
                  <a:lnTo>
                    <a:pt x="98" y="632"/>
                  </a:lnTo>
                  <a:lnTo>
                    <a:pt x="104" y="624"/>
                  </a:lnTo>
                  <a:lnTo>
                    <a:pt x="111" y="616"/>
                  </a:lnTo>
                  <a:lnTo>
                    <a:pt x="115" y="608"/>
                  </a:lnTo>
                  <a:lnTo>
                    <a:pt x="117" y="600"/>
                  </a:lnTo>
                  <a:lnTo>
                    <a:pt x="117" y="591"/>
                  </a:lnTo>
                  <a:lnTo>
                    <a:pt x="113" y="580"/>
                  </a:lnTo>
                  <a:lnTo>
                    <a:pt x="109" y="570"/>
                  </a:lnTo>
                  <a:lnTo>
                    <a:pt x="103" y="562"/>
                  </a:lnTo>
                  <a:lnTo>
                    <a:pt x="98" y="553"/>
                  </a:lnTo>
                  <a:lnTo>
                    <a:pt x="100" y="542"/>
                  </a:lnTo>
                  <a:lnTo>
                    <a:pt x="113" y="548"/>
                  </a:lnTo>
                  <a:lnTo>
                    <a:pt x="123" y="559"/>
                  </a:lnTo>
                  <a:lnTo>
                    <a:pt x="129" y="574"/>
                  </a:lnTo>
                  <a:lnTo>
                    <a:pt x="136" y="588"/>
                  </a:lnTo>
                  <a:lnTo>
                    <a:pt x="161" y="600"/>
                  </a:lnTo>
                  <a:lnTo>
                    <a:pt x="188" y="611"/>
                  </a:lnTo>
                  <a:lnTo>
                    <a:pt x="216" y="621"/>
                  </a:lnTo>
                  <a:lnTo>
                    <a:pt x="241" y="633"/>
                  </a:lnTo>
                  <a:lnTo>
                    <a:pt x="263" y="649"/>
                  </a:lnTo>
                  <a:lnTo>
                    <a:pt x="282" y="669"/>
                  </a:lnTo>
                  <a:lnTo>
                    <a:pt x="292" y="695"/>
                  </a:lnTo>
                  <a:lnTo>
                    <a:pt x="293" y="728"/>
                  </a:lnTo>
                  <a:lnTo>
                    <a:pt x="295" y="730"/>
                  </a:lnTo>
                  <a:lnTo>
                    <a:pt x="296" y="667"/>
                  </a:lnTo>
                  <a:lnTo>
                    <a:pt x="297" y="604"/>
                  </a:lnTo>
                  <a:lnTo>
                    <a:pt x="300" y="540"/>
                  </a:lnTo>
                  <a:lnTo>
                    <a:pt x="304" y="473"/>
                  </a:lnTo>
                  <a:lnTo>
                    <a:pt x="304" y="361"/>
                  </a:lnTo>
                  <a:lnTo>
                    <a:pt x="304" y="251"/>
                  </a:lnTo>
                  <a:lnTo>
                    <a:pt x="304" y="140"/>
                  </a:lnTo>
                  <a:lnTo>
                    <a:pt x="304" y="28"/>
                  </a:lnTo>
                  <a:lnTo>
                    <a:pt x="300" y="24"/>
                  </a:lnTo>
                  <a:lnTo>
                    <a:pt x="299" y="19"/>
                  </a:lnTo>
                  <a:lnTo>
                    <a:pt x="300" y="11"/>
                  </a:lnTo>
                  <a:lnTo>
                    <a:pt x="301" y="6"/>
                  </a:lnTo>
                  <a:lnTo>
                    <a:pt x="310" y="0"/>
                  </a:lnTo>
                  <a:lnTo>
                    <a:pt x="321" y="1"/>
                  </a:lnTo>
                  <a:lnTo>
                    <a:pt x="330" y="3"/>
                  </a:lnTo>
                  <a:lnTo>
                    <a:pt x="339" y="3"/>
                  </a:lnTo>
                  <a:lnTo>
                    <a:pt x="346" y="5"/>
                  </a:lnTo>
                  <a:lnTo>
                    <a:pt x="353" y="9"/>
                  </a:lnTo>
                  <a:lnTo>
                    <a:pt x="359" y="15"/>
                  </a:lnTo>
                  <a:lnTo>
                    <a:pt x="362" y="23"/>
                  </a:lnTo>
                  <a:lnTo>
                    <a:pt x="351" y="169"/>
                  </a:lnTo>
                  <a:lnTo>
                    <a:pt x="343" y="324"/>
                  </a:lnTo>
                  <a:lnTo>
                    <a:pt x="338" y="481"/>
                  </a:lnTo>
                  <a:lnTo>
                    <a:pt x="333" y="633"/>
                  </a:lnTo>
                  <a:lnTo>
                    <a:pt x="334" y="680"/>
                  </a:lnTo>
                  <a:lnTo>
                    <a:pt x="337" y="725"/>
                  </a:lnTo>
                  <a:lnTo>
                    <a:pt x="338" y="770"/>
                  </a:lnTo>
                  <a:lnTo>
                    <a:pt x="333" y="817"/>
                  </a:lnTo>
                  <a:lnTo>
                    <a:pt x="324" y="818"/>
                  </a:lnTo>
                  <a:lnTo>
                    <a:pt x="317" y="821"/>
                  </a:lnTo>
                  <a:lnTo>
                    <a:pt x="310" y="818"/>
                  </a:lnTo>
                  <a:lnTo>
                    <a:pt x="304" y="809"/>
                  </a:lnTo>
                  <a:lnTo>
                    <a:pt x="305" y="833"/>
                  </a:lnTo>
                  <a:lnTo>
                    <a:pt x="309" y="857"/>
                  </a:lnTo>
                  <a:lnTo>
                    <a:pt x="313" y="879"/>
                  </a:lnTo>
                  <a:lnTo>
                    <a:pt x="320" y="903"/>
                  </a:lnTo>
                  <a:lnTo>
                    <a:pt x="328" y="924"/>
                  </a:lnTo>
                  <a:lnTo>
                    <a:pt x="335" y="946"/>
                  </a:lnTo>
                  <a:lnTo>
                    <a:pt x="345" y="967"/>
                  </a:lnTo>
                  <a:lnTo>
                    <a:pt x="355" y="988"/>
                  </a:lnTo>
                  <a:lnTo>
                    <a:pt x="363" y="984"/>
                  </a:lnTo>
                  <a:lnTo>
                    <a:pt x="371" y="980"/>
                  </a:lnTo>
                  <a:lnTo>
                    <a:pt x="379" y="975"/>
                  </a:lnTo>
                  <a:lnTo>
                    <a:pt x="388" y="971"/>
                  </a:lnTo>
                  <a:lnTo>
                    <a:pt x="397" y="968"/>
                  </a:lnTo>
                  <a:lnTo>
                    <a:pt x="405" y="968"/>
                  </a:lnTo>
                  <a:lnTo>
                    <a:pt x="414" y="970"/>
                  </a:lnTo>
                  <a:lnTo>
                    <a:pt x="423" y="975"/>
                  </a:lnTo>
                  <a:lnTo>
                    <a:pt x="438" y="1001"/>
                  </a:lnTo>
                  <a:lnTo>
                    <a:pt x="450" y="1027"/>
                  </a:lnTo>
                  <a:lnTo>
                    <a:pt x="460" y="1056"/>
                  </a:lnTo>
                  <a:lnTo>
                    <a:pt x="469" y="1085"/>
                  </a:lnTo>
                  <a:lnTo>
                    <a:pt x="477" y="1114"/>
                  </a:lnTo>
                  <a:lnTo>
                    <a:pt x="483" y="1144"/>
                  </a:lnTo>
                  <a:lnTo>
                    <a:pt x="489" y="1173"/>
                  </a:lnTo>
                  <a:lnTo>
                    <a:pt x="494" y="1202"/>
                  </a:lnTo>
                  <a:lnTo>
                    <a:pt x="496" y="1218"/>
                  </a:lnTo>
                  <a:lnTo>
                    <a:pt x="496" y="1232"/>
                  </a:lnTo>
                  <a:lnTo>
                    <a:pt x="493" y="1247"/>
                  </a:lnTo>
                  <a:lnTo>
                    <a:pt x="489" y="1260"/>
                  </a:lnTo>
                  <a:lnTo>
                    <a:pt x="483" y="1274"/>
                  </a:lnTo>
                  <a:lnTo>
                    <a:pt x="475" y="1286"/>
                  </a:lnTo>
                  <a:lnTo>
                    <a:pt x="466" y="1297"/>
                  </a:lnTo>
                  <a:lnTo>
                    <a:pt x="455" y="1307"/>
                  </a:lnTo>
                  <a:lnTo>
                    <a:pt x="455" y="1305"/>
                  </a:lnTo>
                  <a:lnTo>
                    <a:pt x="448" y="1303"/>
                  </a:lnTo>
                  <a:lnTo>
                    <a:pt x="441" y="1303"/>
                  </a:lnTo>
                  <a:lnTo>
                    <a:pt x="433" y="1302"/>
                  </a:lnTo>
                  <a:lnTo>
                    <a:pt x="425" y="1303"/>
                  </a:lnTo>
                  <a:lnTo>
                    <a:pt x="417" y="1305"/>
                  </a:lnTo>
                  <a:lnTo>
                    <a:pt x="410" y="1306"/>
                  </a:lnTo>
                  <a:lnTo>
                    <a:pt x="402" y="1309"/>
                  </a:lnTo>
                  <a:lnTo>
                    <a:pt x="396" y="1311"/>
                  </a:lnTo>
                  <a:lnTo>
                    <a:pt x="400" y="1303"/>
                  </a:lnTo>
                  <a:lnTo>
                    <a:pt x="406" y="1297"/>
                  </a:lnTo>
                  <a:lnTo>
                    <a:pt x="414" y="1293"/>
                  </a:lnTo>
                  <a:lnTo>
                    <a:pt x="422" y="1288"/>
                  </a:lnTo>
                  <a:lnTo>
                    <a:pt x="430" y="1284"/>
                  </a:lnTo>
                  <a:lnTo>
                    <a:pt x="437" y="1278"/>
                  </a:lnTo>
                  <a:lnTo>
                    <a:pt x="442" y="1271"/>
                  </a:lnTo>
                  <a:lnTo>
                    <a:pt x="446" y="1261"/>
                  </a:lnTo>
                  <a:lnTo>
                    <a:pt x="454" y="1219"/>
                  </a:lnTo>
                  <a:lnTo>
                    <a:pt x="450" y="1177"/>
                  </a:lnTo>
                  <a:lnTo>
                    <a:pt x="441" y="1136"/>
                  </a:lnTo>
                  <a:lnTo>
                    <a:pt x="433" y="1094"/>
                  </a:lnTo>
                  <a:lnTo>
                    <a:pt x="423" y="1072"/>
                  </a:lnTo>
                  <a:lnTo>
                    <a:pt x="420" y="1047"/>
                  </a:lnTo>
                  <a:lnTo>
                    <a:pt x="413" y="1023"/>
                  </a:lnTo>
                  <a:lnTo>
                    <a:pt x="401" y="1004"/>
                  </a:lnTo>
                  <a:lnTo>
                    <a:pt x="396" y="1008"/>
                  </a:lnTo>
                  <a:lnTo>
                    <a:pt x="389" y="1009"/>
                  </a:lnTo>
                  <a:lnTo>
                    <a:pt x="384" y="1008"/>
                  </a:lnTo>
                  <a:lnTo>
                    <a:pt x="377" y="1006"/>
                  </a:lnTo>
                  <a:lnTo>
                    <a:pt x="372" y="1005"/>
                  </a:lnTo>
                  <a:lnTo>
                    <a:pt x="366" y="1004"/>
                  </a:lnTo>
                  <a:lnTo>
                    <a:pt x="360" y="1005"/>
                  </a:lnTo>
                  <a:lnTo>
                    <a:pt x="355" y="1009"/>
                  </a:lnTo>
                  <a:lnTo>
                    <a:pt x="374" y="1075"/>
                  </a:lnTo>
                  <a:lnTo>
                    <a:pt x="385" y="1142"/>
                  </a:lnTo>
                  <a:lnTo>
                    <a:pt x="391" y="1210"/>
                  </a:lnTo>
                  <a:lnTo>
                    <a:pt x="392" y="1276"/>
                  </a:lnTo>
                  <a:lnTo>
                    <a:pt x="384" y="1280"/>
                  </a:lnTo>
                  <a:lnTo>
                    <a:pt x="379" y="1272"/>
                  </a:lnTo>
                  <a:lnTo>
                    <a:pt x="379" y="1263"/>
                  </a:lnTo>
                  <a:lnTo>
                    <a:pt x="377" y="1253"/>
                  </a:lnTo>
                  <a:lnTo>
                    <a:pt x="372" y="1247"/>
                  </a:lnTo>
                  <a:lnTo>
                    <a:pt x="367" y="1255"/>
                  </a:lnTo>
                  <a:lnTo>
                    <a:pt x="360" y="1253"/>
                  </a:lnTo>
                  <a:lnTo>
                    <a:pt x="356" y="1250"/>
                  </a:lnTo>
                  <a:lnTo>
                    <a:pt x="355" y="1244"/>
                  </a:lnTo>
                  <a:lnTo>
                    <a:pt x="354" y="1239"/>
                  </a:lnTo>
                  <a:lnTo>
                    <a:pt x="353" y="1198"/>
                  </a:lnTo>
                  <a:lnTo>
                    <a:pt x="349" y="1158"/>
                  </a:lnTo>
                  <a:lnTo>
                    <a:pt x="345" y="1115"/>
                  </a:lnTo>
                  <a:lnTo>
                    <a:pt x="337" y="1075"/>
                  </a:lnTo>
                  <a:lnTo>
                    <a:pt x="328" y="1035"/>
                  </a:lnTo>
                  <a:lnTo>
                    <a:pt x="316" y="996"/>
                  </a:lnTo>
                  <a:lnTo>
                    <a:pt x="301" y="958"/>
                  </a:lnTo>
                  <a:lnTo>
                    <a:pt x="283" y="920"/>
                  </a:lnTo>
                  <a:lnTo>
                    <a:pt x="272" y="883"/>
                  </a:lnTo>
                  <a:lnTo>
                    <a:pt x="264" y="843"/>
                  </a:lnTo>
                  <a:lnTo>
                    <a:pt x="258" y="804"/>
                  </a:lnTo>
                  <a:lnTo>
                    <a:pt x="251" y="763"/>
                  </a:lnTo>
                  <a:lnTo>
                    <a:pt x="241" y="726"/>
                  </a:lnTo>
                  <a:lnTo>
                    <a:pt x="225" y="692"/>
                  </a:lnTo>
                  <a:lnTo>
                    <a:pt x="200" y="663"/>
                  </a:lnTo>
                  <a:lnTo>
                    <a:pt x="166" y="640"/>
                  </a:lnTo>
                  <a:lnTo>
                    <a:pt x="151" y="624"/>
                  </a:lnTo>
                  <a:lnTo>
                    <a:pt x="138" y="619"/>
                  </a:lnTo>
                  <a:lnTo>
                    <a:pt x="128" y="623"/>
                  </a:lnTo>
                  <a:lnTo>
                    <a:pt x="117" y="633"/>
                  </a:lnTo>
                  <a:lnTo>
                    <a:pt x="108" y="646"/>
                  </a:lnTo>
                  <a:lnTo>
                    <a:pt x="98" y="661"/>
                  </a:lnTo>
                  <a:lnTo>
                    <a:pt x="87" y="674"/>
                  </a:lnTo>
                  <a:lnTo>
                    <a:pt x="75" y="682"/>
                  </a:lnTo>
                  <a:lnTo>
                    <a:pt x="70" y="686"/>
                  </a:lnTo>
                  <a:lnTo>
                    <a:pt x="65" y="691"/>
                  </a:lnTo>
                  <a:lnTo>
                    <a:pt x="58" y="695"/>
                  </a:lnTo>
                  <a:lnTo>
                    <a:pt x="52" y="697"/>
                  </a:lnTo>
                  <a:lnTo>
                    <a:pt x="44" y="700"/>
                  </a:lnTo>
                  <a:lnTo>
                    <a:pt x="36" y="703"/>
                  </a:lnTo>
                  <a:lnTo>
                    <a:pt x="29" y="703"/>
                  </a:lnTo>
                  <a:lnTo>
                    <a:pt x="21" y="701"/>
                  </a:lnTo>
                  <a:lnTo>
                    <a:pt x="17" y="692"/>
                  </a:lnTo>
                  <a:lnTo>
                    <a:pt x="15" y="683"/>
                  </a:lnTo>
                  <a:lnTo>
                    <a:pt x="11" y="672"/>
                  </a:lnTo>
                  <a:lnTo>
                    <a:pt x="8" y="662"/>
                  </a:lnTo>
                  <a:lnTo>
                    <a:pt x="0" y="665"/>
                  </a:lnTo>
                  <a:lnTo>
                    <a:pt x="6" y="653"/>
                  </a:lnTo>
                  <a:lnTo>
                    <a:pt x="7" y="640"/>
                  </a:lnTo>
                  <a:lnTo>
                    <a:pt x="8" y="628"/>
                  </a:lnTo>
                  <a:lnTo>
                    <a:pt x="16" y="620"/>
                  </a:lnTo>
                  <a:close/>
                </a:path>
              </a:pathLst>
            </a:custGeom>
            <a:solidFill>
              <a:srgbClr val="000000"/>
            </a:solidFill>
            <a:ln w="9525">
              <a:noFill/>
              <a:round/>
              <a:headEnd/>
              <a:tailEnd/>
            </a:ln>
          </p:spPr>
          <p:txBody>
            <a:bodyPr/>
            <a:lstStyle/>
            <a:p>
              <a:endParaRPr lang="en-AU"/>
            </a:p>
          </p:txBody>
        </p:sp>
        <p:sp>
          <p:nvSpPr>
            <p:cNvPr id="76832" name="Freeform 32"/>
            <p:cNvSpPr>
              <a:spLocks/>
            </p:cNvSpPr>
            <p:nvPr/>
          </p:nvSpPr>
          <p:spPr bwMode="auto">
            <a:xfrm>
              <a:off x="4600" y="3166"/>
              <a:ext cx="22" cy="254"/>
            </a:xfrm>
            <a:custGeom>
              <a:avLst/>
              <a:gdLst/>
              <a:ahLst/>
              <a:cxnLst>
                <a:cxn ang="0">
                  <a:pos x="4" y="5"/>
                </a:cxn>
                <a:cxn ang="0">
                  <a:pos x="8" y="4"/>
                </a:cxn>
                <a:cxn ang="0">
                  <a:pos x="12" y="3"/>
                </a:cxn>
                <a:cxn ang="0">
                  <a:pos x="16" y="1"/>
                </a:cxn>
                <a:cxn ang="0">
                  <a:pos x="20" y="0"/>
                </a:cxn>
                <a:cxn ang="0">
                  <a:pos x="22" y="41"/>
                </a:cxn>
                <a:cxn ang="0">
                  <a:pos x="20" y="82"/>
                </a:cxn>
                <a:cxn ang="0">
                  <a:pos x="17" y="124"/>
                </a:cxn>
                <a:cxn ang="0">
                  <a:pos x="18" y="166"/>
                </a:cxn>
                <a:cxn ang="0">
                  <a:pos x="13" y="254"/>
                </a:cxn>
                <a:cxn ang="0">
                  <a:pos x="10" y="235"/>
                </a:cxn>
                <a:cxn ang="0">
                  <a:pos x="6" y="209"/>
                </a:cxn>
                <a:cxn ang="0">
                  <a:pos x="2" y="180"/>
                </a:cxn>
                <a:cxn ang="0">
                  <a:pos x="0" y="153"/>
                </a:cxn>
                <a:cxn ang="0">
                  <a:pos x="1" y="116"/>
                </a:cxn>
                <a:cxn ang="0">
                  <a:pos x="4" y="79"/>
                </a:cxn>
                <a:cxn ang="0">
                  <a:pos x="5" y="42"/>
                </a:cxn>
                <a:cxn ang="0">
                  <a:pos x="4" y="5"/>
                </a:cxn>
              </a:cxnLst>
              <a:rect l="0" t="0" r="r" b="b"/>
              <a:pathLst>
                <a:path w="22" h="254">
                  <a:moveTo>
                    <a:pt x="4" y="5"/>
                  </a:moveTo>
                  <a:lnTo>
                    <a:pt x="8" y="4"/>
                  </a:lnTo>
                  <a:lnTo>
                    <a:pt x="12" y="3"/>
                  </a:lnTo>
                  <a:lnTo>
                    <a:pt x="16" y="1"/>
                  </a:lnTo>
                  <a:lnTo>
                    <a:pt x="20" y="0"/>
                  </a:lnTo>
                  <a:lnTo>
                    <a:pt x="22" y="41"/>
                  </a:lnTo>
                  <a:lnTo>
                    <a:pt x="20" y="82"/>
                  </a:lnTo>
                  <a:lnTo>
                    <a:pt x="17" y="124"/>
                  </a:lnTo>
                  <a:lnTo>
                    <a:pt x="18" y="166"/>
                  </a:lnTo>
                  <a:lnTo>
                    <a:pt x="13" y="254"/>
                  </a:lnTo>
                  <a:lnTo>
                    <a:pt x="10" y="235"/>
                  </a:lnTo>
                  <a:lnTo>
                    <a:pt x="6" y="209"/>
                  </a:lnTo>
                  <a:lnTo>
                    <a:pt x="2" y="180"/>
                  </a:lnTo>
                  <a:lnTo>
                    <a:pt x="0" y="153"/>
                  </a:lnTo>
                  <a:lnTo>
                    <a:pt x="1" y="116"/>
                  </a:lnTo>
                  <a:lnTo>
                    <a:pt x="4" y="79"/>
                  </a:lnTo>
                  <a:lnTo>
                    <a:pt x="5" y="42"/>
                  </a:lnTo>
                  <a:lnTo>
                    <a:pt x="4" y="5"/>
                  </a:lnTo>
                  <a:close/>
                </a:path>
              </a:pathLst>
            </a:custGeom>
            <a:solidFill>
              <a:srgbClr val="000000"/>
            </a:solidFill>
            <a:ln w="9525">
              <a:noFill/>
              <a:round/>
              <a:headEnd/>
              <a:tailEnd/>
            </a:ln>
          </p:spPr>
          <p:txBody>
            <a:bodyPr/>
            <a:lstStyle/>
            <a:p>
              <a:endParaRPr lang="en-AU"/>
            </a:p>
          </p:txBody>
        </p:sp>
        <p:sp>
          <p:nvSpPr>
            <p:cNvPr id="76833" name="Freeform 33"/>
            <p:cNvSpPr>
              <a:spLocks/>
            </p:cNvSpPr>
            <p:nvPr/>
          </p:nvSpPr>
          <p:spPr bwMode="auto">
            <a:xfrm>
              <a:off x="3408" y="1597"/>
              <a:ext cx="1854" cy="2530"/>
            </a:xfrm>
            <a:custGeom>
              <a:avLst/>
              <a:gdLst/>
              <a:ahLst/>
              <a:cxnLst>
                <a:cxn ang="0">
                  <a:pos x="98" y="172"/>
                </a:cxn>
                <a:cxn ang="0">
                  <a:pos x="150" y="968"/>
                </a:cxn>
                <a:cxn ang="0">
                  <a:pos x="1041" y="988"/>
                </a:cxn>
                <a:cxn ang="0">
                  <a:pos x="1187" y="740"/>
                </a:cxn>
                <a:cxn ang="0">
                  <a:pos x="800" y="402"/>
                </a:cxn>
                <a:cxn ang="0">
                  <a:pos x="763" y="361"/>
                </a:cxn>
                <a:cxn ang="0">
                  <a:pos x="787" y="260"/>
                </a:cxn>
                <a:cxn ang="0">
                  <a:pos x="1035" y="391"/>
                </a:cxn>
                <a:cxn ang="0">
                  <a:pos x="1390" y="561"/>
                </a:cxn>
                <a:cxn ang="0">
                  <a:pos x="1394" y="662"/>
                </a:cxn>
                <a:cxn ang="0">
                  <a:pos x="1279" y="522"/>
                </a:cxn>
                <a:cxn ang="0">
                  <a:pos x="926" y="360"/>
                </a:cxn>
                <a:cxn ang="0">
                  <a:pos x="938" y="477"/>
                </a:cxn>
                <a:cxn ang="0">
                  <a:pos x="1225" y="719"/>
                </a:cxn>
                <a:cxn ang="0">
                  <a:pos x="1309" y="1160"/>
                </a:cxn>
                <a:cxn ang="0">
                  <a:pos x="1292" y="1564"/>
                </a:cxn>
                <a:cxn ang="0">
                  <a:pos x="1298" y="1931"/>
                </a:cxn>
                <a:cxn ang="0">
                  <a:pos x="1453" y="1540"/>
                </a:cxn>
                <a:cxn ang="0">
                  <a:pos x="1633" y="1570"/>
                </a:cxn>
                <a:cxn ang="0">
                  <a:pos x="1499" y="1116"/>
                </a:cxn>
                <a:cxn ang="0">
                  <a:pos x="1570" y="1158"/>
                </a:cxn>
                <a:cxn ang="0">
                  <a:pos x="1631" y="1195"/>
                </a:cxn>
                <a:cxn ang="0">
                  <a:pos x="1724" y="1238"/>
                </a:cxn>
                <a:cxn ang="0">
                  <a:pos x="1566" y="834"/>
                </a:cxn>
                <a:cxn ang="0">
                  <a:pos x="1778" y="1256"/>
                </a:cxn>
                <a:cxn ang="0">
                  <a:pos x="1811" y="1363"/>
                </a:cxn>
                <a:cxn ang="0">
                  <a:pos x="1686" y="1401"/>
                </a:cxn>
                <a:cxn ang="0">
                  <a:pos x="1706" y="2042"/>
                </a:cxn>
                <a:cxn ang="0">
                  <a:pos x="1583" y="2140"/>
                </a:cxn>
                <a:cxn ang="0">
                  <a:pos x="1206" y="2459"/>
                </a:cxn>
                <a:cxn ang="0">
                  <a:pos x="548" y="2526"/>
                </a:cxn>
                <a:cxn ang="0">
                  <a:pos x="719" y="2477"/>
                </a:cxn>
                <a:cxn ang="0">
                  <a:pos x="1184" y="1988"/>
                </a:cxn>
                <a:cxn ang="0">
                  <a:pos x="934" y="1573"/>
                </a:cxn>
                <a:cxn ang="0">
                  <a:pos x="516" y="1595"/>
                </a:cxn>
                <a:cxn ang="0">
                  <a:pos x="193" y="1574"/>
                </a:cxn>
                <a:cxn ang="0">
                  <a:pos x="804" y="1540"/>
                </a:cxn>
                <a:cxn ang="0">
                  <a:pos x="1351" y="1523"/>
                </a:cxn>
                <a:cxn ang="0">
                  <a:pos x="420" y="1467"/>
                </a:cxn>
                <a:cxn ang="0">
                  <a:pos x="154" y="1439"/>
                </a:cxn>
                <a:cxn ang="0">
                  <a:pos x="294" y="1280"/>
                </a:cxn>
                <a:cxn ang="0">
                  <a:pos x="589" y="1267"/>
                </a:cxn>
                <a:cxn ang="0">
                  <a:pos x="397" y="1287"/>
                </a:cxn>
                <a:cxn ang="0">
                  <a:pos x="327" y="1375"/>
                </a:cxn>
                <a:cxn ang="0">
                  <a:pos x="564" y="1364"/>
                </a:cxn>
                <a:cxn ang="0">
                  <a:pos x="294" y="1434"/>
                </a:cxn>
                <a:cxn ang="0">
                  <a:pos x="614" y="1408"/>
                </a:cxn>
                <a:cxn ang="0">
                  <a:pos x="926" y="1436"/>
                </a:cxn>
                <a:cxn ang="0">
                  <a:pos x="905" y="1396"/>
                </a:cxn>
                <a:cxn ang="0">
                  <a:pos x="858" y="1293"/>
                </a:cxn>
                <a:cxn ang="0">
                  <a:pos x="759" y="1393"/>
                </a:cxn>
                <a:cxn ang="0">
                  <a:pos x="640" y="1368"/>
                </a:cxn>
                <a:cxn ang="0">
                  <a:pos x="825" y="1272"/>
                </a:cxn>
                <a:cxn ang="0">
                  <a:pos x="1062" y="1361"/>
                </a:cxn>
                <a:cxn ang="0">
                  <a:pos x="1277" y="1147"/>
                </a:cxn>
                <a:cxn ang="0">
                  <a:pos x="732" y="1105"/>
                </a:cxn>
                <a:cxn ang="0">
                  <a:pos x="171" y="1143"/>
                </a:cxn>
                <a:cxn ang="0">
                  <a:pos x="490" y="1083"/>
                </a:cxn>
                <a:cxn ang="0">
                  <a:pos x="1233" y="1042"/>
                </a:cxn>
                <a:cxn ang="0">
                  <a:pos x="851" y="1036"/>
                </a:cxn>
                <a:cxn ang="0">
                  <a:pos x="451" y="1042"/>
                </a:cxn>
                <a:cxn ang="0">
                  <a:pos x="158" y="1036"/>
                </a:cxn>
                <a:cxn ang="0">
                  <a:pos x="5" y="1026"/>
                </a:cxn>
              </a:cxnLst>
              <a:rect l="0" t="0" r="r" b="b"/>
              <a:pathLst>
                <a:path w="1854" h="2530">
                  <a:moveTo>
                    <a:pt x="16" y="1016"/>
                  </a:moveTo>
                  <a:lnTo>
                    <a:pt x="14" y="1012"/>
                  </a:lnTo>
                  <a:lnTo>
                    <a:pt x="16" y="1009"/>
                  </a:lnTo>
                  <a:lnTo>
                    <a:pt x="18" y="1007"/>
                  </a:lnTo>
                  <a:lnTo>
                    <a:pt x="21" y="1004"/>
                  </a:lnTo>
                  <a:lnTo>
                    <a:pt x="33" y="1003"/>
                  </a:lnTo>
                  <a:lnTo>
                    <a:pt x="47" y="1001"/>
                  </a:lnTo>
                  <a:lnTo>
                    <a:pt x="60" y="1001"/>
                  </a:lnTo>
                  <a:lnTo>
                    <a:pt x="75" y="1001"/>
                  </a:lnTo>
                  <a:lnTo>
                    <a:pt x="89" y="1001"/>
                  </a:lnTo>
                  <a:lnTo>
                    <a:pt x="102" y="1000"/>
                  </a:lnTo>
                  <a:lnTo>
                    <a:pt x="117" y="997"/>
                  </a:lnTo>
                  <a:lnTo>
                    <a:pt x="129" y="993"/>
                  </a:lnTo>
                  <a:lnTo>
                    <a:pt x="114" y="962"/>
                  </a:lnTo>
                  <a:lnTo>
                    <a:pt x="112" y="928"/>
                  </a:lnTo>
                  <a:lnTo>
                    <a:pt x="112" y="892"/>
                  </a:lnTo>
                  <a:lnTo>
                    <a:pt x="109" y="854"/>
                  </a:lnTo>
                  <a:lnTo>
                    <a:pt x="104" y="782"/>
                  </a:lnTo>
                  <a:lnTo>
                    <a:pt x="102" y="710"/>
                  </a:lnTo>
                  <a:lnTo>
                    <a:pt x="104" y="637"/>
                  </a:lnTo>
                  <a:lnTo>
                    <a:pt x="104" y="564"/>
                  </a:lnTo>
                  <a:lnTo>
                    <a:pt x="104" y="436"/>
                  </a:lnTo>
                  <a:lnTo>
                    <a:pt x="100" y="305"/>
                  </a:lnTo>
                  <a:lnTo>
                    <a:pt x="98" y="172"/>
                  </a:lnTo>
                  <a:lnTo>
                    <a:pt x="104" y="41"/>
                  </a:lnTo>
                  <a:lnTo>
                    <a:pt x="106" y="30"/>
                  </a:lnTo>
                  <a:lnTo>
                    <a:pt x="106" y="22"/>
                  </a:lnTo>
                  <a:lnTo>
                    <a:pt x="105" y="13"/>
                  </a:lnTo>
                  <a:lnTo>
                    <a:pt x="109" y="4"/>
                  </a:lnTo>
                  <a:lnTo>
                    <a:pt x="114" y="5"/>
                  </a:lnTo>
                  <a:lnTo>
                    <a:pt x="120" y="5"/>
                  </a:lnTo>
                  <a:lnTo>
                    <a:pt x="125" y="4"/>
                  </a:lnTo>
                  <a:lnTo>
                    <a:pt x="129" y="2"/>
                  </a:lnTo>
                  <a:lnTo>
                    <a:pt x="134" y="0"/>
                  </a:lnTo>
                  <a:lnTo>
                    <a:pt x="139" y="0"/>
                  </a:lnTo>
                  <a:lnTo>
                    <a:pt x="144" y="0"/>
                  </a:lnTo>
                  <a:lnTo>
                    <a:pt x="148" y="1"/>
                  </a:lnTo>
                  <a:lnTo>
                    <a:pt x="144" y="143"/>
                  </a:lnTo>
                  <a:lnTo>
                    <a:pt x="143" y="282"/>
                  </a:lnTo>
                  <a:lnTo>
                    <a:pt x="144" y="424"/>
                  </a:lnTo>
                  <a:lnTo>
                    <a:pt x="146" y="569"/>
                  </a:lnTo>
                  <a:lnTo>
                    <a:pt x="142" y="652"/>
                  </a:lnTo>
                  <a:lnTo>
                    <a:pt x="141" y="736"/>
                  </a:lnTo>
                  <a:lnTo>
                    <a:pt x="143" y="821"/>
                  </a:lnTo>
                  <a:lnTo>
                    <a:pt x="151" y="904"/>
                  </a:lnTo>
                  <a:lnTo>
                    <a:pt x="148" y="925"/>
                  </a:lnTo>
                  <a:lnTo>
                    <a:pt x="150" y="946"/>
                  </a:lnTo>
                  <a:lnTo>
                    <a:pt x="150" y="968"/>
                  </a:lnTo>
                  <a:lnTo>
                    <a:pt x="143" y="988"/>
                  </a:lnTo>
                  <a:lnTo>
                    <a:pt x="143" y="993"/>
                  </a:lnTo>
                  <a:lnTo>
                    <a:pt x="146" y="997"/>
                  </a:lnTo>
                  <a:lnTo>
                    <a:pt x="150" y="1001"/>
                  </a:lnTo>
                  <a:lnTo>
                    <a:pt x="154" y="1005"/>
                  </a:lnTo>
                  <a:lnTo>
                    <a:pt x="206" y="1007"/>
                  </a:lnTo>
                  <a:lnTo>
                    <a:pt x="259" y="1007"/>
                  </a:lnTo>
                  <a:lnTo>
                    <a:pt x="311" y="1008"/>
                  </a:lnTo>
                  <a:lnTo>
                    <a:pt x="364" y="1008"/>
                  </a:lnTo>
                  <a:lnTo>
                    <a:pt x="417" y="1008"/>
                  </a:lnTo>
                  <a:lnTo>
                    <a:pt x="469" y="1008"/>
                  </a:lnTo>
                  <a:lnTo>
                    <a:pt x="522" y="1008"/>
                  </a:lnTo>
                  <a:lnTo>
                    <a:pt x="574" y="1007"/>
                  </a:lnTo>
                  <a:lnTo>
                    <a:pt x="627" y="1005"/>
                  </a:lnTo>
                  <a:lnTo>
                    <a:pt x="679" y="1004"/>
                  </a:lnTo>
                  <a:lnTo>
                    <a:pt x="733" y="1003"/>
                  </a:lnTo>
                  <a:lnTo>
                    <a:pt x="786" y="1001"/>
                  </a:lnTo>
                  <a:lnTo>
                    <a:pt x="838" y="999"/>
                  </a:lnTo>
                  <a:lnTo>
                    <a:pt x="892" y="996"/>
                  </a:lnTo>
                  <a:lnTo>
                    <a:pt x="945" y="993"/>
                  </a:lnTo>
                  <a:lnTo>
                    <a:pt x="999" y="990"/>
                  </a:lnTo>
                  <a:lnTo>
                    <a:pt x="1013" y="988"/>
                  </a:lnTo>
                  <a:lnTo>
                    <a:pt x="1026" y="988"/>
                  </a:lnTo>
                  <a:lnTo>
                    <a:pt x="1041" y="988"/>
                  </a:lnTo>
                  <a:lnTo>
                    <a:pt x="1056" y="988"/>
                  </a:lnTo>
                  <a:lnTo>
                    <a:pt x="1071" y="988"/>
                  </a:lnTo>
                  <a:lnTo>
                    <a:pt x="1085" y="988"/>
                  </a:lnTo>
                  <a:lnTo>
                    <a:pt x="1101" y="988"/>
                  </a:lnTo>
                  <a:lnTo>
                    <a:pt x="1116" y="988"/>
                  </a:lnTo>
                  <a:lnTo>
                    <a:pt x="1131" y="988"/>
                  </a:lnTo>
                  <a:lnTo>
                    <a:pt x="1146" y="988"/>
                  </a:lnTo>
                  <a:lnTo>
                    <a:pt x="1162" y="988"/>
                  </a:lnTo>
                  <a:lnTo>
                    <a:pt x="1176" y="987"/>
                  </a:lnTo>
                  <a:lnTo>
                    <a:pt x="1192" y="987"/>
                  </a:lnTo>
                  <a:lnTo>
                    <a:pt x="1206" y="986"/>
                  </a:lnTo>
                  <a:lnTo>
                    <a:pt x="1221" y="984"/>
                  </a:lnTo>
                  <a:lnTo>
                    <a:pt x="1235" y="982"/>
                  </a:lnTo>
                  <a:lnTo>
                    <a:pt x="1233" y="967"/>
                  </a:lnTo>
                  <a:lnTo>
                    <a:pt x="1226" y="955"/>
                  </a:lnTo>
                  <a:lnTo>
                    <a:pt x="1218" y="942"/>
                  </a:lnTo>
                  <a:lnTo>
                    <a:pt x="1212" y="929"/>
                  </a:lnTo>
                  <a:lnTo>
                    <a:pt x="1204" y="901"/>
                  </a:lnTo>
                  <a:lnTo>
                    <a:pt x="1201" y="874"/>
                  </a:lnTo>
                  <a:lnTo>
                    <a:pt x="1202" y="845"/>
                  </a:lnTo>
                  <a:lnTo>
                    <a:pt x="1204" y="816"/>
                  </a:lnTo>
                  <a:lnTo>
                    <a:pt x="1202" y="788"/>
                  </a:lnTo>
                  <a:lnTo>
                    <a:pt x="1197" y="763"/>
                  </a:lnTo>
                  <a:lnTo>
                    <a:pt x="1187" y="740"/>
                  </a:lnTo>
                  <a:lnTo>
                    <a:pt x="1167" y="719"/>
                  </a:lnTo>
                  <a:lnTo>
                    <a:pt x="1146" y="698"/>
                  </a:lnTo>
                  <a:lnTo>
                    <a:pt x="1125" y="681"/>
                  </a:lnTo>
                  <a:lnTo>
                    <a:pt x="1102" y="664"/>
                  </a:lnTo>
                  <a:lnTo>
                    <a:pt x="1079" y="648"/>
                  </a:lnTo>
                  <a:lnTo>
                    <a:pt x="1055" y="633"/>
                  </a:lnTo>
                  <a:lnTo>
                    <a:pt x="1032" y="619"/>
                  </a:lnTo>
                  <a:lnTo>
                    <a:pt x="1007" y="603"/>
                  </a:lnTo>
                  <a:lnTo>
                    <a:pt x="983" y="587"/>
                  </a:lnTo>
                  <a:lnTo>
                    <a:pt x="971" y="573"/>
                  </a:lnTo>
                  <a:lnTo>
                    <a:pt x="958" y="560"/>
                  </a:lnTo>
                  <a:lnTo>
                    <a:pt x="943" y="547"/>
                  </a:lnTo>
                  <a:lnTo>
                    <a:pt x="930" y="535"/>
                  </a:lnTo>
                  <a:lnTo>
                    <a:pt x="916" y="522"/>
                  </a:lnTo>
                  <a:lnTo>
                    <a:pt x="904" y="508"/>
                  </a:lnTo>
                  <a:lnTo>
                    <a:pt x="892" y="494"/>
                  </a:lnTo>
                  <a:lnTo>
                    <a:pt x="883" y="477"/>
                  </a:lnTo>
                  <a:lnTo>
                    <a:pt x="869" y="470"/>
                  </a:lnTo>
                  <a:lnTo>
                    <a:pt x="855" y="462"/>
                  </a:lnTo>
                  <a:lnTo>
                    <a:pt x="841" y="453"/>
                  </a:lnTo>
                  <a:lnTo>
                    <a:pt x="828" y="443"/>
                  </a:lnTo>
                  <a:lnTo>
                    <a:pt x="816" y="431"/>
                  </a:lnTo>
                  <a:lnTo>
                    <a:pt x="807" y="416"/>
                  </a:lnTo>
                  <a:lnTo>
                    <a:pt x="800" y="402"/>
                  </a:lnTo>
                  <a:lnTo>
                    <a:pt x="798" y="386"/>
                  </a:lnTo>
                  <a:lnTo>
                    <a:pt x="812" y="381"/>
                  </a:lnTo>
                  <a:lnTo>
                    <a:pt x="820" y="368"/>
                  </a:lnTo>
                  <a:lnTo>
                    <a:pt x="825" y="353"/>
                  </a:lnTo>
                  <a:lnTo>
                    <a:pt x="829" y="338"/>
                  </a:lnTo>
                  <a:lnTo>
                    <a:pt x="821" y="323"/>
                  </a:lnTo>
                  <a:lnTo>
                    <a:pt x="811" y="310"/>
                  </a:lnTo>
                  <a:lnTo>
                    <a:pt x="799" y="297"/>
                  </a:lnTo>
                  <a:lnTo>
                    <a:pt x="784" y="286"/>
                  </a:lnTo>
                  <a:lnTo>
                    <a:pt x="769" y="277"/>
                  </a:lnTo>
                  <a:lnTo>
                    <a:pt x="753" y="268"/>
                  </a:lnTo>
                  <a:lnTo>
                    <a:pt x="736" y="261"/>
                  </a:lnTo>
                  <a:lnTo>
                    <a:pt x="720" y="255"/>
                  </a:lnTo>
                  <a:lnTo>
                    <a:pt x="716" y="265"/>
                  </a:lnTo>
                  <a:lnTo>
                    <a:pt x="717" y="274"/>
                  </a:lnTo>
                  <a:lnTo>
                    <a:pt x="721" y="282"/>
                  </a:lnTo>
                  <a:lnTo>
                    <a:pt x="728" y="290"/>
                  </a:lnTo>
                  <a:lnTo>
                    <a:pt x="735" y="297"/>
                  </a:lnTo>
                  <a:lnTo>
                    <a:pt x="740" y="306"/>
                  </a:lnTo>
                  <a:lnTo>
                    <a:pt x="742" y="315"/>
                  </a:lnTo>
                  <a:lnTo>
                    <a:pt x="741" y="326"/>
                  </a:lnTo>
                  <a:lnTo>
                    <a:pt x="748" y="338"/>
                  </a:lnTo>
                  <a:lnTo>
                    <a:pt x="756" y="349"/>
                  </a:lnTo>
                  <a:lnTo>
                    <a:pt x="763" y="361"/>
                  </a:lnTo>
                  <a:lnTo>
                    <a:pt x="773" y="370"/>
                  </a:lnTo>
                  <a:lnTo>
                    <a:pt x="769" y="376"/>
                  </a:lnTo>
                  <a:lnTo>
                    <a:pt x="763" y="381"/>
                  </a:lnTo>
                  <a:lnTo>
                    <a:pt x="758" y="382"/>
                  </a:lnTo>
                  <a:lnTo>
                    <a:pt x="753" y="380"/>
                  </a:lnTo>
                  <a:lnTo>
                    <a:pt x="737" y="366"/>
                  </a:lnTo>
                  <a:lnTo>
                    <a:pt x="724" y="351"/>
                  </a:lnTo>
                  <a:lnTo>
                    <a:pt x="712" y="332"/>
                  </a:lnTo>
                  <a:lnTo>
                    <a:pt x="703" y="314"/>
                  </a:lnTo>
                  <a:lnTo>
                    <a:pt x="698" y="294"/>
                  </a:lnTo>
                  <a:lnTo>
                    <a:pt x="694" y="274"/>
                  </a:lnTo>
                  <a:lnTo>
                    <a:pt x="694" y="255"/>
                  </a:lnTo>
                  <a:lnTo>
                    <a:pt x="696" y="235"/>
                  </a:lnTo>
                  <a:lnTo>
                    <a:pt x="702" y="230"/>
                  </a:lnTo>
                  <a:lnTo>
                    <a:pt x="707" y="226"/>
                  </a:lnTo>
                  <a:lnTo>
                    <a:pt x="712" y="226"/>
                  </a:lnTo>
                  <a:lnTo>
                    <a:pt x="719" y="227"/>
                  </a:lnTo>
                  <a:lnTo>
                    <a:pt x="724" y="228"/>
                  </a:lnTo>
                  <a:lnTo>
                    <a:pt x="731" y="231"/>
                  </a:lnTo>
                  <a:lnTo>
                    <a:pt x="736" y="234"/>
                  </a:lnTo>
                  <a:lnTo>
                    <a:pt x="741" y="236"/>
                  </a:lnTo>
                  <a:lnTo>
                    <a:pt x="757" y="244"/>
                  </a:lnTo>
                  <a:lnTo>
                    <a:pt x="771" y="252"/>
                  </a:lnTo>
                  <a:lnTo>
                    <a:pt x="787" y="260"/>
                  </a:lnTo>
                  <a:lnTo>
                    <a:pt x="800" y="269"/>
                  </a:lnTo>
                  <a:lnTo>
                    <a:pt x="813" y="278"/>
                  </a:lnTo>
                  <a:lnTo>
                    <a:pt x="825" y="290"/>
                  </a:lnTo>
                  <a:lnTo>
                    <a:pt x="834" y="303"/>
                  </a:lnTo>
                  <a:lnTo>
                    <a:pt x="842" y="318"/>
                  </a:lnTo>
                  <a:lnTo>
                    <a:pt x="855" y="315"/>
                  </a:lnTo>
                  <a:lnTo>
                    <a:pt x="867" y="317"/>
                  </a:lnTo>
                  <a:lnTo>
                    <a:pt x="879" y="320"/>
                  </a:lnTo>
                  <a:lnTo>
                    <a:pt x="890" y="324"/>
                  </a:lnTo>
                  <a:lnTo>
                    <a:pt x="900" y="331"/>
                  </a:lnTo>
                  <a:lnTo>
                    <a:pt x="912" y="336"/>
                  </a:lnTo>
                  <a:lnTo>
                    <a:pt x="924" y="339"/>
                  </a:lnTo>
                  <a:lnTo>
                    <a:pt x="937" y="340"/>
                  </a:lnTo>
                  <a:lnTo>
                    <a:pt x="942" y="343"/>
                  </a:lnTo>
                  <a:lnTo>
                    <a:pt x="949" y="347"/>
                  </a:lnTo>
                  <a:lnTo>
                    <a:pt x="954" y="351"/>
                  </a:lnTo>
                  <a:lnTo>
                    <a:pt x="961" y="355"/>
                  </a:lnTo>
                  <a:lnTo>
                    <a:pt x="967" y="359"/>
                  </a:lnTo>
                  <a:lnTo>
                    <a:pt x="972" y="361"/>
                  </a:lnTo>
                  <a:lnTo>
                    <a:pt x="980" y="363"/>
                  </a:lnTo>
                  <a:lnTo>
                    <a:pt x="987" y="364"/>
                  </a:lnTo>
                  <a:lnTo>
                    <a:pt x="1004" y="372"/>
                  </a:lnTo>
                  <a:lnTo>
                    <a:pt x="1020" y="381"/>
                  </a:lnTo>
                  <a:lnTo>
                    <a:pt x="1035" y="391"/>
                  </a:lnTo>
                  <a:lnTo>
                    <a:pt x="1051" y="402"/>
                  </a:lnTo>
                  <a:lnTo>
                    <a:pt x="1067" y="412"/>
                  </a:lnTo>
                  <a:lnTo>
                    <a:pt x="1084" y="424"/>
                  </a:lnTo>
                  <a:lnTo>
                    <a:pt x="1100" y="435"/>
                  </a:lnTo>
                  <a:lnTo>
                    <a:pt x="1116" y="445"/>
                  </a:lnTo>
                  <a:lnTo>
                    <a:pt x="1133" y="456"/>
                  </a:lnTo>
                  <a:lnTo>
                    <a:pt x="1150" y="465"/>
                  </a:lnTo>
                  <a:lnTo>
                    <a:pt x="1168" y="473"/>
                  </a:lnTo>
                  <a:lnTo>
                    <a:pt x="1187" y="478"/>
                  </a:lnTo>
                  <a:lnTo>
                    <a:pt x="1205" y="482"/>
                  </a:lnTo>
                  <a:lnTo>
                    <a:pt x="1225" y="485"/>
                  </a:lnTo>
                  <a:lnTo>
                    <a:pt x="1246" y="483"/>
                  </a:lnTo>
                  <a:lnTo>
                    <a:pt x="1268" y="481"/>
                  </a:lnTo>
                  <a:lnTo>
                    <a:pt x="1286" y="485"/>
                  </a:lnTo>
                  <a:lnTo>
                    <a:pt x="1305" y="490"/>
                  </a:lnTo>
                  <a:lnTo>
                    <a:pt x="1323" y="497"/>
                  </a:lnTo>
                  <a:lnTo>
                    <a:pt x="1340" y="505"/>
                  </a:lnTo>
                  <a:lnTo>
                    <a:pt x="1357" y="512"/>
                  </a:lnTo>
                  <a:lnTo>
                    <a:pt x="1373" y="523"/>
                  </a:lnTo>
                  <a:lnTo>
                    <a:pt x="1386" y="535"/>
                  </a:lnTo>
                  <a:lnTo>
                    <a:pt x="1399" y="549"/>
                  </a:lnTo>
                  <a:lnTo>
                    <a:pt x="1398" y="554"/>
                  </a:lnTo>
                  <a:lnTo>
                    <a:pt x="1394" y="558"/>
                  </a:lnTo>
                  <a:lnTo>
                    <a:pt x="1390" y="561"/>
                  </a:lnTo>
                  <a:lnTo>
                    <a:pt x="1385" y="564"/>
                  </a:lnTo>
                  <a:lnTo>
                    <a:pt x="1377" y="586"/>
                  </a:lnTo>
                  <a:lnTo>
                    <a:pt x="1371" y="608"/>
                  </a:lnTo>
                  <a:lnTo>
                    <a:pt x="1368" y="629"/>
                  </a:lnTo>
                  <a:lnTo>
                    <a:pt x="1368" y="653"/>
                  </a:lnTo>
                  <a:lnTo>
                    <a:pt x="1376" y="652"/>
                  </a:lnTo>
                  <a:lnTo>
                    <a:pt x="1382" y="648"/>
                  </a:lnTo>
                  <a:lnTo>
                    <a:pt x="1389" y="644"/>
                  </a:lnTo>
                  <a:lnTo>
                    <a:pt x="1394" y="637"/>
                  </a:lnTo>
                  <a:lnTo>
                    <a:pt x="1399" y="631"/>
                  </a:lnTo>
                  <a:lnTo>
                    <a:pt x="1405" y="623"/>
                  </a:lnTo>
                  <a:lnTo>
                    <a:pt x="1410" y="616"/>
                  </a:lnTo>
                  <a:lnTo>
                    <a:pt x="1415" y="610"/>
                  </a:lnTo>
                  <a:lnTo>
                    <a:pt x="1417" y="604"/>
                  </a:lnTo>
                  <a:lnTo>
                    <a:pt x="1418" y="598"/>
                  </a:lnTo>
                  <a:lnTo>
                    <a:pt x="1420" y="593"/>
                  </a:lnTo>
                  <a:lnTo>
                    <a:pt x="1427" y="591"/>
                  </a:lnTo>
                  <a:lnTo>
                    <a:pt x="1436" y="603"/>
                  </a:lnTo>
                  <a:lnTo>
                    <a:pt x="1432" y="615"/>
                  </a:lnTo>
                  <a:lnTo>
                    <a:pt x="1427" y="627"/>
                  </a:lnTo>
                  <a:lnTo>
                    <a:pt x="1419" y="636"/>
                  </a:lnTo>
                  <a:lnTo>
                    <a:pt x="1411" y="645"/>
                  </a:lnTo>
                  <a:lnTo>
                    <a:pt x="1402" y="654"/>
                  </a:lnTo>
                  <a:lnTo>
                    <a:pt x="1394" y="662"/>
                  </a:lnTo>
                  <a:lnTo>
                    <a:pt x="1385" y="671"/>
                  </a:lnTo>
                  <a:lnTo>
                    <a:pt x="1377" y="679"/>
                  </a:lnTo>
                  <a:lnTo>
                    <a:pt x="1369" y="681"/>
                  </a:lnTo>
                  <a:lnTo>
                    <a:pt x="1363" y="681"/>
                  </a:lnTo>
                  <a:lnTo>
                    <a:pt x="1356" y="679"/>
                  </a:lnTo>
                  <a:lnTo>
                    <a:pt x="1351" y="677"/>
                  </a:lnTo>
                  <a:lnTo>
                    <a:pt x="1346" y="671"/>
                  </a:lnTo>
                  <a:lnTo>
                    <a:pt x="1340" y="666"/>
                  </a:lnTo>
                  <a:lnTo>
                    <a:pt x="1336" y="661"/>
                  </a:lnTo>
                  <a:lnTo>
                    <a:pt x="1334" y="654"/>
                  </a:lnTo>
                  <a:lnTo>
                    <a:pt x="1332" y="628"/>
                  </a:lnTo>
                  <a:lnTo>
                    <a:pt x="1336" y="603"/>
                  </a:lnTo>
                  <a:lnTo>
                    <a:pt x="1340" y="577"/>
                  </a:lnTo>
                  <a:lnTo>
                    <a:pt x="1346" y="552"/>
                  </a:lnTo>
                  <a:lnTo>
                    <a:pt x="1340" y="547"/>
                  </a:lnTo>
                  <a:lnTo>
                    <a:pt x="1334" y="543"/>
                  </a:lnTo>
                  <a:lnTo>
                    <a:pt x="1327" y="540"/>
                  </a:lnTo>
                  <a:lnTo>
                    <a:pt x="1321" y="537"/>
                  </a:lnTo>
                  <a:lnTo>
                    <a:pt x="1313" y="535"/>
                  </a:lnTo>
                  <a:lnTo>
                    <a:pt x="1306" y="531"/>
                  </a:lnTo>
                  <a:lnTo>
                    <a:pt x="1301" y="526"/>
                  </a:lnTo>
                  <a:lnTo>
                    <a:pt x="1296" y="519"/>
                  </a:lnTo>
                  <a:lnTo>
                    <a:pt x="1286" y="524"/>
                  </a:lnTo>
                  <a:lnTo>
                    <a:pt x="1279" y="522"/>
                  </a:lnTo>
                  <a:lnTo>
                    <a:pt x="1271" y="515"/>
                  </a:lnTo>
                  <a:lnTo>
                    <a:pt x="1261" y="510"/>
                  </a:lnTo>
                  <a:lnTo>
                    <a:pt x="1234" y="510"/>
                  </a:lnTo>
                  <a:lnTo>
                    <a:pt x="1208" y="508"/>
                  </a:lnTo>
                  <a:lnTo>
                    <a:pt x="1183" y="505"/>
                  </a:lnTo>
                  <a:lnTo>
                    <a:pt x="1159" y="498"/>
                  </a:lnTo>
                  <a:lnTo>
                    <a:pt x="1135" y="489"/>
                  </a:lnTo>
                  <a:lnTo>
                    <a:pt x="1113" y="478"/>
                  </a:lnTo>
                  <a:lnTo>
                    <a:pt x="1092" y="464"/>
                  </a:lnTo>
                  <a:lnTo>
                    <a:pt x="1071" y="448"/>
                  </a:lnTo>
                  <a:lnTo>
                    <a:pt x="1058" y="436"/>
                  </a:lnTo>
                  <a:lnTo>
                    <a:pt x="1042" y="427"/>
                  </a:lnTo>
                  <a:lnTo>
                    <a:pt x="1026" y="418"/>
                  </a:lnTo>
                  <a:lnTo>
                    <a:pt x="1009" y="410"/>
                  </a:lnTo>
                  <a:lnTo>
                    <a:pt x="992" y="402"/>
                  </a:lnTo>
                  <a:lnTo>
                    <a:pt x="975" y="394"/>
                  </a:lnTo>
                  <a:lnTo>
                    <a:pt x="961" y="385"/>
                  </a:lnTo>
                  <a:lnTo>
                    <a:pt x="946" y="374"/>
                  </a:lnTo>
                  <a:lnTo>
                    <a:pt x="950" y="369"/>
                  </a:lnTo>
                  <a:lnTo>
                    <a:pt x="949" y="364"/>
                  </a:lnTo>
                  <a:lnTo>
                    <a:pt x="945" y="360"/>
                  </a:lnTo>
                  <a:lnTo>
                    <a:pt x="940" y="357"/>
                  </a:lnTo>
                  <a:lnTo>
                    <a:pt x="932" y="356"/>
                  </a:lnTo>
                  <a:lnTo>
                    <a:pt x="926" y="360"/>
                  </a:lnTo>
                  <a:lnTo>
                    <a:pt x="921" y="366"/>
                  </a:lnTo>
                  <a:lnTo>
                    <a:pt x="917" y="372"/>
                  </a:lnTo>
                  <a:lnTo>
                    <a:pt x="915" y="391"/>
                  </a:lnTo>
                  <a:lnTo>
                    <a:pt x="900" y="389"/>
                  </a:lnTo>
                  <a:lnTo>
                    <a:pt x="908" y="349"/>
                  </a:lnTo>
                  <a:lnTo>
                    <a:pt x="901" y="347"/>
                  </a:lnTo>
                  <a:lnTo>
                    <a:pt x="896" y="344"/>
                  </a:lnTo>
                  <a:lnTo>
                    <a:pt x="890" y="342"/>
                  </a:lnTo>
                  <a:lnTo>
                    <a:pt x="883" y="338"/>
                  </a:lnTo>
                  <a:lnTo>
                    <a:pt x="876" y="335"/>
                  </a:lnTo>
                  <a:lnTo>
                    <a:pt x="870" y="332"/>
                  </a:lnTo>
                  <a:lnTo>
                    <a:pt x="863" y="330"/>
                  </a:lnTo>
                  <a:lnTo>
                    <a:pt x="858" y="327"/>
                  </a:lnTo>
                  <a:lnTo>
                    <a:pt x="849" y="342"/>
                  </a:lnTo>
                  <a:lnTo>
                    <a:pt x="842" y="357"/>
                  </a:lnTo>
                  <a:lnTo>
                    <a:pt x="837" y="376"/>
                  </a:lnTo>
                  <a:lnTo>
                    <a:pt x="832" y="393"/>
                  </a:lnTo>
                  <a:lnTo>
                    <a:pt x="845" y="410"/>
                  </a:lnTo>
                  <a:lnTo>
                    <a:pt x="861" y="423"/>
                  </a:lnTo>
                  <a:lnTo>
                    <a:pt x="878" y="432"/>
                  </a:lnTo>
                  <a:lnTo>
                    <a:pt x="895" y="441"/>
                  </a:lnTo>
                  <a:lnTo>
                    <a:pt x="912" y="451"/>
                  </a:lnTo>
                  <a:lnTo>
                    <a:pt x="926" y="461"/>
                  </a:lnTo>
                  <a:lnTo>
                    <a:pt x="938" y="477"/>
                  </a:lnTo>
                  <a:lnTo>
                    <a:pt x="946" y="497"/>
                  </a:lnTo>
                  <a:lnTo>
                    <a:pt x="962" y="514"/>
                  </a:lnTo>
                  <a:lnTo>
                    <a:pt x="979" y="528"/>
                  </a:lnTo>
                  <a:lnTo>
                    <a:pt x="997" y="543"/>
                  </a:lnTo>
                  <a:lnTo>
                    <a:pt x="1017" y="556"/>
                  </a:lnTo>
                  <a:lnTo>
                    <a:pt x="1037" y="569"/>
                  </a:lnTo>
                  <a:lnTo>
                    <a:pt x="1058" y="581"/>
                  </a:lnTo>
                  <a:lnTo>
                    <a:pt x="1077" y="593"/>
                  </a:lnTo>
                  <a:lnTo>
                    <a:pt x="1099" y="603"/>
                  </a:lnTo>
                  <a:lnTo>
                    <a:pt x="1101" y="587"/>
                  </a:lnTo>
                  <a:lnTo>
                    <a:pt x="1110" y="590"/>
                  </a:lnTo>
                  <a:lnTo>
                    <a:pt x="1117" y="594"/>
                  </a:lnTo>
                  <a:lnTo>
                    <a:pt x="1123" y="600"/>
                  </a:lnTo>
                  <a:lnTo>
                    <a:pt x="1129" y="607"/>
                  </a:lnTo>
                  <a:lnTo>
                    <a:pt x="1134" y="615"/>
                  </a:lnTo>
                  <a:lnTo>
                    <a:pt x="1141" y="623"/>
                  </a:lnTo>
                  <a:lnTo>
                    <a:pt x="1146" y="631"/>
                  </a:lnTo>
                  <a:lnTo>
                    <a:pt x="1154" y="637"/>
                  </a:lnTo>
                  <a:lnTo>
                    <a:pt x="1166" y="650"/>
                  </a:lnTo>
                  <a:lnTo>
                    <a:pt x="1177" y="664"/>
                  </a:lnTo>
                  <a:lnTo>
                    <a:pt x="1191" y="677"/>
                  </a:lnTo>
                  <a:lnTo>
                    <a:pt x="1202" y="690"/>
                  </a:lnTo>
                  <a:lnTo>
                    <a:pt x="1214" y="704"/>
                  </a:lnTo>
                  <a:lnTo>
                    <a:pt x="1225" y="719"/>
                  </a:lnTo>
                  <a:lnTo>
                    <a:pt x="1234" y="735"/>
                  </a:lnTo>
                  <a:lnTo>
                    <a:pt x="1240" y="750"/>
                  </a:lnTo>
                  <a:lnTo>
                    <a:pt x="1240" y="774"/>
                  </a:lnTo>
                  <a:lnTo>
                    <a:pt x="1240" y="800"/>
                  </a:lnTo>
                  <a:lnTo>
                    <a:pt x="1240" y="828"/>
                  </a:lnTo>
                  <a:lnTo>
                    <a:pt x="1242" y="855"/>
                  </a:lnTo>
                  <a:lnTo>
                    <a:pt x="1244" y="883"/>
                  </a:lnTo>
                  <a:lnTo>
                    <a:pt x="1250" y="908"/>
                  </a:lnTo>
                  <a:lnTo>
                    <a:pt x="1259" y="933"/>
                  </a:lnTo>
                  <a:lnTo>
                    <a:pt x="1272" y="954"/>
                  </a:lnTo>
                  <a:lnTo>
                    <a:pt x="1277" y="972"/>
                  </a:lnTo>
                  <a:lnTo>
                    <a:pt x="1277" y="993"/>
                  </a:lnTo>
                  <a:lnTo>
                    <a:pt x="1275" y="1014"/>
                  </a:lnTo>
                  <a:lnTo>
                    <a:pt x="1271" y="1033"/>
                  </a:lnTo>
                  <a:lnTo>
                    <a:pt x="1277" y="1047"/>
                  </a:lnTo>
                  <a:lnTo>
                    <a:pt x="1282" y="1062"/>
                  </a:lnTo>
                  <a:lnTo>
                    <a:pt x="1285" y="1078"/>
                  </a:lnTo>
                  <a:lnTo>
                    <a:pt x="1288" y="1092"/>
                  </a:lnTo>
                  <a:lnTo>
                    <a:pt x="1292" y="1108"/>
                  </a:lnTo>
                  <a:lnTo>
                    <a:pt x="1297" y="1121"/>
                  </a:lnTo>
                  <a:lnTo>
                    <a:pt x="1305" y="1134"/>
                  </a:lnTo>
                  <a:lnTo>
                    <a:pt x="1317" y="1146"/>
                  </a:lnTo>
                  <a:lnTo>
                    <a:pt x="1317" y="1155"/>
                  </a:lnTo>
                  <a:lnTo>
                    <a:pt x="1309" y="1160"/>
                  </a:lnTo>
                  <a:lnTo>
                    <a:pt x="1300" y="1166"/>
                  </a:lnTo>
                  <a:lnTo>
                    <a:pt x="1300" y="1175"/>
                  </a:lnTo>
                  <a:lnTo>
                    <a:pt x="1296" y="1202"/>
                  </a:lnTo>
                  <a:lnTo>
                    <a:pt x="1289" y="1229"/>
                  </a:lnTo>
                  <a:lnTo>
                    <a:pt x="1282" y="1256"/>
                  </a:lnTo>
                  <a:lnTo>
                    <a:pt x="1276" y="1284"/>
                  </a:lnTo>
                  <a:lnTo>
                    <a:pt x="1269" y="1312"/>
                  </a:lnTo>
                  <a:lnTo>
                    <a:pt x="1267" y="1340"/>
                  </a:lnTo>
                  <a:lnTo>
                    <a:pt x="1267" y="1372"/>
                  </a:lnTo>
                  <a:lnTo>
                    <a:pt x="1271" y="1405"/>
                  </a:lnTo>
                  <a:lnTo>
                    <a:pt x="1282" y="1411"/>
                  </a:lnTo>
                  <a:lnTo>
                    <a:pt x="1297" y="1414"/>
                  </a:lnTo>
                  <a:lnTo>
                    <a:pt x="1310" y="1417"/>
                  </a:lnTo>
                  <a:lnTo>
                    <a:pt x="1325" y="1418"/>
                  </a:lnTo>
                  <a:lnTo>
                    <a:pt x="1336" y="1422"/>
                  </a:lnTo>
                  <a:lnTo>
                    <a:pt x="1348" y="1427"/>
                  </a:lnTo>
                  <a:lnTo>
                    <a:pt x="1357" y="1435"/>
                  </a:lnTo>
                  <a:lnTo>
                    <a:pt x="1363" y="1450"/>
                  </a:lnTo>
                  <a:lnTo>
                    <a:pt x="1371" y="1555"/>
                  </a:lnTo>
                  <a:lnTo>
                    <a:pt x="1357" y="1560"/>
                  </a:lnTo>
                  <a:lnTo>
                    <a:pt x="1343" y="1563"/>
                  </a:lnTo>
                  <a:lnTo>
                    <a:pt x="1327" y="1564"/>
                  </a:lnTo>
                  <a:lnTo>
                    <a:pt x="1309" y="1564"/>
                  </a:lnTo>
                  <a:lnTo>
                    <a:pt x="1292" y="1564"/>
                  </a:lnTo>
                  <a:lnTo>
                    <a:pt x="1273" y="1564"/>
                  </a:lnTo>
                  <a:lnTo>
                    <a:pt x="1256" y="1565"/>
                  </a:lnTo>
                  <a:lnTo>
                    <a:pt x="1239" y="1568"/>
                  </a:lnTo>
                  <a:lnTo>
                    <a:pt x="1235" y="1580"/>
                  </a:lnTo>
                  <a:lnTo>
                    <a:pt x="1235" y="1594"/>
                  </a:lnTo>
                  <a:lnTo>
                    <a:pt x="1235" y="1610"/>
                  </a:lnTo>
                  <a:lnTo>
                    <a:pt x="1233" y="1624"/>
                  </a:lnTo>
                  <a:lnTo>
                    <a:pt x="1229" y="1726"/>
                  </a:lnTo>
                  <a:lnTo>
                    <a:pt x="1226" y="1828"/>
                  </a:lnTo>
                  <a:lnTo>
                    <a:pt x="1222" y="1929"/>
                  </a:lnTo>
                  <a:lnTo>
                    <a:pt x="1218" y="2029"/>
                  </a:lnTo>
                  <a:lnTo>
                    <a:pt x="1210" y="2027"/>
                  </a:lnTo>
                  <a:lnTo>
                    <a:pt x="1210" y="2063"/>
                  </a:lnTo>
                  <a:lnTo>
                    <a:pt x="1208" y="2099"/>
                  </a:lnTo>
                  <a:lnTo>
                    <a:pt x="1208" y="2134"/>
                  </a:lnTo>
                  <a:lnTo>
                    <a:pt x="1212" y="2169"/>
                  </a:lnTo>
                  <a:lnTo>
                    <a:pt x="1212" y="2199"/>
                  </a:lnTo>
                  <a:lnTo>
                    <a:pt x="1219" y="2194"/>
                  </a:lnTo>
                  <a:lnTo>
                    <a:pt x="1222" y="2184"/>
                  </a:lnTo>
                  <a:lnTo>
                    <a:pt x="1225" y="2172"/>
                  </a:lnTo>
                  <a:lnTo>
                    <a:pt x="1230" y="2162"/>
                  </a:lnTo>
                  <a:lnTo>
                    <a:pt x="1252" y="2084"/>
                  </a:lnTo>
                  <a:lnTo>
                    <a:pt x="1276" y="2007"/>
                  </a:lnTo>
                  <a:lnTo>
                    <a:pt x="1298" y="1931"/>
                  </a:lnTo>
                  <a:lnTo>
                    <a:pt x="1322" y="1854"/>
                  </a:lnTo>
                  <a:lnTo>
                    <a:pt x="1344" y="1778"/>
                  </a:lnTo>
                  <a:lnTo>
                    <a:pt x="1367" y="1702"/>
                  </a:lnTo>
                  <a:lnTo>
                    <a:pt x="1389" y="1624"/>
                  </a:lnTo>
                  <a:lnTo>
                    <a:pt x="1410" y="1547"/>
                  </a:lnTo>
                  <a:lnTo>
                    <a:pt x="1418" y="1540"/>
                  </a:lnTo>
                  <a:lnTo>
                    <a:pt x="1410" y="1493"/>
                  </a:lnTo>
                  <a:lnTo>
                    <a:pt x="1402" y="1447"/>
                  </a:lnTo>
                  <a:lnTo>
                    <a:pt x="1393" y="1400"/>
                  </a:lnTo>
                  <a:lnTo>
                    <a:pt x="1382" y="1354"/>
                  </a:lnTo>
                  <a:lnTo>
                    <a:pt x="1386" y="1350"/>
                  </a:lnTo>
                  <a:lnTo>
                    <a:pt x="1385" y="1346"/>
                  </a:lnTo>
                  <a:lnTo>
                    <a:pt x="1381" y="1340"/>
                  </a:lnTo>
                  <a:lnTo>
                    <a:pt x="1382" y="1334"/>
                  </a:lnTo>
                  <a:lnTo>
                    <a:pt x="1390" y="1335"/>
                  </a:lnTo>
                  <a:lnTo>
                    <a:pt x="1398" y="1340"/>
                  </a:lnTo>
                  <a:lnTo>
                    <a:pt x="1406" y="1348"/>
                  </a:lnTo>
                  <a:lnTo>
                    <a:pt x="1413" y="1358"/>
                  </a:lnTo>
                  <a:lnTo>
                    <a:pt x="1420" y="1385"/>
                  </a:lnTo>
                  <a:lnTo>
                    <a:pt x="1427" y="1413"/>
                  </a:lnTo>
                  <a:lnTo>
                    <a:pt x="1434" y="1440"/>
                  </a:lnTo>
                  <a:lnTo>
                    <a:pt x="1439" y="1467"/>
                  </a:lnTo>
                  <a:lnTo>
                    <a:pt x="1448" y="1502"/>
                  </a:lnTo>
                  <a:lnTo>
                    <a:pt x="1453" y="1540"/>
                  </a:lnTo>
                  <a:lnTo>
                    <a:pt x="1457" y="1580"/>
                  </a:lnTo>
                  <a:lnTo>
                    <a:pt x="1466" y="1616"/>
                  </a:lnTo>
                  <a:lnTo>
                    <a:pt x="1486" y="1694"/>
                  </a:lnTo>
                  <a:lnTo>
                    <a:pt x="1509" y="1772"/>
                  </a:lnTo>
                  <a:lnTo>
                    <a:pt x="1532" y="1847"/>
                  </a:lnTo>
                  <a:lnTo>
                    <a:pt x="1557" y="1923"/>
                  </a:lnTo>
                  <a:lnTo>
                    <a:pt x="1583" y="1998"/>
                  </a:lnTo>
                  <a:lnTo>
                    <a:pt x="1610" y="2071"/>
                  </a:lnTo>
                  <a:lnTo>
                    <a:pt x="1636" y="2146"/>
                  </a:lnTo>
                  <a:lnTo>
                    <a:pt x="1662" y="2221"/>
                  </a:lnTo>
                  <a:lnTo>
                    <a:pt x="1669" y="2234"/>
                  </a:lnTo>
                  <a:lnTo>
                    <a:pt x="1674" y="2249"/>
                  </a:lnTo>
                  <a:lnTo>
                    <a:pt x="1681" y="2259"/>
                  </a:lnTo>
                  <a:lnTo>
                    <a:pt x="1691" y="2264"/>
                  </a:lnTo>
                  <a:lnTo>
                    <a:pt x="1687" y="2191"/>
                  </a:lnTo>
                  <a:lnTo>
                    <a:pt x="1681" y="2117"/>
                  </a:lnTo>
                  <a:lnTo>
                    <a:pt x="1673" y="2044"/>
                  </a:lnTo>
                  <a:lnTo>
                    <a:pt x="1665" y="1970"/>
                  </a:lnTo>
                  <a:lnTo>
                    <a:pt x="1657" y="1896"/>
                  </a:lnTo>
                  <a:lnTo>
                    <a:pt x="1650" y="1822"/>
                  </a:lnTo>
                  <a:lnTo>
                    <a:pt x="1645" y="1749"/>
                  </a:lnTo>
                  <a:lnTo>
                    <a:pt x="1641" y="1676"/>
                  </a:lnTo>
                  <a:lnTo>
                    <a:pt x="1636" y="1623"/>
                  </a:lnTo>
                  <a:lnTo>
                    <a:pt x="1633" y="1570"/>
                  </a:lnTo>
                  <a:lnTo>
                    <a:pt x="1632" y="1518"/>
                  </a:lnTo>
                  <a:lnTo>
                    <a:pt x="1629" y="1465"/>
                  </a:lnTo>
                  <a:lnTo>
                    <a:pt x="1624" y="1415"/>
                  </a:lnTo>
                  <a:lnTo>
                    <a:pt x="1614" y="1367"/>
                  </a:lnTo>
                  <a:lnTo>
                    <a:pt x="1597" y="1321"/>
                  </a:lnTo>
                  <a:lnTo>
                    <a:pt x="1572" y="1279"/>
                  </a:lnTo>
                  <a:lnTo>
                    <a:pt x="1518" y="1166"/>
                  </a:lnTo>
                  <a:lnTo>
                    <a:pt x="1501" y="1167"/>
                  </a:lnTo>
                  <a:lnTo>
                    <a:pt x="1485" y="1168"/>
                  </a:lnTo>
                  <a:lnTo>
                    <a:pt x="1469" y="1168"/>
                  </a:lnTo>
                  <a:lnTo>
                    <a:pt x="1453" y="1168"/>
                  </a:lnTo>
                  <a:lnTo>
                    <a:pt x="1436" y="1168"/>
                  </a:lnTo>
                  <a:lnTo>
                    <a:pt x="1420" y="1168"/>
                  </a:lnTo>
                  <a:lnTo>
                    <a:pt x="1405" y="1167"/>
                  </a:lnTo>
                  <a:lnTo>
                    <a:pt x="1388" y="1166"/>
                  </a:lnTo>
                  <a:lnTo>
                    <a:pt x="1392" y="1147"/>
                  </a:lnTo>
                  <a:lnTo>
                    <a:pt x="1402" y="1137"/>
                  </a:lnTo>
                  <a:lnTo>
                    <a:pt x="1415" y="1131"/>
                  </a:lnTo>
                  <a:lnTo>
                    <a:pt x="1432" y="1131"/>
                  </a:lnTo>
                  <a:lnTo>
                    <a:pt x="1451" y="1133"/>
                  </a:lnTo>
                  <a:lnTo>
                    <a:pt x="1469" y="1134"/>
                  </a:lnTo>
                  <a:lnTo>
                    <a:pt x="1486" y="1131"/>
                  </a:lnTo>
                  <a:lnTo>
                    <a:pt x="1501" y="1126"/>
                  </a:lnTo>
                  <a:lnTo>
                    <a:pt x="1499" y="1116"/>
                  </a:lnTo>
                  <a:lnTo>
                    <a:pt x="1497" y="1107"/>
                  </a:lnTo>
                  <a:lnTo>
                    <a:pt x="1494" y="1097"/>
                  </a:lnTo>
                  <a:lnTo>
                    <a:pt x="1490" y="1087"/>
                  </a:lnTo>
                  <a:lnTo>
                    <a:pt x="1493" y="1084"/>
                  </a:lnTo>
                  <a:lnTo>
                    <a:pt x="1495" y="1083"/>
                  </a:lnTo>
                  <a:lnTo>
                    <a:pt x="1499" y="1083"/>
                  </a:lnTo>
                  <a:lnTo>
                    <a:pt x="1503" y="1083"/>
                  </a:lnTo>
                  <a:lnTo>
                    <a:pt x="1516" y="1113"/>
                  </a:lnTo>
                  <a:lnTo>
                    <a:pt x="1528" y="1145"/>
                  </a:lnTo>
                  <a:lnTo>
                    <a:pt x="1541" y="1176"/>
                  </a:lnTo>
                  <a:lnTo>
                    <a:pt x="1555" y="1206"/>
                  </a:lnTo>
                  <a:lnTo>
                    <a:pt x="1569" y="1238"/>
                  </a:lnTo>
                  <a:lnTo>
                    <a:pt x="1583" y="1268"/>
                  </a:lnTo>
                  <a:lnTo>
                    <a:pt x="1599" y="1297"/>
                  </a:lnTo>
                  <a:lnTo>
                    <a:pt x="1616" y="1326"/>
                  </a:lnTo>
                  <a:lnTo>
                    <a:pt x="1622" y="1322"/>
                  </a:lnTo>
                  <a:lnTo>
                    <a:pt x="1627" y="1318"/>
                  </a:lnTo>
                  <a:lnTo>
                    <a:pt x="1633" y="1314"/>
                  </a:lnTo>
                  <a:lnTo>
                    <a:pt x="1637" y="1310"/>
                  </a:lnTo>
                  <a:lnTo>
                    <a:pt x="1625" y="1280"/>
                  </a:lnTo>
                  <a:lnTo>
                    <a:pt x="1612" y="1250"/>
                  </a:lnTo>
                  <a:lnTo>
                    <a:pt x="1598" y="1220"/>
                  </a:lnTo>
                  <a:lnTo>
                    <a:pt x="1585" y="1189"/>
                  </a:lnTo>
                  <a:lnTo>
                    <a:pt x="1570" y="1158"/>
                  </a:lnTo>
                  <a:lnTo>
                    <a:pt x="1558" y="1128"/>
                  </a:lnTo>
                  <a:lnTo>
                    <a:pt x="1547" y="1096"/>
                  </a:lnTo>
                  <a:lnTo>
                    <a:pt x="1537" y="1064"/>
                  </a:lnTo>
                  <a:lnTo>
                    <a:pt x="1544" y="1057"/>
                  </a:lnTo>
                  <a:lnTo>
                    <a:pt x="1552" y="1050"/>
                  </a:lnTo>
                  <a:lnTo>
                    <a:pt x="1561" y="1043"/>
                  </a:lnTo>
                  <a:lnTo>
                    <a:pt x="1572" y="1039"/>
                  </a:lnTo>
                  <a:lnTo>
                    <a:pt x="1583" y="1036"/>
                  </a:lnTo>
                  <a:lnTo>
                    <a:pt x="1594" y="1034"/>
                  </a:lnTo>
                  <a:lnTo>
                    <a:pt x="1606" y="1034"/>
                  </a:lnTo>
                  <a:lnTo>
                    <a:pt x="1616" y="1036"/>
                  </a:lnTo>
                  <a:lnTo>
                    <a:pt x="1619" y="1037"/>
                  </a:lnTo>
                  <a:lnTo>
                    <a:pt x="1620" y="1041"/>
                  </a:lnTo>
                  <a:lnTo>
                    <a:pt x="1620" y="1049"/>
                  </a:lnTo>
                  <a:lnTo>
                    <a:pt x="1619" y="1057"/>
                  </a:lnTo>
                  <a:lnTo>
                    <a:pt x="1615" y="1064"/>
                  </a:lnTo>
                  <a:lnTo>
                    <a:pt x="1608" y="1071"/>
                  </a:lnTo>
                  <a:lnTo>
                    <a:pt x="1598" y="1074"/>
                  </a:lnTo>
                  <a:lnTo>
                    <a:pt x="1585" y="1072"/>
                  </a:lnTo>
                  <a:lnTo>
                    <a:pt x="1578" y="1078"/>
                  </a:lnTo>
                  <a:lnTo>
                    <a:pt x="1590" y="1108"/>
                  </a:lnTo>
                  <a:lnTo>
                    <a:pt x="1603" y="1137"/>
                  </a:lnTo>
                  <a:lnTo>
                    <a:pt x="1616" y="1166"/>
                  </a:lnTo>
                  <a:lnTo>
                    <a:pt x="1631" y="1195"/>
                  </a:lnTo>
                  <a:lnTo>
                    <a:pt x="1644" y="1225"/>
                  </a:lnTo>
                  <a:lnTo>
                    <a:pt x="1656" y="1254"/>
                  </a:lnTo>
                  <a:lnTo>
                    <a:pt x="1669" y="1283"/>
                  </a:lnTo>
                  <a:lnTo>
                    <a:pt x="1679" y="1313"/>
                  </a:lnTo>
                  <a:lnTo>
                    <a:pt x="1678" y="1327"/>
                  </a:lnTo>
                  <a:lnTo>
                    <a:pt x="1668" y="1337"/>
                  </a:lnTo>
                  <a:lnTo>
                    <a:pt x="1657" y="1347"/>
                  </a:lnTo>
                  <a:lnTo>
                    <a:pt x="1653" y="1358"/>
                  </a:lnTo>
                  <a:lnTo>
                    <a:pt x="1664" y="1351"/>
                  </a:lnTo>
                  <a:lnTo>
                    <a:pt x="1674" y="1346"/>
                  </a:lnTo>
                  <a:lnTo>
                    <a:pt x="1685" y="1343"/>
                  </a:lnTo>
                  <a:lnTo>
                    <a:pt x="1695" y="1340"/>
                  </a:lnTo>
                  <a:lnTo>
                    <a:pt x="1706" y="1338"/>
                  </a:lnTo>
                  <a:lnTo>
                    <a:pt x="1716" y="1334"/>
                  </a:lnTo>
                  <a:lnTo>
                    <a:pt x="1727" y="1330"/>
                  </a:lnTo>
                  <a:lnTo>
                    <a:pt x="1736" y="1323"/>
                  </a:lnTo>
                  <a:lnTo>
                    <a:pt x="1744" y="1309"/>
                  </a:lnTo>
                  <a:lnTo>
                    <a:pt x="1749" y="1294"/>
                  </a:lnTo>
                  <a:lnTo>
                    <a:pt x="1753" y="1279"/>
                  </a:lnTo>
                  <a:lnTo>
                    <a:pt x="1754" y="1264"/>
                  </a:lnTo>
                  <a:lnTo>
                    <a:pt x="1742" y="1262"/>
                  </a:lnTo>
                  <a:lnTo>
                    <a:pt x="1733" y="1256"/>
                  </a:lnTo>
                  <a:lnTo>
                    <a:pt x="1728" y="1247"/>
                  </a:lnTo>
                  <a:lnTo>
                    <a:pt x="1724" y="1238"/>
                  </a:lnTo>
                  <a:lnTo>
                    <a:pt x="1720" y="1226"/>
                  </a:lnTo>
                  <a:lnTo>
                    <a:pt x="1715" y="1216"/>
                  </a:lnTo>
                  <a:lnTo>
                    <a:pt x="1708" y="1206"/>
                  </a:lnTo>
                  <a:lnTo>
                    <a:pt x="1698" y="1200"/>
                  </a:lnTo>
                  <a:lnTo>
                    <a:pt x="1682" y="1168"/>
                  </a:lnTo>
                  <a:lnTo>
                    <a:pt x="1671" y="1135"/>
                  </a:lnTo>
                  <a:lnTo>
                    <a:pt x="1664" y="1101"/>
                  </a:lnTo>
                  <a:lnTo>
                    <a:pt x="1658" y="1066"/>
                  </a:lnTo>
                  <a:lnTo>
                    <a:pt x="1653" y="1032"/>
                  </a:lnTo>
                  <a:lnTo>
                    <a:pt x="1647" y="996"/>
                  </a:lnTo>
                  <a:lnTo>
                    <a:pt x="1636" y="962"/>
                  </a:lnTo>
                  <a:lnTo>
                    <a:pt x="1623" y="929"/>
                  </a:lnTo>
                  <a:lnTo>
                    <a:pt x="1614" y="921"/>
                  </a:lnTo>
                  <a:lnTo>
                    <a:pt x="1604" y="912"/>
                  </a:lnTo>
                  <a:lnTo>
                    <a:pt x="1597" y="904"/>
                  </a:lnTo>
                  <a:lnTo>
                    <a:pt x="1589" y="895"/>
                  </a:lnTo>
                  <a:lnTo>
                    <a:pt x="1582" y="884"/>
                  </a:lnTo>
                  <a:lnTo>
                    <a:pt x="1576" y="875"/>
                  </a:lnTo>
                  <a:lnTo>
                    <a:pt x="1569" y="865"/>
                  </a:lnTo>
                  <a:lnTo>
                    <a:pt x="1562" y="854"/>
                  </a:lnTo>
                  <a:lnTo>
                    <a:pt x="1564" y="849"/>
                  </a:lnTo>
                  <a:lnTo>
                    <a:pt x="1562" y="844"/>
                  </a:lnTo>
                  <a:lnTo>
                    <a:pt x="1562" y="838"/>
                  </a:lnTo>
                  <a:lnTo>
                    <a:pt x="1566" y="834"/>
                  </a:lnTo>
                  <a:lnTo>
                    <a:pt x="1582" y="838"/>
                  </a:lnTo>
                  <a:lnTo>
                    <a:pt x="1595" y="845"/>
                  </a:lnTo>
                  <a:lnTo>
                    <a:pt x="1608" y="854"/>
                  </a:lnTo>
                  <a:lnTo>
                    <a:pt x="1619" y="866"/>
                  </a:lnTo>
                  <a:lnTo>
                    <a:pt x="1629" y="878"/>
                  </a:lnTo>
                  <a:lnTo>
                    <a:pt x="1640" y="891"/>
                  </a:lnTo>
                  <a:lnTo>
                    <a:pt x="1650" y="903"/>
                  </a:lnTo>
                  <a:lnTo>
                    <a:pt x="1660" y="913"/>
                  </a:lnTo>
                  <a:lnTo>
                    <a:pt x="1671" y="942"/>
                  </a:lnTo>
                  <a:lnTo>
                    <a:pt x="1679" y="972"/>
                  </a:lnTo>
                  <a:lnTo>
                    <a:pt x="1687" y="1004"/>
                  </a:lnTo>
                  <a:lnTo>
                    <a:pt x="1692" y="1036"/>
                  </a:lnTo>
                  <a:lnTo>
                    <a:pt x="1698" y="1067"/>
                  </a:lnTo>
                  <a:lnTo>
                    <a:pt x="1704" y="1099"/>
                  </a:lnTo>
                  <a:lnTo>
                    <a:pt x="1714" y="1129"/>
                  </a:lnTo>
                  <a:lnTo>
                    <a:pt x="1724" y="1158"/>
                  </a:lnTo>
                  <a:lnTo>
                    <a:pt x="1728" y="1171"/>
                  </a:lnTo>
                  <a:lnTo>
                    <a:pt x="1732" y="1185"/>
                  </a:lnTo>
                  <a:lnTo>
                    <a:pt x="1735" y="1200"/>
                  </a:lnTo>
                  <a:lnTo>
                    <a:pt x="1738" y="1214"/>
                  </a:lnTo>
                  <a:lnTo>
                    <a:pt x="1744" y="1229"/>
                  </a:lnTo>
                  <a:lnTo>
                    <a:pt x="1752" y="1241"/>
                  </a:lnTo>
                  <a:lnTo>
                    <a:pt x="1762" y="1250"/>
                  </a:lnTo>
                  <a:lnTo>
                    <a:pt x="1778" y="1256"/>
                  </a:lnTo>
                  <a:lnTo>
                    <a:pt x="1792" y="1276"/>
                  </a:lnTo>
                  <a:lnTo>
                    <a:pt x="1787" y="1280"/>
                  </a:lnTo>
                  <a:lnTo>
                    <a:pt x="1779" y="1277"/>
                  </a:lnTo>
                  <a:lnTo>
                    <a:pt x="1771" y="1277"/>
                  </a:lnTo>
                  <a:lnTo>
                    <a:pt x="1769" y="1287"/>
                  </a:lnTo>
                  <a:lnTo>
                    <a:pt x="1762" y="1302"/>
                  </a:lnTo>
                  <a:lnTo>
                    <a:pt x="1760" y="1321"/>
                  </a:lnTo>
                  <a:lnTo>
                    <a:pt x="1754" y="1335"/>
                  </a:lnTo>
                  <a:lnTo>
                    <a:pt x="1736" y="1339"/>
                  </a:lnTo>
                  <a:lnTo>
                    <a:pt x="1725" y="1351"/>
                  </a:lnTo>
                  <a:lnTo>
                    <a:pt x="1725" y="1364"/>
                  </a:lnTo>
                  <a:lnTo>
                    <a:pt x="1732" y="1377"/>
                  </a:lnTo>
                  <a:lnTo>
                    <a:pt x="1738" y="1390"/>
                  </a:lnTo>
                  <a:lnTo>
                    <a:pt x="1744" y="1392"/>
                  </a:lnTo>
                  <a:lnTo>
                    <a:pt x="1749" y="1390"/>
                  </a:lnTo>
                  <a:lnTo>
                    <a:pt x="1754" y="1388"/>
                  </a:lnTo>
                  <a:lnTo>
                    <a:pt x="1758" y="1384"/>
                  </a:lnTo>
                  <a:lnTo>
                    <a:pt x="1762" y="1381"/>
                  </a:lnTo>
                  <a:lnTo>
                    <a:pt x="1767" y="1377"/>
                  </a:lnTo>
                  <a:lnTo>
                    <a:pt x="1773" y="1376"/>
                  </a:lnTo>
                  <a:lnTo>
                    <a:pt x="1779" y="1376"/>
                  </a:lnTo>
                  <a:lnTo>
                    <a:pt x="1795" y="1376"/>
                  </a:lnTo>
                  <a:lnTo>
                    <a:pt x="1804" y="1372"/>
                  </a:lnTo>
                  <a:lnTo>
                    <a:pt x="1811" y="1363"/>
                  </a:lnTo>
                  <a:lnTo>
                    <a:pt x="1815" y="1351"/>
                  </a:lnTo>
                  <a:lnTo>
                    <a:pt x="1817" y="1339"/>
                  </a:lnTo>
                  <a:lnTo>
                    <a:pt x="1819" y="1326"/>
                  </a:lnTo>
                  <a:lnTo>
                    <a:pt x="1821" y="1314"/>
                  </a:lnTo>
                  <a:lnTo>
                    <a:pt x="1827" y="1304"/>
                  </a:lnTo>
                  <a:lnTo>
                    <a:pt x="1836" y="1308"/>
                  </a:lnTo>
                  <a:lnTo>
                    <a:pt x="1844" y="1312"/>
                  </a:lnTo>
                  <a:lnTo>
                    <a:pt x="1850" y="1317"/>
                  </a:lnTo>
                  <a:lnTo>
                    <a:pt x="1854" y="1326"/>
                  </a:lnTo>
                  <a:lnTo>
                    <a:pt x="1850" y="1347"/>
                  </a:lnTo>
                  <a:lnTo>
                    <a:pt x="1848" y="1369"/>
                  </a:lnTo>
                  <a:lnTo>
                    <a:pt x="1841" y="1389"/>
                  </a:lnTo>
                  <a:lnTo>
                    <a:pt x="1829" y="1405"/>
                  </a:lnTo>
                  <a:lnTo>
                    <a:pt x="1812" y="1406"/>
                  </a:lnTo>
                  <a:lnTo>
                    <a:pt x="1796" y="1411"/>
                  </a:lnTo>
                  <a:lnTo>
                    <a:pt x="1781" y="1419"/>
                  </a:lnTo>
                  <a:lnTo>
                    <a:pt x="1766" y="1426"/>
                  </a:lnTo>
                  <a:lnTo>
                    <a:pt x="1750" y="1431"/>
                  </a:lnTo>
                  <a:lnTo>
                    <a:pt x="1736" y="1432"/>
                  </a:lnTo>
                  <a:lnTo>
                    <a:pt x="1720" y="1429"/>
                  </a:lnTo>
                  <a:lnTo>
                    <a:pt x="1704" y="1418"/>
                  </a:lnTo>
                  <a:lnTo>
                    <a:pt x="1695" y="1417"/>
                  </a:lnTo>
                  <a:lnTo>
                    <a:pt x="1690" y="1410"/>
                  </a:lnTo>
                  <a:lnTo>
                    <a:pt x="1686" y="1401"/>
                  </a:lnTo>
                  <a:lnTo>
                    <a:pt x="1682" y="1393"/>
                  </a:lnTo>
                  <a:lnTo>
                    <a:pt x="1683" y="1384"/>
                  </a:lnTo>
                  <a:lnTo>
                    <a:pt x="1686" y="1375"/>
                  </a:lnTo>
                  <a:lnTo>
                    <a:pt x="1687" y="1365"/>
                  </a:lnTo>
                  <a:lnTo>
                    <a:pt x="1685" y="1358"/>
                  </a:lnTo>
                  <a:lnTo>
                    <a:pt x="1679" y="1360"/>
                  </a:lnTo>
                  <a:lnTo>
                    <a:pt x="1674" y="1363"/>
                  </a:lnTo>
                  <a:lnTo>
                    <a:pt x="1669" y="1365"/>
                  </a:lnTo>
                  <a:lnTo>
                    <a:pt x="1665" y="1367"/>
                  </a:lnTo>
                  <a:lnTo>
                    <a:pt x="1660" y="1368"/>
                  </a:lnTo>
                  <a:lnTo>
                    <a:pt x="1654" y="1369"/>
                  </a:lnTo>
                  <a:lnTo>
                    <a:pt x="1649" y="1371"/>
                  </a:lnTo>
                  <a:lnTo>
                    <a:pt x="1644" y="1371"/>
                  </a:lnTo>
                  <a:lnTo>
                    <a:pt x="1649" y="1419"/>
                  </a:lnTo>
                  <a:lnTo>
                    <a:pt x="1656" y="1468"/>
                  </a:lnTo>
                  <a:lnTo>
                    <a:pt x="1661" y="1517"/>
                  </a:lnTo>
                  <a:lnTo>
                    <a:pt x="1668" y="1565"/>
                  </a:lnTo>
                  <a:lnTo>
                    <a:pt x="1674" y="1614"/>
                  </a:lnTo>
                  <a:lnTo>
                    <a:pt x="1678" y="1664"/>
                  </a:lnTo>
                  <a:lnTo>
                    <a:pt x="1682" y="1712"/>
                  </a:lnTo>
                  <a:lnTo>
                    <a:pt x="1685" y="1761"/>
                  </a:lnTo>
                  <a:lnTo>
                    <a:pt x="1692" y="1856"/>
                  </a:lnTo>
                  <a:lnTo>
                    <a:pt x="1700" y="1948"/>
                  </a:lnTo>
                  <a:lnTo>
                    <a:pt x="1706" y="2042"/>
                  </a:lnTo>
                  <a:lnTo>
                    <a:pt x="1710" y="2142"/>
                  </a:lnTo>
                  <a:lnTo>
                    <a:pt x="1715" y="2167"/>
                  </a:lnTo>
                  <a:lnTo>
                    <a:pt x="1717" y="2194"/>
                  </a:lnTo>
                  <a:lnTo>
                    <a:pt x="1719" y="2221"/>
                  </a:lnTo>
                  <a:lnTo>
                    <a:pt x="1721" y="2250"/>
                  </a:lnTo>
                  <a:lnTo>
                    <a:pt x="1723" y="2292"/>
                  </a:lnTo>
                  <a:lnTo>
                    <a:pt x="1725" y="2334"/>
                  </a:lnTo>
                  <a:lnTo>
                    <a:pt x="1732" y="2374"/>
                  </a:lnTo>
                  <a:lnTo>
                    <a:pt x="1741" y="2413"/>
                  </a:lnTo>
                  <a:lnTo>
                    <a:pt x="1738" y="2427"/>
                  </a:lnTo>
                  <a:lnTo>
                    <a:pt x="1733" y="2438"/>
                  </a:lnTo>
                  <a:lnTo>
                    <a:pt x="1728" y="2449"/>
                  </a:lnTo>
                  <a:lnTo>
                    <a:pt x="1727" y="2463"/>
                  </a:lnTo>
                  <a:lnTo>
                    <a:pt x="1721" y="2451"/>
                  </a:lnTo>
                  <a:lnTo>
                    <a:pt x="1715" y="2439"/>
                  </a:lnTo>
                  <a:lnTo>
                    <a:pt x="1707" y="2426"/>
                  </a:lnTo>
                  <a:lnTo>
                    <a:pt x="1699" y="2414"/>
                  </a:lnTo>
                  <a:lnTo>
                    <a:pt x="1691" y="2403"/>
                  </a:lnTo>
                  <a:lnTo>
                    <a:pt x="1685" y="2389"/>
                  </a:lnTo>
                  <a:lnTo>
                    <a:pt x="1678" y="2376"/>
                  </a:lnTo>
                  <a:lnTo>
                    <a:pt x="1673" y="2363"/>
                  </a:lnTo>
                  <a:lnTo>
                    <a:pt x="1640" y="2291"/>
                  </a:lnTo>
                  <a:lnTo>
                    <a:pt x="1611" y="2216"/>
                  </a:lnTo>
                  <a:lnTo>
                    <a:pt x="1583" y="2140"/>
                  </a:lnTo>
                  <a:lnTo>
                    <a:pt x="1560" y="2063"/>
                  </a:lnTo>
                  <a:lnTo>
                    <a:pt x="1536" y="1986"/>
                  </a:lnTo>
                  <a:lnTo>
                    <a:pt x="1512" y="1907"/>
                  </a:lnTo>
                  <a:lnTo>
                    <a:pt x="1490" y="1829"/>
                  </a:lnTo>
                  <a:lnTo>
                    <a:pt x="1465" y="1753"/>
                  </a:lnTo>
                  <a:lnTo>
                    <a:pt x="1457" y="1723"/>
                  </a:lnTo>
                  <a:lnTo>
                    <a:pt x="1448" y="1693"/>
                  </a:lnTo>
                  <a:lnTo>
                    <a:pt x="1440" y="1662"/>
                  </a:lnTo>
                  <a:lnTo>
                    <a:pt x="1431" y="1634"/>
                  </a:lnTo>
                  <a:lnTo>
                    <a:pt x="1406" y="1714"/>
                  </a:lnTo>
                  <a:lnTo>
                    <a:pt x="1382" y="1794"/>
                  </a:lnTo>
                  <a:lnTo>
                    <a:pt x="1360" y="1874"/>
                  </a:lnTo>
                  <a:lnTo>
                    <a:pt x="1338" y="1954"/>
                  </a:lnTo>
                  <a:lnTo>
                    <a:pt x="1313" y="2034"/>
                  </a:lnTo>
                  <a:lnTo>
                    <a:pt x="1288" y="2113"/>
                  </a:lnTo>
                  <a:lnTo>
                    <a:pt x="1259" y="2192"/>
                  </a:lnTo>
                  <a:lnTo>
                    <a:pt x="1227" y="2268"/>
                  </a:lnTo>
                  <a:lnTo>
                    <a:pt x="1214" y="2275"/>
                  </a:lnTo>
                  <a:lnTo>
                    <a:pt x="1213" y="2314"/>
                  </a:lnTo>
                  <a:lnTo>
                    <a:pt x="1214" y="2356"/>
                  </a:lnTo>
                  <a:lnTo>
                    <a:pt x="1217" y="2399"/>
                  </a:lnTo>
                  <a:lnTo>
                    <a:pt x="1218" y="2437"/>
                  </a:lnTo>
                  <a:lnTo>
                    <a:pt x="1212" y="2446"/>
                  </a:lnTo>
                  <a:lnTo>
                    <a:pt x="1206" y="2459"/>
                  </a:lnTo>
                  <a:lnTo>
                    <a:pt x="1200" y="2470"/>
                  </a:lnTo>
                  <a:lnTo>
                    <a:pt x="1187" y="2466"/>
                  </a:lnTo>
                  <a:lnTo>
                    <a:pt x="1183" y="2475"/>
                  </a:lnTo>
                  <a:lnTo>
                    <a:pt x="1173" y="2480"/>
                  </a:lnTo>
                  <a:lnTo>
                    <a:pt x="1163" y="2484"/>
                  </a:lnTo>
                  <a:lnTo>
                    <a:pt x="1151" y="2485"/>
                  </a:lnTo>
                  <a:lnTo>
                    <a:pt x="1116" y="2489"/>
                  </a:lnTo>
                  <a:lnTo>
                    <a:pt x="1079" y="2493"/>
                  </a:lnTo>
                  <a:lnTo>
                    <a:pt x="1043" y="2496"/>
                  </a:lnTo>
                  <a:lnTo>
                    <a:pt x="1008" y="2500"/>
                  </a:lnTo>
                  <a:lnTo>
                    <a:pt x="972" y="2502"/>
                  </a:lnTo>
                  <a:lnTo>
                    <a:pt x="937" y="2505"/>
                  </a:lnTo>
                  <a:lnTo>
                    <a:pt x="901" y="2506"/>
                  </a:lnTo>
                  <a:lnTo>
                    <a:pt x="866" y="2509"/>
                  </a:lnTo>
                  <a:lnTo>
                    <a:pt x="830" y="2512"/>
                  </a:lnTo>
                  <a:lnTo>
                    <a:pt x="795" y="2514"/>
                  </a:lnTo>
                  <a:lnTo>
                    <a:pt x="759" y="2516"/>
                  </a:lnTo>
                  <a:lnTo>
                    <a:pt x="725" y="2518"/>
                  </a:lnTo>
                  <a:lnTo>
                    <a:pt x="690" y="2521"/>
                  </a:lnTo>
                  <a:lnTo>
                    <a:pt x="654" y="2523"/>
                  </a:lnTo>
                  <a:lnTo>
                    <a:pt x="620" y="2526"/>
                  </a:lnTo>
                  <a:lnTo>
                    <a:pt x="585" y="2530"/>
                  </a:lnTo>
                  <a:lnTo>
                    <a:pt x="568" y="2527"/>
                  </a:lnTo>
                  <a:lnTo>
                    <a:pt x="548" y="2526"/>
                  </a:lnTo>
                  <a:lnTo>
                    <a:pt x="528" y="2525"/>
                  </a:lnTo>
                  <a:lnTo>
                    <a:pt x="508" y="2523"/>
                  </a:lnTo>
                  <a:lnTo>
                    <a:pt x="487" y="2523"/>
                  </a:lnTo>
                  <a:lnTo>
                    <a:pt x="468" y="2523"/>
                  </a:lnTo>
                  <a:lnTo>
                    <a:pt x="448" y="2522"/>
                  </a:lnTo>
                  <a:lnTo>
                    <a:pt x="431" y="2522"/>
                  </a:lnTo>
                  <a:lnTo>
                    <a:pt x="423" y="2518"/>
                  </a:lnTo>
                  <a:lnTo>
                    <a:pt x="415" y="2512"/>
                  </a:lnTo>
                  <a:lnTo>
                    <a:pt x="409" y="2506"/>
                  </a:lnTo>
                  <a:lnTo>
                    <a:pt x="403" y="2498"/>
                  </a:lnTo>
                  <a:lnTo>
                    <a:pt x="406" y="2489"/>
                  </a:lnTo>
                  <a:lnTo>
                    <a:pt x="411" y="2484"/>
                  </a:lnTo>
                  <a:lnTo>
                    <a:pt x="419" y="2484"/>
                  </a:lnTo>
                  <a:lnTo>
                    <a:pt x="427" y="2485"/>
                  </a:lnTo>
                  <a:lnTo>
                    <a:pt x="435" y="2487"/>
                  </a:lnTo>
                  <a:lnTo>
                    <a:pt x="444" y="2489"/>
                  </a:lnTo>
                  <a:lnTo>
                    <a:pt x="453" y="2491"/>
                  </a:lnTo>
                  <a:lnTo>
                    <a:pt x="463" y="2488"/>
                  </a:lnTo>
                  <a:lnTo>
                    <a:pt x="505" y="2487"/>
                  </a:lnTo>
                  <a:lnTo>
                    <a:pt x="547" y="2485"/>
                  </a:lnTo>
                  <a:lnTo>
                    <a:pt x="590" y="2484"/>
                  </a:lnTo>
                  <a:lnTo>
                    <a:pt x="632" y="2481"/>
                  </a:lnTo>
                  <a:lnTo>
                    <a:pt x="675" y="2480"/>
                  </a:lnTo>
                  <a:lnTo>
                    <a:pt x="719" y="2477"/>
                  </a:lnTo>
                  <a:lnTo>
                    <a:pt x="762" y="2475"/>
                  </a:lnTo>
                  <a:lnTo>
                    <a:pt x="807" y="2472"/>
                  </a:lnTo>
                  <a:lnTo>
                    <a:pt x="850" y="2471"/>
                  </a:lnTo>
                  <a:lnTo>
                    <a:pt x="894" y="2468"/>
                  </a:lnTo>
                  <a:lnTo>
                    <a:pt x="937" y="2464"/>
                  </a:lnTo>
                  <a:lnTo>
                    <a:pt x="980" y="2462"/>
                  </a:lnTo>
                  <a:lnTo>
                    <a:pt x="1024" y="2459"/>
                  </a:lnTo>
                  <a:lnTo>
                    <a:pt x="1067" y="2456"/>
                  </a:lnTo>
                  <a:lnTo>
                    <a:pt x="1109" y="2452"/>
                  </a:lnTo>
                  <a:lnTo>
                    <a:pt x="1151" y="2450"/>
                  </a:lnTo>
                  <a:lnTo>
                    <a:pt x="1183" y="2442"/>
                  </a:lnTo>
                  <a:lnTo>
                    <a:pt x="1183" y="2445"/>
                  </a:lnTo>
                  <a:lnTo>
                    <a:pt x="1184" y="2446"/>
                  </a:lnTo>
                  <a:lnTo>
                    <a:pt x="1185" y="2449"/>
                  </a:lnTo>
                  <a:lnTo>
                    <a:pt x="1187" y="2450"/>
                  </a:lnTo>
                  <a:lnTo>
                    <a:pt x="1192" y="2450"/>
                  </a:lnTo>
                  <a:lnTo>
                    <a:pt x="1197" y="2449"/>
                  </a:lnTo>
                  <a:lnTo>
                    <a:pt x="1201" y="2446"/>
                  </a:lnTo>
                  <a:lnTo>
                    <a:pt x="1205" y="2442"/>
                  </a:lnTo>
                  <a:lnTo>
                    <a:pt x="1196" y="2360"/>
                  </a:lnTo>
                  <a:lnTo>
                    <a:pt x="1197" y="2280"/>
                  </a:lnTo>
                  <a:lnTo>
                    <a:pt x="1198" y="2201"/>
                  </a:lnTo>
                  <a:lnTo>
                    <a:pt x="1189" y="2120"/>
                  </a:lnTo>
                  <a:lnTo>
                    <a:pt x="1184" y="1988"/>
                  </a:lnTo>
                  <a:lnTo>
                    <a:pt x="1179" y="1857"/>
                  </a:lnTo>
                  <a:lnTo>
                    <a:pt x="1175" y="1726"/>
                  </a:lnTo>
                  <a:lnTo>
                    <a:pt x="1176" y="1590"/>
                  </a:lnTo>
                  <a:lnTo>
                    <a:pt x="1173" y="1578"/>
                  </a:lnTo>
                  <a:lnTo>
                    <a:pt x="1168" y="1572"/>
                  </a:lnTo>
                  <a:lnTo>
                    <a:pt x="1162" y="1569"/>
                  </a:lnTo>
                  <a:lnTo>
                    <a:pt x="1154" y="1569"/>
                  </a:lnTo>
                  <a:lnTo>
                    <a:pt x="1145" y="1572"/>
                  </a:lnTo>
                  <a:lnTo>
                    <a:pt x="1134" y="1573"/>
                  </a:lnTo>
                  <a:lnTo>
                    <a:pt x="1125" y="1573"/>
                  </a:lnTo>
                  <a:lnTo>
                    <a:pt x="1114" y="1569"/>
                  </a:lnTo>
                  <a:lnTo>
                    <a:pt x="1104" y="1569"/>
                  </a:lnTo>
                  <a:lnTo>
                    <a:pt x="1093" y="1569"/>
                  </a:lnTo>
                  <a:lnTo>
                    <a:pt x="1084" y="1569"/>
                  </a:lnTo>
                  <a:lnTo>
                    <a:pt x="1075" y="1570"/>
                  </a:lnTo>
                  <a:lnTo>
                    <a:pt x="1064" y="1570"/>
                  </a:lnTo>
                  <a:lnTo>
                    <a:pt x="1055" y="1569"/>
                  </a:lnTo>
                  <a:lnTo>
                    <a:pt x="1046" y="1569"/>
                  </a:lnTo>
                  <a:lnTo>
                    <a:pt x="1035" y="1568"/>
                  </a:lnTo>
                  <a:lnTo>
                    <a:pt x="1016" y="1570"/>
                  </a:lnTo>
                  <a:lnTo>
                    <a:pt x="996" y="1572"/>
                  </a:lnTo>
                  <a:lnTo>
                    <a:pt x="976" y="1572"/>
                  </a:lnTo>
                  <a:lnTo>
                    <a:pt x="955" y="1573"/>
                  </a:lnTo>
                  <a:lnTo>
                    <a:pt x="934" y="1573"/>
                  </a:lnTo>
                  <a:lnTo>
                    <a:pt x="913" y="1574"/>
                  </a:lnTo>
                  <a:lnTo>
                    <a:pt x="892" y="1577"/>
                  </a:lnTo>
                  <a:lnTo>
                    <a:pt x="871" y="1581"/>
                  </a:lnTo>
                  <a:lnTo>
                    <a:pt x="851" y="1582"/>
                  </a:lnTo>
                  <a:lnTo>
                    <a:pt x="830" y="1584"/>
                  </a:lnTo>
                  <a:lnTo>
                    <a:pt x="811" y="1584"/>
                  </a:lnTo>
                  <a:lnTo>
                    <a:pt x="791" y="1585"/>
                  </a:lnTo>
                  <a:lnTo>
                    <a:pt x="771" y="1585"/>
                  </a:lnTo>
                  <a:lnTo>
                    <a:pt x="752" y="1585"/>
                  </a:lnTo>
                  <a:lnTo>
                    <a:pt x="732" y="1586"/>
                  </a:lnTo>
                  <a:lnTo>
                    <a:pt x="712" y="1586"/>
                  </a:lnTo>
                  <a:lnTo>
                    <a:pt x="692" y="1586"/>
                  </a:lnTo>
                  <a:lnTo>
                    <a:pt x="673" y="1588"/>
                  </a:lnTo>
                  <a:lnTo>
                    <a:pt x="653" y="1588"/>
                  </a:lnTo>
                  <a:lnTo>
                    <a:pt x="632" y="1588"/>
                  </a:lnTo>
                  <a:lnTo>
                    <a:pt x="612" y="1589"/>
                  </a:lnTo>
                  <a:lnTo>
                    <a:pt x="591" y="1589"/>
                  </a:lnTo>
                  <a:lnTo>
                    <a:pt x="570" y="1590"/>
                  </a:lnTo>
                  <a:lnTo>
                    <a:pt x="549" y="1592"/>
                  </a:lnTo>
                  <a:lnTo>
                    <a:pt x="543" y="1593"/>
                  </a:lnTo>
                  <a:lnTo>
                    <a:pt x="536" y="1594"/>
                  </a:lnTo>
                  <a:lnTo>
                    <a:pt x="530" y="1595"/>
                  </a:lnTo>
                  <a:lnTo>
                    <a:pt x="523" y="1595"/>
                  </a:lnTo>
                  <a:lnTo>
                    <a:pt x="516" y="1595"/>
                  </a:lnTo>
                  <a:lnTo>
                    <a:pt x="508" y="1595"/>
                  </a:lnTo>
                  <a:lnTo>
                    <a:pt x="502" y="1595"/>
                  </a:lnTo>
                  <a:lnTo>
                    <a:pt x="494" y="1594"/>
                  </a:lnTo>
                  <a:lnTo>
                    <a:pt x="476" y="1594"/>
                  </a:lnTo>
                  <a:lnTo>
                    <a:pt x="459" y="1595"/>
                  </a:lnTo>
                  <a:lnTo>
                    <a:pt x="440" y="1597"/>
                  </a:lnTo>
                  <a:lnTo>
                    <a:pt x="422" y="1598"/>
                  </a:lnTo>
                  <a:lnTo>
                    <a:pt x="403" y="1599"/>
                  </a:lnTo>
                  <a:lnTo>
                    <a:pt x="385" y="1601"/>
                  </a:lnTo>
                  <a:lnTo>
                    <a:pt x="367" y="1601"/>
                  </a:lnTo>
                  <a:lnTo>
                    <a:pt x="348" y="1602"/>
                  </a:lnTo>
                  <a:lnTo>
                    <a:pt x="330" y="1603"/>
                  </a:lnTo>
                  <a:lnTo>
                    <a:pt x="311" y="1603"/>
                  </a:lnTo>
                  <a:lnTo>
                    <a:pt x="293" y="1603"/>
                  </a:lnTo>
                  <a:lnTo>
                    <a:pt x="275" y="1603"/>
                  </a:lnTo>
                  <a:lnTo>
                    <a:pt x="255" y="1603"/>
                  </a:lnTo>
                  <a:lnTo>
                    <a:pt x="236" y="1602"/>
                  </a:lnTo>
                  <a:lnTo>
                    <a:pt x="218" y="1601"/>
                  </a:lnTo>
                  <a:lnTo>
                    <a:pt x="200" y="1599"/>
                  </a:lnTo>
                  <a:lnTo>
                    <a:pt x="198" y="1594"/>
                  </a:lnTo>
                  <a:lnTo>
                    <a:pt x="194" y="1592"/>
                  </a:lnTo>
                  <a:lnTo>
                    <a:pt x="190" y="1589"/>
                  </a:lnTo>
                  <a:lnTo>
                    <a:pt x="189" y="1585"/>
                  </a:lnTo>
                  <a:lnTo>
                    <a:pt x="193" y="1574"/>
                  </a:lnTo>
                  <a:lnTo>
                    <a:pt x="200" y="1568"/>
                  </a:lnTo>
                  <a:lnTo>
                    <a:pt x="209" y="1565"/>
                  </a:lnTo>
                  <a:lnTo>
                    <a:pt x="219" y="1563"/>
                  </a:lnTo>
                  <a:lnTo>
                    <a:pt x="230" y="1563"/>
                  </a:lnTo>
                  <a:lnTo>
                    <a:pt x="242" y="1563"/>
                  </a:lnTo>
                  <a:lnTo>
                    <a:pt x="252" y="1563"/>
                  </a:lnTo>
                  <a:lnTo>
                    <a:pt x="261" y="1560"/>
                  </a:lnTo>
                  <a:lnTo>
                    <a:pt x="293" y="1560"/>
                  </a:lnTo>
                  <a:lnTo>
                    <a:pt x="325" y="1560"/>
                  </a:lnTo>
                  <a:lnTo>
                    <a:pt x="356" y="1560"/>
                  </a:lnTo>
                  <a:lnTo>
                    <a:pt x="388" y="1559"/>
                  </a:lnTo>
                  <a:lnTo>
                    <a:pt x="419" y="1559"/>
                  </a:lnTo>
                  <a:lnTo>
                    <a:pt x="452" y="1557"/>
                  </a:lnTo>
                  <a:lnTo>
                    <a:pt x="484" y="1556"/>
                  </a:lnTo>
                  <a:lnTo>
                    <a:pt x="515" y="1555"/>
                  </a:lnTo>
                  <a:lnTo>
                    <a:pt x="547" y="1553"/>
                  </a:lnTo>
                  <a:lnTo>
                    <a:pt x="579" y="1552"/>
                  </a:lnTo>
                  <a:lnTo>
                    <a:pt x="611" y="1551"/>
                  </a:lnTo>
                  <a:lnTo>
                    <a:pt x="643" y="1548"/>
                  </a:lnTo>
                  <a:lnTo>
                    <a:pt x="675" y="1547"/>
                  </a:lnTo>
                  <a:lnTo>
                    <a:pt x="707" y="1546"/>
                  </a:lnTo>
                  <a:lnTo>
                    <a:pt x="740" y="1543"/>
                  </a:lnTo>
                  <a:lnTo>
                    <a:pt x="771" y="1542"/>
                  </a:lnTo>
                  <a:lnTo>
                    <a:pt x="804" y="1540"/>
                  </a:lnTo>
                  <a:lnTo>
                    <a:pt x="836" y="1539"/>
                  </a:lnTo>
                  <a:lnTo>
                    <a:pt x="869" y="1536"/>
                  </a:lnTo>
                  <a:lnTo>
                    <a:pt x="900" y="1535"/>
                  </a:lnTo>
                  <a:lnTo>
                    <a:pt x="933" y="1534"/>
                  </a:lnTo>
                  <a:lnTo>
                    <a:pt x="964" y="1532"/>
                  </a:lnTo>
                  <a:lnTo>
                    <a:pt x="997" y="1531"/>
                  </a:lnTo>
                  <a:lnTo>
                    <a:pt x="1029" y="1530"/>
                  </a:lnTo>
                  <a:lnTo>
                    <a:pt x="1062" y="1528"/>
                  </a:lnTo>
                  <a:lnTo>
                    <a:pt x="1093" y="1528"/>
                  </a:lnTo>
                  <a:lnTo>
                    <a:pt x="1126" y="1527"/>
                  </a:lnTo>
                  <a:lnTo>
                    <a:pt x="1158" y="1527"/>
                  </a:lnTo>
                  <a:lnTo>
                    <a:pt x="1191" y="1527"/>
                  </a:lnTo>
                  <a:lnTo>
                    <a:pt x="1222" y="1527"/>
                  </a:lnTo>
                  <a:lnTo>
                    <a:pt x="1255" y="1527"/>
                  </a:lnTo>
                  <a:lnTo>
                    <a:pt x="1286" y="1528"/>
                  </a:lnTo>
                  <a:lnTo>
                    <a:pt x="1293" y="1526"/>
                  </a:lnTo>
                  <a:lnTo>
                    <a:pt x="1301" y="1524"/>
                  </a:lnTo>
                  <a:lnTo>
                    <a:pt x="1307" y="1524"/>
                  </a:lnTo>
                  <a:lnTo>
                    <a:pt x="1315" y="1524"/>
                  </a:lnTo>
                  <a:lnTo>
                    <a:pt x="1323" y="1524"/>
                  </a:lnTo>
                  <a:lnTo>
                    <a:pt x="1331" y="1526"/>
                  </a:lnTo>
                  <a:lnTo>
                    <a:pt x="1339" y="1526"/>
                  </a:lnTo>
                  <a:lnTo>
                    <a:pt x="1346" y="1527"/>
                  </a:lnTo>
                  <a:lnTo>
                    <a:pt x="1351" y="1523"/>
                  </a:lnTo>
                  <a:lnTo>
                    <a:pt x="1348" y="1471"/>
                  </a:lnTo>
                  <a:lnTo>
                    <a:pt x="1339" y="1467"/>
                  </a:lnTo>
                  <a:lnTo>
                    <a:pt x="1293" y="1467"/>
                  </a:lnTo>
                  <a:lnTo>
                    <a:pt x="1246" y="1467"/>
                  </a:lnTo>
                  <a:lnTo>
                    <a:pt x="1201" y="1467"/>
                  </a:lnTo>
                  <a:lnTo>
                    <a:pt x="1155" y="1467"/>
                  </a:lnTo>
                  <a:lnTo>
                    <a:pt x="1109" y="1468"/>
                  </a:lnTo>
                  <a:lnTo>
                    <a:pt x="1064" y="1469"/>
                  </a:lnTo>
                  <a:lnTo>
                    <a:pt x="1020" y="1471"/>
                  </a:lnTo>
                  <a:lnTo>
                    <a:pt x="975" y="1471"/>
                  </a:lnTo>
                  <a:lnTo>
                    <a:pt x="929" y="1472"/>
                  </a:lnTo>
                  <a:lnTo>
                    <a:pt x="884" y="1472"/>
                  </a:lnTo>
                  <a:lnTo>
                    <a:pt x="838" y="1473"/>
                  </a:lnTo>
                  <a:lnTo>
                    <a:pt x="792" y="1473"/>
                  </a:lnTo>
                  <a:lnTo>
                    <a:pt x="746" y="1472"/>
                  </a:lnTo>
                  <a:lnTo>
                    <a:pt x="700" y="1471"/>
                  </a:lnTo>
                  <a:lnTo>
                    <a:pt x="653" y="1469"/>
                  </a:lnTo>
                  <a:lnTo>
                    <a:pt x="606" y="1467"/>
                  </a:lnTo>
                  <a:lnTo>
                    <a:pt x="574" y="1465"/>
                  </a:lnTo>
                  <a:lnTo>
                    <a:pt x="541" y="1464"/>
                  </a:lnTo>
                  <a:lnTo>
                    <a:pt x="511" y="1464"/>
                  </a:lnTo>
                  <a:lnTo>
                    <a:pt x="481" y="1465"/>
                  </a:lnTo>
                  <a:lnTo>
                    <a:pt x="451" y="1465"/>
                  </a:lnTo>
                  <a:lnTo>
                    <a:pt x="420" y="1467"/>
                  </a:lnTo>
                  <a:lnTo>
                    <a:pt x="390" y="1468"/>
                  </a:lnTo>
                  <a:lnTo>
                    <a:pt x="361" y="1469"/>
                  </a:lnTo>
                  <a:lnTo>
                    <a:pt x="331" y="1472"/>
                  </a:lnTo>
                  <a:lnTo>
                    <a:pt x="301" y="1473"/>
                  </a:lnTo>
                  <a:lnTo>
                    <a:pt x="272" y="1476"/>
                  </a:lnTo>
                  <a:lnTo>
                    <a:pt x="242" y="1477"/>
                  </a:lnTo>
                  <a:lnTo>
                    <a:pt x="212" y="1478"/>
                  </a:lnTo>
                  <a:lnTo>
                    <a:pt x="180" y="1480"/>
                  </a:lnTo>
                  <a:lnTo>
                    <a:pt x="148" y="1481"/>
                  </a:lnTo>
                  <a:lnTo>
                    <a:pt x="117" y="1481"/>
                  </a:lnTo>
                  <a:lnTo>
                    <a:pt x="117" y="1480"/>
                  </a:lnTo>
                  <a:lnTo>
                    <a:pt x="116" y="1478"/>
                  </a:lnTo>
                  <a:lnTo>
                    <a:pt x="116" y="1478"/>
                  </a:lnTo>
                  <a:lnTo>
                    <a:pt x="114" y="1477"/>
                  </a:lnTo>
                  <a:lnTo>
                    <a:pt x="108" y="1481"/>
                  </a:lnTo>
                  <a:lnTo>
                    <a:pt x="100" y="1480"/>
                  </a:lnTo>
                  <a:lnTo>
                    <a:pt x="92" y="1476"/>
                  </a:lnTo>
                  <a:lnTo>
                    <a:pt x="87" y="1475"/>
                  </a:lnTo>
                  <a:lnTo>
                    <a:pt x="173" y="1468"/>
                  </a:lnTo>
                  <a:lnTo>
                    <a:pt x="177" y="1459"/>
                  </a:lnTo>
                  <a:lnTo>
                    <a:pt x="177" y="1452"/>
                  </a:lnTo>
                  <a:lnTo>
                    <a:pt x="172" y="1446"/>
                  </a:lnTo>
                  <a:lnTo>
                    <a:pt x="164" y="1442"/>
                  </a:lnTo>
                  <a:lnTo>
                    <a:pt x="154" y="1439"/>
                  </a:lnTo>
                  <a:lnTo>
                    <a:pt x="144" y="1435"/>
                  </a:lnTo>
                  <a:lnTo>
                    <a:pt x="137" y="1431"/>
                  </a:lnTo>
                  <a:lnTo>
                    <a:pt x="130" y="1425"/>
                  </a:lnTo>
                  <a:lnTo>
                    <a:pt x="122" y="1418"/>
                  </a:lnTo>
                  <a:lnTo>
                    <a:pt x="117" y="1410"/>
                  </a:lnTo>
                  <a:lnTo>
                    <a:pt x="110" y="1404"/>
                  </a:lnTo>
                  <a:lnTo>
                    <a:pt x="104" y="1396"/>
                  </a:lnTo>
                  <a:lnTo>
                    <a:pt x="102" y="1359"/>
                  </a:lnTo>
                  <a:lnTo>
                    <a:pt x="106" y="1325"/>
                  </a:lnTo>
                  <a:lnTo>
                    <a:pt x="113" y="1292"/>
                  </a:lnTo>
                  <a:lnTo>
                    <a:pt x="123" y="1259"/>
                  </a:lnTo>
                  <a:lnTo>
                    <a:pt x="135" y="1248"/>
                  </a:lnTo>
                  <a:lnTo>
                    <a:pt x="147" y="1243"/>
                  </a:lnTo>
                  <a:lnTo>
                    <a:pt x="162" y="1243"/>
                  </a:lnTo>
                  <a:lnTo>
                    <a:pt x="177" y="1247"/>
                  </a:lnTo>
                  <a:lnTo>
                    <a:pt x="193" y="1252"/>
                  </a:lnTo>
                  <a:lnTo>
                    <a:pt x="209" y="1259"/>
                  </a:lnTo>
                  <a:lnTo>
                    <a:pt x="226" y="1263"/>
                  </a:lnTo>
                  <a:lnTo>
                    <a:pt x="242" y="1264"/>
                  </a:lnTo>
                  <a:lnTo>
                    <a:pt x="254" y="1263"/>
                  </a:lnTo>
                  <a:lnTo>
                    <a:pt x="264" y="1266"/>
                  </a:lnTo>
                  <a:lnTo>
                    <a:pt x="275" y="1271"/>
                  </a:lnTo>
                  <a:lnTo>
                    <a:pt x="285" y="1276"/>
                  </a:lnTo>
                  <a:lnTo>
                    <a:pt x="294" y="1280"/>
                  </a:lnTo>
                  <a:lnTo>
                    <a:pt x="305" y="1283"/>
                  </a:lnTo>
                  <a:lnTo>
                    <a:pt x="315" y="1283"/>
                  </a:lnTo>
                  <a:lnTo>
                    <a:pt x="327" y="1276"/>
                  </a:lnTo>
                  <a:lnTo>
                    <a:pt x="331" y="1279"/>
                  </a:lnTo>
                  <a:lnTo>
                    <a:pt x="338" y="1279"/>
                  </a:lnTo>
                  <a:lnTo>
                    <a:pt x="346" y="1276"/>
                  </a:lnTo>
                  <a:lnTo>
                    <a:pt x="352" y="1275"/>
                  </a:lnTo>
                  <a:lnTo>
                    <a:pt x="368" y="1273"/>
                  </a:lnTo>
                  <a:lnTo>
                    <a:pt x="382" y="1271"/>
                  </a:lnTo>
                  <a:lnTo>
                    <a:pt x="397" y="1271"/>
                  </a:lnTo>
                  <a:lnTo>
                    <a:pt x="411" y="1269"/>
                  </a:lnTo>
                  <a:lnTo>
                    <a:pt x="426" y="1268"/>
                  </a:lnTo>
                  <a:lnTo>
                    <a:pt x="440" y="1268"/>
                  </a:lnTo>
                  <a:lnTo>
                    <a:pt x="455" y="1267"/>
                  </a:lnTo>
                  <a:lnTo>
                    <a:pt x="469" y="1267"/>
                  </a:lnTo>
                  <a:lnTo>
                    <a:pt x="482" y="1267"/>
                  </a:lnTo>
                  <a:lnTo>
                    <a:pt x="497" y="1267"/>
                  </a:lnTo>
                  <a:lnTo>
                    <a:pt x="511" y="1267"/>
                  </a:lnTo>
                  <a:lnTo>
                    <a:pt x="526" y="1266"/>
                  </a:lnTo>
                  <a:lnTo>
                    <a:pt x="540" y="1266"/>
                  </a:lnTo>
                  <a:lnTo>
                    <a:pt x="554" y="1266"/>
                  </a:lnTo>
                  <a:lnTo>
                    <a:pt x="569" y="1264"/>
                  </a:lnTo>
                  <a:lnTo>
                    <a:pt x="585" y="1264"/>
                  </a:lnTo>
                  <a:lnTo>
                    <a:pt x="589" y="1267"/>
                  </a:lnTo>
                  <a:lnTo>
                    <a:pt x="589" y="1271"/>
                  </a:lnTo>
                  <a:lnTo>
                    <a:pt x="586" y="1275"/>
                  </a:lnTo>
                  <a:lnTo>
                    <a:pt x="585" y="1279"/>
                  </a:lnTo>
                  <a:lnTo>
                    <a:pt x="578" y="1279"/>
                  </a:lnTo>
                  <a:lnTo>
                    <a:pt x="572" y="1279"/>
                  </a:lnTo>
                  <a:lnTo>
                    <a:pt x="566" y="1279"/>
                  </a:lnTo>
                  <a:lnTo>
                    <a:pt x="560" y="1280"/>
                  </a:lnTo>
                  <a:lnTo>
                    <a:pt x="554" y="1281"/>
                  </a:lnTo>
                  <a:lnTo>
                    <a:pt x="549" y="1281"/>
                  </a:lnTo>
                  <a:lnTo>
                    <a:pt x="543" y="1283"/>
                  </a:lnTo>
                  <a:lnTo>
                    <a:pt x="537" y="1284"/>
                  </a:lnTo>
                  <a:lnTo>
                    <a:pt x="532" y="1284"/>
                  </a:lnTo>
                  <a:lnTo>
                    <a:pt x="527" y="1281"/>
                  </a:lnTo>
                  <a:lnTo>
                    <a:pt x="523" y="1280"/>
                  </a:lnTo>
                  <a:lnTo>
                    <a:pt x="519" y="1284"/>
                  </a:lnTo>
                  <a:lnTo>
                    <a:pt x="506" y="1284"/>
                  </a:lnTo>
                  <a:lnTo>
                    <a:pt x="493" y="1284"/>
                  </a:lnTo>
                  <a:lnTo>
                    <a:pt x="480" y="1284"/>
                  </a:lnTo>
                  <a:lnTo>
                    <a:pt x="466" y="1284"/>
                  </a:lnTo>
                  <a:lnTo>
                    <a:pt x="452" y="1284"/>
                  </a:lnTo>
                  <a:lnTo>
                    <a:pt x="439" y="1284"/>
                  </a:lnTo>
                  <a:lnTo>
                    <a:pt x="424" y="1285"/>
                  </a:lnTo>
                  <a:lnTo>
                    <a:pt x="411" y="1285"/>
                  </a:lnTo>
                  <a:lnTo>
                    <a:pt x="397" y="1287"/>
                  </a:lnTo>
                  <a:lnTo>
                    <a:pt x="384" y="1288"/>
                  </a:lnTo>
                  <a:lnTo>
                    <a:pt x="369" y="1289"/>
                  </a:lnTo>
                  <a:lnTo>
                    <a:pt x="356" y="1291"/>
                  </a:lnTo>
                  <a:lnTo>
                    <a:pt x="343" y="1292"/>
                  </a:lnTo>
                  <a:lnTo>
                    <a:pt x="331" y="1294"/>
                  </a:lnTo>
                  <a:lnTo>
                    <a:pt x="318" y="1296"/>
                  </a:lnTo>
                  <a:lnTo>
                    <a:pt x="306" y="1298"/>
                  </a:lnTo>
                  <a:lnTo>
                    <a:pt x="301" y="1302"/>
                  </a:lnTo>
                  <a:lnTo>
                    <a:pt x="296" y="1305"/>
                  </a:lnTo>
                  <a:lnTo>
                    <a:pt x="289" y="1308"/>
                  </a:lnTo>
                  <a:lnTo>
                    <a:pt x="282" y="1309"/>
                  </a:lnTo>
                  <a:lnTo>
                    <a:pt x="276" y="1312"/>
                  </a:lnTo>
                  <a:lnTo>
                    <a:pt x="271" y="1315"/>
                  </a:lnTo>
                  <a:lnTo>
                    <a:pt x="267" y="1321"/>
                  </a:lnTo>
                  <a:lnTo>
                    <a:pt x="264" y="1329"/>
                  </a:lnTo>
                  <a:lnTo>
                    <a:pt x="267" y="1338"/>
                  </a:lnTo>
                  <a:lnTo>
                    <a:pt x="271" y="1344"/>
                  </a:lnTo>
                  <a:lnTo>
                    <a:pt x="276" y="1351"/>
                  </a:lnTo>
                  <a:lnTo>
                    <a:pt x="282" y="1356"/>
                  </a:lnTo>
                  <a:lnTo>
                    <a:pt x="289" y="1360"/>
                  </a:lnTo>
                  <a:lnTo>
                    <a:pt x="296" y="1365"/>
                  </a:lnTo>
                  <a:lnTo>
                    <a:pt x="303" y="1371"/>
                  </a:lnTo>
                  <a:lnTo>
                    <a:pt x="309" y="1377"/>
                  </a:lnTo>
                  <a:lnTo>
                    <a:pt x="327" y="1375"/>
                  </a:lnTo>
                  <a:lnTo>
                    <a:pt x="344" y="1373"/>
                  </a:lnTo>
                  <a:lnTo>
                    <a:pt x="363" y="1371"/>
                  </a:lnTo>
                  <a:lnTo>
                    <a:pt x="381" y="1368"/>
                  </a:lnTo>
                  <a:lnTo>
                    <a:pt x="398" y="1364"/>
                  </a:lnTo>
                  <a:lnTo>
                    <a:pt x="417" y="1361"/>
                  </a:lnTo>
                  <a:lnTo>
                    <a:pt x="435" y="1359"/>
                  </a:lnTo>
                  <a:lnTo>
                    <a:pt x="453" y="1356"/>
                  </a:lnTo>
                  <a:lnTo>
                    <a:pt x="472" y="1354"/>
                  </a:lnTo>
                  <a:lnTo>
                    <a:pt x="490" y="1351"/>
                  </a:lnTo>
                  <a:lnTo>
                    <a:pt x="508" y="1348"/>
                  </a:lnTo>
                  <a:lnTo>
                    <a:pt x="527" y="1347"/>
                  </a:lnTo>
                  <a:lnTo>
                    <a:pt x="545" y="1346"/>
                  </a:lnTo>
                  <a:lnTo>
                    <a:pt x="564" y="1344"/>
                  </a:lnTo>
                  <a:lnTo>
                    <a:pt x="582" y="1343"/>
                  </a:lnTo>
                  <a:lnTo>
                    <a:pt x="600" y="1343"/>
                  </a:lnTo>
                  <a:lnTo>
                    <a:pt x="602" y="1350"/>
                  </a:lnTo>
                  <a:lnTo>
                    <a:pt x="602" y="1355"/>
                  </a:lnTo>
                  <a:lnTo>
                    <a:pt x="599" y="1360"/>
                  </a:lnTo>
                  <a:lnTo>
                    <a:pt x="594" y="1364"/>
                  </a:lnTo>
                  <a:lnTo>
                    <a:pt x="587" y="1360"/>
                  </a:lnTo>
                  <a:lnTo>
                    <a:pt x="582" y="1359"/>
                  </a:lnTo>
                  <a:lnTo>
                    <a:pt x="576" y="1360"/>
                  </a:lnTo>
                  <a:lnTo>
                    <a:pt x="570" y="1361"/>
                  </a:lnTo>
                  <a:lnTo>
                    <a:pt x="564" y="1364"/>
                  </a:lnTo>
                  <a:lnTo>
                    <a:pt x="557" y="1365"/>
                  </a:lnTo>
                  <a:lnTo>
                    <a:pt x="551" y="1365"/>
                  </a:lnTo>
                  <a:lnTo>
                    <a:pt x="544" y="1364"/>
                  </a:lnTo>
                  <a:lnTo>
                    <a:pt x="528" y="1365"/>
                  </a:lnTo>
                  <a:lnTo>
                    <a:pt x="511" y="1367"/>
                  </a:lnTo>
                  <a:lnTo>
                    <a:pt x="495" y="1369"/>
                  </a:lnTo>
                  <a:lnTo>
                    <a:pt x="478" y="1371"/>
                  </a:lnTo>
                  <a:lnTo>
                    <a:pt x="461" y="1372"/>
                  </a:lnTo>
                  <a:lnTo>
                    <a:pt x="444" y="1375"/>
                  </a:lnTo>
                  <a:lnTo>
                    <a:pt x="427" y="1377"/>
                  </a:lnTo>
                  <a:lnTo>
                    <a:pt x="411" y="1379"/>
                  </a:lnTo>
                  <a:lnTo>
                    <a:pt x="394" y="1383"/>
                  </a:lnTo>
                  <a:lnTo>
                    <a:pt x="377" y="1385"/>
                  </a:lnTo>
                  <a:lnTo>
                    <a:pt x="360" y="1388"/>
                  </a:lnTo>
                  <a:lnTo>
                    <a:pt x="344" y="1392"/>
                  </a:lnTo>
                  <a:lnTo>
                    <a:pt x="327" y="1396"/>
                  </a:lnTo>
                  <a:lnTo>
                    <a:pt x="311" y="1400"/>
                  </a:lnTo>
                  <a:lnTo>
                    <a:pt x="296" y="1405"/>
                  </a:lnTo>
                  <a:lnTo>
                    <a:pt x="281" y="1410"/>
                  </a:lnTo>
                  <a:lnTo>
                    <a:pt x="277" y="1414"/>
                  </a:lnTo>
                  <a:lnTo>
                    <a:pt x="277" y="1419"/>
                  </a:lnTo>
                  <a:lnTo>
                    <a:pt x="277" y="1426"/>
                  </a:lnTo>
                  <a:lnTo>
                    <a:pt x="277" y="1432"/>
                  </a:lnTo>
                  <a:lnTo>
                    <a:pt x="294" y="1434"/>
                  </a:lnTo>
                  <a:lnTo>
                    <a:pt x="310" y="1434"/>
                  </a:lnTo>
                  <a:lnTo>
                    <a:pt x="326" y="1434"/>
                  </a:lnTo>
                  <a:lnTo>
                    <a:pt x="343" y="1432"/>
                  </a:lnTo>
                  <a:lnTo>
                    <a:pt x="359" y="1431"/>
                  </a:lnTo>
                  <a:lnTo>
                    <a:pt x="374" y="1429"/>
                  </a:lnTo>
                  <a:lnTo>
                    <a:pt x="390" y="1426"/>
                  </a:lnTo>
                  <a:lnTo>
                    <a:pt x="407" y="1423"/>
                  </a:lnTo>
                  <a:lnTo>
                    <a:pt x="423" y="1421"/>
                  </a:lnTo>
                  <a:lnTo>
                    <a:pt x="439" y="1418"/>
                  </a:lnTo>
                  <a:lnTo>
                    <a:pt x="455" y="1415"/>
                  </a:lnTo>
                  <a:lnTo>
                    <a:pt x="472" y="1414"/>
                  </a:lnTo>
                  <a:lnTo>
                    <a:pt x="487" y="1411"/>
                  </a:lnTo>
                  <a:lnTo>
                    <a:pt x="505" y="1411"/>
                  </a:lnTo>
                  <a:lnTo>
                    <a:pt x="520" y="1410"/>
                  </a:lnTo>
                  <a:lnTo>
                    <a:pt x="537" y="1411"/>
                  </a:lnTo>
                  <a:lnTo>
                    <a:pt x="545" y="1408"/>
                  </a:lnTo>
                  <a:lnTo>
                    <a:pt x="554" y="1404"/>
                  </a:lnTo>
                  <a:lnTo>
                    <a:pt x="564" y="1401"/>
                  </a:lnTo>
                  <a:lnTo>
                    <a:pt x="574" y="1400"/>
                  </a:lnTo>
                  <a:lnTo>
                    <a:pt x="583" y="1398"/>
                  </a:lnTo>
                  <a:lnTo>
                    <a:pt x="594" y="1398"/>
                  </a:lnTo>
                  <a:lnTo>
                    <a:pt x="604" y="1398"/>
                  </a:lnTo>
                  <a:lnTo>
                    <a:pt x="615" y="1398"/>
                  </a:lnTo>
                  <a:lnTo>
                    <a:pt x="614" y="1408"/>
                  </a:lnTo>
                  <a:lnTo>
                    <a:pt x="611" y="1414"/>
                  </a:lnTo>
                  <a:lnTo>
                    <a:pt x="606" y="1419"/>
                  </a:lnTo>
                  <a:lnTo>
                    <a:pt x="595" y="1421"/>
                  </a:lnTo>
                  <a:lnTo>
                    <a:pt x="595" y="1422"/>
                  </a:lnTo>
                  <a:lnTo>
                    <a:pt x="595" y="1423"/>
                  </a:lnTo>
                  <a:lnTo>
                    <a:pt x="595" y="1426"/>
                  </a:lnTo>
                  <a:lnTo>
                    <a:pt x="594" y="1427"/>
                  </a:lnTo>
                  <a:lnTo>
                    <a:pt x="616" y="1434"/>
                  </a:lnTo>
                  <a:lnTo>
                    <a:pt x="641" y="1436"/>
                  </a:lnTo>
                  <a:lnTo>
                    <a:pt x="665" y="1436"/>
                  </a:lnTo>
                  <a:lnTo>
                    <a:pt x="691" y="1435"/>
                  </a:lnTo>
                  <a:lnTo>
                    <a:pt x="717" y="1435"/>
                  </a:lnTo>
                  <a:lnTo>
                    <a:pt x="742" y="1434"/>
                  </a:lnTo>
                  <a:lnTo>
                    <a:pt x="769" y="1435"/>
                  </a:lnTo>
                  <a:lnTo>
                    <a:pt x="795" y="1439"/>
                  </a:lnTo>
                  <a:lnTo>
                    <a:pt x="800" y="1434"/>
                  </a:lnTo>
                  <a:lnTo>
                    <a:pt x="805" y="1435"/>
                  </a:lnTo>
                  <a:lnTo>
                    <a:pt x="811" y="1439"/>
                  </a:lnTo>
                  <a:lnTo>
                    <a:pt x="817" y="1439"/>
                  </a:lnTo>
                  <a:lnTo>
                    <a:pt x="840" y="1439"/>
                  </a:lnTo>
                  <a:lnTo>
                    <a:pt x="861" y="1438"/>
                  </a:lnTo>
                  <a:lnTo>
                    <a:pt x="883" y="1438"/>
                  </a:lnTo>
                  <a:lnTo>
                    <a:pt x="905" y="1438"/>
                  </a:lnTo>
                  <a:lnTo>
                    <a:pt x="926" y="1436"/>
                  </a:lnTo>
                  <a:lnTo>
                    <a:pt x="947" y="1436"/>
                  </a:lnTo>
                  <a:lnTo>
                    <a:pt x="970" y="1436"/>
                  </a:lnTo>
                  <a:lnTo>
                    <a:pt x="991" y="1436"/>
                  </a:lnTo>
                  <a:lnTo>
                    <a:pt x="1012" y="1435"/>
                  </a:lnTo>
                  <a:lnTo>
                    <a:pt x="1034" y="1435"/>
                  </a:lnTo>
                  <a:lnTo>
                    <a:pt x="1055" y="1434"/>
                  </a:lnTo>
                  <a:lnTo>
                    <a:pt x="1076" y="1434"/>
                  </a:lnTo>
                  <a:lnTo>
                    <a:pt x="1099" y="1432"/>
                  </a:lnTo>
                  <a:lnTo>
                    <a:pt x="1121" y="1432"/>
                  </a:lnTo>
                  <a:lnTo>
                    <a:pt x="1142" y="1431"/>
                  </a:lnTo>
                  <a:lnTo>
                    <a:pt x="1164" y="1430"/>
                  </a:lnTo>
                  <a:lnTo>
                    <a:pt x="1139" y="1423"/>
                  </a:lnTo>
                  <a:lnTo>
                    <a:pt x="1113" y="1417"/>
                  </a:lnTo>
                  <a:lnTo>
                    <a:pt x="1088" y="1410"/>
                  </a:lnTo>
                  <a:lnTo>
                    <a:pt x="1062" y="1404"/>
                  </a:lnTo>
                  <a:lnTo>
                    <a:pt x="1037" y="1397"/>
                  </a:lnTo>
                  <a:lnTo>
                    <a:pt x="1010" y="1393"/>
                  </a:lnTo>
                  <a:lnTo>
                    <a:pt x="986" y="1389"/>
                  </a:lnTo>
                  <a:lnTo>
                    <a:pt x="959" y="1386"/>
                  </a:lnTo>
                  <a:lnTo>
                    <a:pt x="949" y="1389"/>
                  </a:lnTo>
                  <a:lnTo>
                    <a:pt x="938" y="1392"/>
                  </a:lnTo>
                  <a:lnTo>
                    <a:pt x="928" y="1394"/>
                  </a:lnTo>
                  <a:lnTo>
                    <a:pt x="916" y="1396"/>
                  </a:lnTo>
                  <a:lnTo>
                    <a:pt x="905" y="1396"/>
                  </a:lnTo>
                  <a:lnTo>
                    <a:pt x="895" y="1394"/>
                  </a:lnTo>
                  <a:lnTo>
                    <a:pt x="886" y="1392"/>
                  </a:lnTo>
                  <a:lnTo>
                    <a:pt x="876" y="1386"/>
                  </a:lnTo>
                  <a:lnTo>
                    <a:pt x="873" y="1386"/>
                  </a:lnTo>
                  <a:lnTo>
                    <a:pt x="870" y="1390"/>
                  </a:lnTo>
                  <a:lnTo>
                    <a:pt x="869" y="1394"/>
                  </a:lnTo>
                  <a:lnTo>
                    <a:pt x="866" y="1398"/>
                  </a:lnTo>
                  <a:lnTo>
                    <a:pt x="857" y="1405"/>
                  </a:lnTo>
                  <a:lnTo>
                    <a:pt x="849" y="1413"/>
                  </a:lnTo>
                  <a:lnTo>
                    <a:pt x="841" y="1419"/>
                  </a:lnTo>
                  <a:lnTo>
                    <a:pt x="829" y="1421"/>
                  </a:lnTo>
                  <a:lnTo>
                    <a:pt x="832" y="1411"/>
                  </a:lnTo>
                  <a:lnTo>
                    <a:pt x="834" y="1404"/>
                  </a:lnTo>
                  <a:lnTo>
                    <a:pt x="840" y="1394"/>
                  </a:lnTo>
                  <a:lnTo>
                    <a:pt x="846" y="1385"/>
                  </a:lnTo>
                  <a:lnTo>
                    <a:pt x="853" y="1377"/>
                  </a:lnTo>
                  <a:lnTo>
                    <a:pt x="859" y="1368"/>
                  </a:lnTo>
                  <a:lnTo>
                    <a:pt x="865" y="1360"/>
                  </a:lnTo>
                  <a:lnTo>
                    <a:pt x="870" y="1351"/>
                  </a:lnTo>
                  <a:lnTo>
                    <a:pt x="874" y="1338"/>
                  </a:lnTo>
                  <a:lnTo>
                    <a:pt x="874" y="1325"/>
                  </a:lnTo>
                  <a:lnTo>
                    <a:pt x="871" y="1312"/>
                  </a:lnTo>
                  <a:lnTo>
                    <a:pt x="867" y="1300"/>
                  </a:lnTo>
                  <a:lnTo>
                    <a:pt x="858" y="1293"/>
                  </a:lnTo>
                  <a:lnTo>
                    <a:pt x="850" y="1292"/>
                  </a:lnTo>
                  <a:lnTo>
                    <a:pt x="841" y="1293"/>
                  </a:lnTo>
                  <a:lnTo>
                    <a:pt x="832" y="1296"/>
                  </a:lnTo>
                  <a:lnTo>
                    <a:pt x="823" y="1300"/>
                  </a:lnTo>
                  <a:lnTo>
                    <a:pt x="812" y="1304"/>
                  </a:lnTo>
                  <a:lnTo>
                    <a:pt x="802" y="1306"/>
                  </a:lnTo>
                  <a:lnTo>
                    <a:pt x="790" y="1306"/>
                  </a:lnTo>
                  <a:lnTo>
                    <a:pt x="784" y="1302"/>
                  </a:lnTo>
                  <a:lnTo>
                    <a:pt x="779" y="1298"/>
                  </a:lnTo>
                  <a:lnTo>
                    <a:pt x="773" y="1297"/>
                  </a:lnTo>
                  <a:lnTo>
                    <a:pt x="765" y="1296"/>
                  </a:lnTo>
                  <a:lnTo>
                    <a:pt x="757" y="1296"/>
                  </a:lnTo>
                  <a:lnTo>
                    <a:pt x="749" y="1296"/>
                  </a:lnTo>
                  <a:lnTo>
                    <a:pt x="742" y="1298"/>
                  </a:lnTo>
                  <a:lnTo>
                    <a:pt x="736" y="1302"/>
                  </a:lnTo>
                  <a:lnTo>
                    <a:pt x="728" y="1313"/>
                  </a:lnTo>
                  <a:lnTo>
                    <a:pt x="724" y="1323"/>
                  </a:lnTo>
                  <a:lnTo>
                    <a:pt x="723" y="1337"/>
                  </a:lnTo>
                  <a:lnTo>
                    <a:pt x="723" y="1348"/>
                  </a:lnTo>
                  <a:lnTo>
                    <a:pt x="727" y="1360"/>
                  </a:lnTo>
                  <a:lnTo>
                    <a:pt x="732" y="1371"/>
                  </a:lnTo>
                  <a:lnTo>
                    <a:pt x="741" y="1380"/>
                  </a:lnTo>
                  <a:lnTo>
                    <a:pt x="750" y="1386"/>
                  </a:lnTo>
                  <a:lnTo>
                    <a:pt x="759" y="1393"/>
                  </a:lnTo>
                  <a:lnTo>
                    <a:pt x="770" y="1400"/>
                  </a:lnTo>
                  <a:lnTo>
                    <a:pt x="778" y="1406"/>
                  </a:lnTo>
                  <a:lnTo>
                    <a:pt x="786" y="1414"/>
                  </a:lnTo>
                  <a:lnTo>
                    <a:pt x="815" y="1415"/>
                  </a:lnTo>
                  <a:lnTo>
                    <a:pt x="815" y="1427"/>
                  </a:lnTo>
                  <a:lnTo>
                    <a:pt x="796" y="1430"/>
                  </a:lnTo>
                  <a:lnTo>
                    <a:pt x="779" y="1429"/>
                  </a:lnTo>
                  <a:lnTo>
                    <a:pt x="765" y="1426"/>
                  </a:lnTo>
                  <a:lnTo>
                    <a:pt x="750" y="1421"/>
                  </a:lnTo>
                  <a:lnTo>
                    <a:pt x="736" y="1414"/>
                  </a:lnTo>
                  <a:lnTo>
                    <a:pt x="724" y="1405"/>
                  </a:lnTo>
                  <a:lnTo>
                    <a:pt x="711" y="1394"/>
                  </a:lnTo>
                  <a:lnTo>
                    <a:pt x="700" y="1383"/>
                  </a:lnTo>
                  <a:lnTo>
                    <a:pt x="690" y="1384"/>
                  </a:lnTo>
                  <a:lnTo>
                    <a:pt x="679" y="1385"/>
                  </a:lnTo>
                  <a:lnTo>
                    <a:pt x="670" y="1385"/>
                  </a:lnTo>
                  <a:lnTo>
                    <a:pt x="660" y="1385"/>
                  </a:lnTo>
                  <a:lnTo>
                    <a:pt x="650" y="1385"/>
                  </a:lnTo>
                  <a:lnTo>
                    <a:pt x="641" y="1385"/>
                  </a:lnTo>
                  <a:lnTo>
                    <a:pt x="632" y="1384"/>
                  </a:lnTo>
                  <a:lnTo>
                    <a:pt x="623" y="1383"/>
                  </a:lnTo>
                  <a:lnTo>
                    <a:pt x="627" y="1373"/>
                  </a:lnTo>
                  <a:lnTo>
                    <a:pt x="632" y="1369"/>
                  </a:lnTo>
                  <a:lnTo>
                    <a:pt x="640" y="1368"/>
                  </a:lnTo>
                  <a:lnTo>
                    <a:pt x="648" y="1369"/>
                  </a:lnTo>
                  <a:lnTo>
                    <a:pt x="657" y="1371"/>
                  </a:lnTo>
                  <a:lnTo>
                    <a:pt x="666" y="1371"/>
                  </a:lnTo>
                  <a:lnTo>
                    <a:pt x="674" y="1369"/>
                  </a:lnTo>
                  <a:lnTo>
                    <a:pt x="682" y="1364"/>
                  </a:lnTo>
                  <a:lnTo>
                    <a:pt x="674" y="1337"/>
                  </a:lnTo>
                  <a:lnTo>
                    <a:pt x="674" y="1312"/>
                  </a:lnTo>
                  <a:lnTo>
                    <a:pt x="683" y="1287"/>
                  </a:lnTo>
                  <a:lnTo>
                    <a:pt x="698" y="1264"/>
                  </a:lnTo>
                  <a:lnTo>
                    <a:pt x="704" y="1259"/>
                  </a:lnTo>
                  <a:lnTo>
                    <a:pt x="711" y="1255"/>
                  </a:lnTo>
                  <a:lnTo>
                    <a:pt x="717" y="1252"/>
                  </a:lnTo>
                  <a:lnTo>
                    <a:pt x="724" y="1250"/>
                  </a:lnTo>
                  <a:lnTo>
                    <a:pt x="731" y="1248"/>
                  </a:lnTo>
                  <a:lnTo>
                    <a:pt x="738" y="1247"/>
                  </a:lnTo>
                  <a:lnTo>
                    <a:pt x="746" y="1247"/>
                  </a:lnTo>
                  <a:lnTo>
                    <a:pt x="754" y="1247"/>
                  </a:lnTo>
                  <a:lnTo>
                    <a:pt x="766" y="1248"/>
                  </a:lnTo>
                  <a:lnTo>
                    <a:pt x="777" y="1254"/>
                  </a:lnTo>
                  <a:lnTo>
                    <a:pt x="787" y="1260"/>
                  </a:lnTo>
                  <a:lnTo>
                    <a:pt x="796" y="1267"/>
                  </a:lnTo>
                  <a:lnTo>
                    <a:pt x="805" y="1272"/>
                  </a:lnTo>
                  <a:lnTo>
                    <a:pt x="815" y="1275"/>
                  </a:lnTo>
                  <a:lnTo>
                    <a:pt x="825" y="1272"/>
                  </a:lnTo>
                  <a:lnTo>
                    <a:pt x="838" y="1264"/>
                  </a:lnTo>
                  <a:lnTo>
                    <a:pt x="849" y="1263"/>
                  </a:lnTo>
                  <a:lnTo>
                    <a:pt x="858" y="1266"/>
                  </a:lnTo>
                  <a:lnTo>
                    <a:pt x="865" y="1269"/>
                  </a:lnTo>
                  <a:lnTo>
                    <a:pt x="870" y="1276"/>
                  </a:lnTo>
                  <a:lnTo>
                    <a:pt x="875" y="1284"/>
                  </a:lnTo>
                  <a:lnTo>
                    <a:pt x="879" y="1292"/>
                  </a:lnTo>
                  <a:lnTo>
                    <a:pt x="884" y="1300"/>
                  </a:lnTo>
                  <a:lnTo>
                    <a:pt x="890" y="1306"/>
                  </a:lnTo>
                  <a:lnTo>
                    <a:pt x="894" y="1319"/>
                  </a:lnTo>
                  <a:lnTo>
                    <a:pt x="894" y="1333"/>
                  </a:lnTo>
                  <a:lnTo>
                    <a:pt x="891" y="1347"/>
                  </a:lnTo>
                  <a:lnTo>
                    <a:pt x="890" y="1359"/>
                  </a:lnTo>
                  <a:lnTo>
                    <a:pt x="905" y="1358"/>
                  </a:lnTo>
                  <a:lnTo>
                    <a:pt x="921" y="1356"/>
                  </a:lnTo>
                  <a:lnTo>
                    <a:pt x="937" y="1355"/>
                  </a:lnTo>
                  <a:lnTo>
                    <a:pt x="954" y="1354"/>
                  </a:lnTo>
                  <a:lnTo>
                    <a:pt x="971" y="1354"/>
                  </a:lnTo>
                  <a:lnTo>
                    <a:pt x="987" y="1354"/>
                  </a:lnTo>
                  <a:lnTo>
                    <a:pt x="1003" y="1355"/>
                  </a:lnTo>
                  <a:lnTo>
                    <a:pt x="1018" y="1358"/>
                  </a:lnTo>
                  <a:lnTo>
                    <a:pt x="1033" y="1359"/>
                  </a:lnTo>
                  <a:lnTo>
                    <a:pt x="1047" y="1360"/>
                  </a:lnTo>
                  <a:lnTo>
                    <a:pt x="1062" y="1361"/>
                  </a:lnTo>
                  <a:lnTo>
                    <a:pt x="1076" y="1364"/>
                  </a:lnTo>
                  <a:lnTo>
                    <a:pt x="1091" y="1367"/>
                  </a:lnTo>
                  <a:lnTo>
                    <a:pt x="1105" y="1371"/>
                  </a:lnTo>
                  <a:lnTo>
                    <a:pt x="1120" y="1375"/>
                  </a:lnTo>
                  <a:lnTo>
                    <a:pt x="1134" y="1379"/>
                  </a:lnTo>
                  <a:lnTo>
                    <a:pt x="1147" y="1381"/>
                  </a:lnTo>
                  <a:lnTo>
                    <a:pt x="1162" y="1385"/>
                  </a:lnTo>
                  <a:lnTo>
                    <a:pt x="1176" y="1389"/>
                  </a:lnTo>
                  <a:lnTo>
                    <a:pt x="1191" y="1392"/>
                  </a:lnTo>
                  <a:lnTo>
                    <a:pt x="1205" y="1394"/>
                  </a:lnTo>
                  <a:lnTo>
                    <a:pt x="1219" y="1397"/>
                  </a:lnTo>
                  <a:lnTo>
                    <a:pt x="1234" y="1398"/>
                  </a:lnTo>
                  <a:lnTo>
                    <a:pt x="1248" y="1400"/>
                  </a:lnTo>
                  <a:lnTo>
                    <a:pt x="1246" y="1371"/>
                  </a:lnTo>
                  <a:lnTo>
                    <a:pt x="1246" y="1342"/>
                  </a:lnTo>
                  <a:lnTo>
                    <a:pt x="1250" y="1312"/>
                  </a:lnTo>
                  <a:lnTo>
                    <a:pt x="1256" y="1283"/>
                  </a:lnTo>
                  <a:lnTo>
                    <a:pt x="1263" y="1254"/>
                  </a:lnTo>
                  <a:lnTo>
                    <a:pt x="1271" y="1223"/>
                  </a:lnTo>
                  <a:lnTo>
                    <a:pt x="1279" y="1195"/>
                  </a:lnTo>
                  <a:lnTo>
                    <a:pt x="1286" y="1166"/>
                  </a:lnTo>
                  <a:lnTo>
                    <a:pt x="1297" y="1155"/>
                  </a:lnTo>
                  <a:lnTo>
                    <a:pt x="1288" y="1149"/>
                  </a:lnTo>
                  <a:lnTo>
                    <a:pt x="1277" y="1147"/>
                  </a:lnTo>
                  <a:lnTo>
                    <a:pt x="1268" y="1143"/>
                  </a:lnTo>
                  <a:lnTo>
                    <a:pt x="1261" y="1131"/>
                  </a:lnTo>
                  <a:lnTo>
                    <a:pt x="1256" y="1122"/>
                  </a:lnTo>
                  <a:lnTo>
                    <a:pt x="1254" y="1110"/>
                  </a:lnTo>
                  <a:lnTo>
                    <a:pt x="1251" y="1099"/>
                  </a:lnTo>
                  <a:lnTo>
                    <a:pt x="1240" y="1089"/>
                  </a:lnTo>
                  <a:lnTo>
                    <a:pt x="1213" y="1091"/>
                  </a:lnTo>
                  <a:lnTo>
                    <a:pt x="1185" y="1092"/>
                  </a:lnTo>
                  <a:lnTo>
                    <a:pt x="1158" y="1093"/>
                  </a:lnTo>
                  <a:lnTo>
                    <a:pt x="1129" y="1093"/>
                  </a:lnTo>
                  <a:lnTo>
                    <a:pt x="1101" y="1093"/>
                  </a:lnTo>
                  <a:lnTo>
                    <a:pt x="1074" y="1095"/>
                  </a:lnTo>
                  <a:lnTo>
                    <a:pt x="1045" y="1095"/>
                  </a:lnTo>
                  <a:lnTo>
                    <a:pt x="1017" y="1095"/>
                  </a:lnTo>
                  <a:lnTo>
                    <a:pt x="988" y="1095"/>
                  </a:lnTo>
                  <a:lnTo>
                    <a:pt x="959" y="1096"/>
                  </a:lnTo>
                  <a:lnTo>
                    <a:pt x="930" y="1096"/>
                  </a:lnTo>
                  <a:lnTo>
                    <a:pt x="903" y="1097"/>
                  </a:lnTo>
                  <a:lnTo>
                    <a:pt x="874" y="1099"/>
                  </a:lnTo>
                  <a:lnTo>
                    <a:pt x="844" y="1100"/>
                  </a:lnTo>
                  <a:lnTo>
                    <a:pt x="815" y="1103"/>
                  </a:lnTo>
                  <a:lnTo>
                    <a:pt x="786" y="1105"/>
                  </a:lnTo>
                  <a:lnTo>
                    <a:pt x="759" y="1105"/>
                  </a:lnTo>
                  <a:lnTo>
                    <a:pt x="732" y="1105"/>
                  </a:lnTo>
                  <a:lnTo>
                    <a:pt x="706" y="1107"/>
                  </a:lnTo>
                  <a:lnTo>
                    <a:pt x="678" y="1108"/>
                  </a:lnTo>
                  <a:lnTo>
                    <a:pt x="652" y="1110"/>
                  </a:lnTo>
                  <a:lnTo>
                    <a:pt x="624" y="1113"/>
                  </a:lnTo>
                  <a:lnTo>
                    <a:pt x="597" y="1116"/>
                  </a:lnTo>
                  <a:lnTo>
                    <a:pt x="570" y="1118"/>
                  </a:lnTo>
                  <a:lnTo>
                    <a:pt x="543" y="1121"/>
                  </a:lnTo>
                  <a:lnTo>
                    <a:pt x="515" y="1124"/>
                  </a:lnTo>
                  <a:lnTo>
                    <a:pt x="489" y="1126"/>
                  </a:lnTo>
                  <a:lnTo>
                    <a:pt x="461" y="1129"/>
                  </a:lnTo>
                  <a:lnTo>
                    <a:pt x="434" y="1131"/>
                  </a:lnTo>
                  <a:lnTo>
                    <a:pt x="406" y="1134"/>
                  </a:lnTo>
                  <a:lnTo>
                    <a:pt x="380" y="1135"/>
                  </a:lnTo>
                  <a:lnTo>
                    <a:pt x="352" y="1137"/>
                  </a:lnTo>
                  <a:lnTo>
                    <a:pt x="334" y="1137"/>
                  </a:lnTo>
                  <a:lnTo>
                    <a:pt x="317" y="1138"/>
                  </a:lnTo>
                  <a:lnTo>
                    <a:pt x="298" y="1138"/>
                  </a:lnTo>
                  <a:lnTo>
                    <a:pt x="280" y="1139"/>
                  </a:lnTo>
                  <a:lnTo>
                    <a:pt x="261" y="1139"/>
                  </a:lnTo>
                  <a:lnTo>
                    <a:pt x="243" y="1139"/>
                  </a:lnTo>
                  <a:lnTo>
                    <a:pt x="225" y="1141"/>
                  </a:lnTo>
                  <a:lnTo>
                    <a:pt x="206" y="1141"/>
                  </a:lnTo>
                  <a:lnTo>
                    <a:pt x="188" y="1142"/>
                  </a:lnTo>
                  <a:lnTo>
                    <a:pt x="171" y="1143"/>
                  </a:lnTo>
                  <a:lnTo>
                    <a:pt x="152" y="1145"/>
                  </a:lnTo>
                  <a:lnTo>
                    <a:pt x="134" y="1146"/>
                  </a:lnTo>
                  <a:lnTo>
                    <a:pt x="117" y="1149"/>
                  </a:lnTo>
                  <a:lnTo>
                    <a:pt x="98" y="1151"/>
                  </a:lnTo>
                  <a:lnTo>
                    <a:pt x="81" y="1154"/>
                  </a:lnTo>
                  <a:lnTo>
                    <a:pt x="64" y="1158"/>
                  </a:lnTo>
                  <a:lnTo>
                    <a:pt x="54" y="1142"/>
                  </a:lnTo>
                  <a:lnTo>
                    <a:pt x="47" y="1125"/>
                  </a:lnTo>
                  <a:lnTo>
                    <a:pt x="41" y="1108"/>
                  </a:lnTo>
                  <a:lnTo>
                    <a:pt x="33" y="1095"/>
                  </a:lnTo>
                  <a:lnTo>
                    <a:pt x="39" y="1088"/>
                  </a:lnTo>
                  <a:lnTo>
                    <a:pt x="49" y="1089"/>
                  </a:lnTo>
                  <a:lnTo>
                    <a:pt x="56" y="1093"/>
                  </a:lnTo>
                  <a:lnTo>
                    <a:pt x="67" y="1092"/>
                  </a:lnTo>
                  <a:lnTo>
                    <a:pt x="109" y="1089"/>
                  </a:lnTo>
                  <a:lnTo>
                    <a:pt x="151" y="1088"/>
                  </a:lnTo>
                  <a:lnTo>
                    <a:pt x="194" y="1087"/>
                  </a:lnTo>
                  <a:lnTo>
                    <a:pt x="236" y="1085"/>
                  </a:lnTo>
                  <a:lnTo>
                    <a:pt x="279" y="1085"/>
                  </a:lnTo>
                  <a:lnTo>
                    <a:pt x="321" y="1084"/>
                  </a:lnTo>
                  <a:lnTo>
                    <a:pt x="364" y="1084"/>
                  </a:lnTo>
                  <a:lnTo>
                    <a:pt x="406" y="1084"/>
                  </a:lnTo>
                  <a:lnTo>
                    <a:pt x="448" y="1084"/>
                  </a:lnTo>
                  <a:lnTo>
                    <a:pt x="490" y="1083"/>
                  </a:lnTo>
                  <a:lnTo>
                    <a:pt x="532" y="1083"/>
                  </a:lnTo>
                  <a:lnTo>
                    <a:pt x="574" y="1082"/>
                  </a:lnTo>
                  <a:lnTo>
                    <a:pt x="616" y="1080"/>
                  </a:lnTo>
                  <a:lnTo>
                    <a:pt x="658" y="1078"/>
                  </a:lnTo>
                  <a:lnTo>
                    <a:pt x="700" y="1076"/>
                  </a:lnTo>
                  <a:lnTo>
                    <a:pt x="741" y="1072"/>
                  </a:lnTo>
                  <a:lnTo>
                    <a:pt x="771" y="1071"/>
                  </a:lnTo>
                  <a:lnTo>
                    <a:pt x="802" y="1070"/>
                  </a:lnTo>
                  <a:lnTo>
                    <a:pt x="830" y="1068"/>
                  </a:lnTo>
                  <a:lnTo>
                    <a:pt x="861" y="1067"/>
                  </a:lnTo>
                  <a:lnTo>
                    <a:pt x="891" y="1066"/>
                  </a:lnTo>
                  <a:lnTo>
                    <a:pt x="921" y="1064"/>
                  </a:lnTo>
                  <a:lnTo>
                    <a:pt x="953" y="1063"/>
                  </a:lnTo>
                  <a:lnTo>
                    <a:pt x="983" y="1062"/>
                  </a:lnTo>
                  <a:lnTo>
                    <a:pt x="1013" y="1060"/>
                  </a:lnTo>
                  <a:lnTo>
                    <a:pt x="1045" y="1060"/>
                  </a:lnTo>
                  <a:lnTo>
                    <a:pt x="1075" y="1060"/>
                  </a:lnTo>
                  <a:lnTo>
                    <a:pt x="1106" y="1059"/>
                  </a:lnTo>
                  <a:lnTo>
                    <a:pt x="1138" y="1059"/>
                  </a:lnTo>
                  <a:lnTo>
                    <a:pt x="1169" y="1059"/>
                  </a:lnTo>
                  <a:lnTo>
                    <a:pt x="1201" y="1060"/>
                  </a:lnTo>
                  <a:lnTo>
                    <a:pt x="1233" y="1060"/>
                  </a:lnTo>
                  <a:lnTo>
                    <a:pt x="1234" y="1050"/>
                  </a:lnTo>
                  <a:lnTo>
                    <a:pt x="1233" y="1042"/>
                  </a:lnTo>
                  <a:lnTo>
                    <a:pt x="1229" y="1033"/>
                  </a:lnTo>
                  <a:lnTo>
                    <a:pt x="1227" y="1021"/>
                  </a:lnTo>
                  <a:lnTo>
                    <a:pt x="1204" y="1021"/>
                  </a:lnTo>
                  <a:lnTo>
                    <a:pt x="1180" y="1021"/>
                  </a:lnTo>
                  <a:lnTo>
                    <a:pt x="1155" y="1022"/>
                  </a:lnTo>
                  <a:lnTo>
                    <a:pt x="1131" y="1024"/>
                  </a:lnTo>
                  <a:lnTo>
                    <a:pt x="1106" y="1025"/>
                  </a:lnTo>
                  <a:lnTo>
                    <a:pt x="1081" y="1026"/>
                  </a:lnTo>
                  <a:lnTo>
                    <a:pt x="1056" y="1029"/>
                  </a:lnTo>
                  <a:lnTo>
                    <a:pt x="1032" y="1030"/>
                  </a:lnTo>
                  <a:lnTo>
                    <a:pt x="1024" y="1028"/>
                  </a:lnTo>
                  <a:lnTo>
                    <a:pt x="1016" y="1026"/>
                  </a:lnTo>
                  <a:lnTo>
                    <a:pt x="1008" y="1025"/>
                  </a:lnTo>
                  <a:lnTo>
                    <a:pt x="999" y="1025"/>
                  </a:lnTo>
                  <a:lnTo>
                    <a:pt x="989" y="1025"/>
                  </a:lnTo>
                  <a:lnTo>
                    <a:pt x="982" y="1026"/>
                  </a:lnTo>
                  <a:lnTo>
                    <a:pt x="972" y="1028"/>
                  </a:lnTo>
                  <a:lnTo>
                    <a:pt x="964" y="1030"/>
                  </a:lnTo>
                  <a:lnTo>
                    <a:pt x="946" y="1032"/>
                  </a:lnTo>
                  <a:lnTo>
                    <a:pt x="926" y="1033"/>
                  </a:lnTo>
                  <a:lnTo>
                    <a:pt x="908" y="1034"/>
                  </a:lnTo>
                  <a:lnTo>
                    <a:pt x="890" y="1034"/>
                  </a:lnTo>
                  <a:lnTo>
                    <a:pt x="870" y="1036"/>
                  </a:lnTo>
                  <a:lnTo>
                    <a:pt x="851" y="1036"/>
                  </a:lnTo>
                  <a:lnTo>
                    <a:pt x="833" y="1036"/>
                  </a:lnTo>
                  <a:lnTo>
                    <a:pt x="813" y="1036"/>
                  </a:lnTo>
                  <a:lnTo>
                    <a:pt x="795" y="1036"/>
                  </a:lnTo>
                  <a:lnTo>
                    <a:pt x="777" y="1036"/>
                  </a:lnTo>
                  <a:lnTo>
                    <a:pt x="757" y="1036"/>
                  </a:lnTo>
                  <a:lnTo>
                    <a:pt x="738" y="1036"/>
                  </a:lnTo>
                  <a:lnTo>
                    <a:pt x="720" y="1036"/>
                  </a:lnTo>
                  <a:lnTo>
                    <a:pt x="700" y="1037"/>
                  </a:lnTo>
                  <a:lnTo>
                    <a:pt x="682" y="1038"/>
                  </a:lnTo>
                  <a:lnTo>
                    <a:pt x="662" y="1039"/>
                  </a:lnTo>
                  <a:lnTo>
                    <a:pt x="660" y="1036"/>
                  </a:lnTo>
                  <a:lnTo>
                    <a:pt x="644" y="1037"/>
                  </a:lnTo>
                  <a:lnTo>
                    <a:pt x="627" y="1037"/>
                  </a:lnTo>
                  <a:lnTo>
                    <a:pt x="611" y="1038"/>
                  </a:lnTo>
                  <a:lnTo>
                    <a:pt x="595" y="1039"/>
                  </a:lnTo>
                  <a:lnTo>
                    <a:pt x="579" y="1039"/>
                  </a:lnTo>
                  <a:lnTo>
                    <a:pt x="564" y="1041"/>
                  </a:lnTo>
                  <a:lnTo>
                    <a:pt x="548" y="1041"/>
                  </a:lnTo>
                  <a:lnTo>
                    <a:pt x="531" y="1041"/>
                  </a:lnTo>
                  <a:lnTo>
                    <a:pt x="515" y="1042"/>
                  </a:lnTo>
                  <a:lnTo>
                    <a:pt x="499" y="1042"/>
                  </a:lnTo>
                  <a:lnTo>
                    <a:pt x="484" y="1042"/>
                  </a:lnTo>
                  <a:lnTo>
                    <a:pt x="468" y="1042"/>
                  </a:lnTo>
                  <a:lnTo>
                    <a:pt x="451" y="1042"/>
                  </a:lnTo>
                  <a:lnTo>
                    <a:pt x="435" y="1041"/>
                  </a:lnTo>
                  <a:lnTo>
                    <a:pt x="419" y="1041"/>
                  </a:lnTo>
                  <a:lnTo>
                    <a:pt x="402" y="1039"/>
                  </a:lnTo>
                  <a:lnTo>
                    <a:pt x="392" y="1036"/>
                  </a:lnTo>
                  <a:lnTo>
                    <a:pt x="380" y="1034"/>
                  </a:lnTo>
                  <a:lnTo>
                    <a:pt x="369" y="1036"/>
                  </a:lnTo>
                  <a:lnTo>
                    <a:pt x="357" y="1037"/>
                  </a:lnTo>
                  <a:lnTo>
                    <a:pt x="346" y="1039"/>
                  </a:lnTo>
                  <a:lnTo>
                    <a:pt x="335" y="1039"/>
                  </a:lnTo>
                  <a:lnTo>
                    <a:pt x="323" y="1039"/>
                  </a:lnTo>
                  <a:lnTo>
                    <a:pt x="313" y="1036"/>
                  </a:lnTo>
                  <a:lnTo>
                    <a:pt x="302" y="1037"/>
                  </a:lnTo>
                  <a:lnTo>
                    <a:pt x="292" y="1039"/>
                  </a:lnTo>
                  <a:lnTo>
                    <a:pt x="281" y="1039"/>
                  </a:lnTo>
                  <a:lnTo>
                    <a:pt x="271" y="1041"/>
                  </a:lnTo>
                  <a:lnTo>
                    <a:pt x="259" y="1041"/>
                  </a:lnTo>
                  <a:lnTo>
                    <a:pt x="248" y="1039"/>
                  </a:lnTo>
                  <a:lnTo>
                    <a:pt x="238" y="1038"/>
                  </a:lnTo>
                  <a:lnTo>
                    <a:pt x="227" y="1036"/>
                  </a:lnTo>
                  <a:lnTo>
                    <a:pt x="213" y="1036"/>
                  </a:lnTo>
                  <a:lnTo>
                    <a:pt x="198" y="1036"/>
                  </a:lnTo>
                  <a:lnTo>
                    <a:pt x="184" y="1036"/>
                  </a:lnTo>
                  <a:lnTo>
                    <a:pt x="171" y="1036"/>
                  </a:lnTo>
                  <a:lnTo>
                    <a:pt x="158" y="1036"/>
                  </a:lnTo>
                  <a:lnTo>
                    <a:pt x="144" y="1036"/>
                  </a:lnTo>
                  <a:lnTo>
                    <a:pt x="131" y="1036"/>
                  </a:lnTo>
                  <a:lnTo>
                    <a:pt x="118" y="1036"/>
                  </a:lnTo>
                  <a:lnTo>
                    <a:pt x="106" y="1036"/>
                  </a:lnTo>
                  <a:lnTo>
                    <a:pt x="93" y="1036"/>
                  </a:lnTo>
                  <a:lnTo>
                    <a:pt x="80" y="1036"/>
                  </a:lnTo>
                  <a:lnTo>
                    <a:pt x="68" y="1034"/>
                  </a:lnTo>
                  <a:lnTo>
                    <a:pt x="55" y="1034"/>
                  </a:lnTo>
                  <a:lnTo>
                    <a:pt x="42" y="1034"/>
                  </a:lnTo>
                  <a:lnTo>
                    <a:pt x="29" y="1034"/>
                  </a:lnTo>
                  <a:lnTo>
                    <a:pt x="16" y="1033"/>
                  </a:lnTo>
                  <a:lnTo>
                    <a:pt x="16" y="1045"/>
                  </a:lnTo>
                  <a:lnTo>
                    <a:pt x="16" y="1057"/>
                  </a:lnTo>
                  <a:lnTo>
                    <a:pt x="18" y="1070"/>
                  </a:lnTo>
                  <a:lnTo>
                    <a:pt x="24" y="1080"/>
                  </a:lnTo>
                  <a:lnTo>
                    <a:pt x="21" y="1084"/>
                  </a:lnTo>
                  <a:lnTo>
                    <a:pt x="17" y="1085"/>
                  </a:lnTo>
                  <a:lnTo>
                    <a:pt x="13" y="1087"/>
                  </a:lnTo>
                  <a:lnTo>
                    <a:pt x="8" y="1087"/>
                  </a:lnTo>
                  <a:lnTo>
                    <a:pt x="3" y="1072"/>
                  </a:lnTo>
                  <a:lnTo>
                    <a:pt x="0" y="1057"/>
                  </a:lnTo>
                  <a:lnTo>
                    <a:pt x="0" y="1041"/>
                  </a:lnTo>
                  <a:lnTo>
                    <a:pt x="1" y="1026"/>
                  </a:lnTo>
                  <a:lnTo>
                    <a:pt x="5" y="1026"/>
                  </a:lnTo>
                  <a:lnTo>
                    <a:pt x="12" y="1025"/>
                  </a:lnTo>
                  <a:lnTo>
                    <a:pt x="16" y="1022"/>
                  </a:lnTo>
                  <a:lnTo>
                    <a:pt x="16" y="1016"/>
                  </a:lnTo>
                  <a:close/>
                </a:path>
              </a:pathLst>
            </a:custGeom>
            <a:solidFill>
              <a:srgbClr val="000000"/>
            </a:solidFill>
            <a:ln w="9525">
              <a:noFill/>
              <a:round/>
              <a:headEnd/>
              <a:tailEnd/>
            </a:ln>
          </p:spPr>
          <p:txBody>
            <a:bodyPr/>
            <a:lstStyle/>
            <a:p>
              <a:endParaRPr lang="en-AU"/>
            </a:p>
          </p:txBody>
        </p:sp>
        <p:sp>
          <p:nvSpPr>
            <p:cNvPr id="76834" name="Freeform 34"/>
            <p:cNvSpPr>
              <a:spLocks/>
            </p:cNvSpPr>
            <p:nvPr/>
          </p:nvSpPr>
          <p:spPr bwMode="auto">
            <a:xfrm>
              <a:off x="3560" y="2881"/>
              <a:ext cx="98" cy="58"/>
            </a:xfrm>
            <a:custGeom>
              <a:avLst/>
              <a:gdLst/>
              <a:ahLst/>
              <a:cxnLst>
                <a:cxn ang="0">
                  <a:pos x="16" y="0"/>
                </a:cxn>
                <a:cxn ang="0">
                  <a:pos x="27" y="3"/>
                </a:cxn>
                <a:cxn ang="0">
                  <a:pos x="37" y="5"/>
                </a:cxn>
                <a:cxn ang="0">
                  <a:pos x="46" y="8"/>
                </a:cxn>
                <a:cxn ang="0">
                  <a:pos x="57" y="10"/>
                </a:cxn>
                <a:cxn ang="0">
                  <a:pos x="67" y="13"/>
                </a:cxn>
                <a:cxn ang="0">
                  <a:pos x="77" y="14"/>
                </a:cxn>
                <a:cxn ang="0">
                  <a:pos x="87" y="17"/>
                </a:cxn>
                <a:cxn ang="0">
                  <a:pos x="98" y="20"/>
                </a:cxn>
                <a:cxn ang="0">
                  <a:pos x="92" y="58"/>
                </a:cxn>
                <a:cxn ang="0">
                  <a:pos x="79" y="58"/>
                </a:cxn>
                <a:cxn ang="0">
                  <a:pos x="67" y="56"/>
                </a:cxn>
                <a:cxn ang="0">
                  <a:pos x="57" y="55"/>
                </a:cxn>
                <a:cxn ang="0">
                  <a:pos x="46" y="53"/>
                </a:cxn>
                <a:cxn ang="0">
                  <a:pos x="36" y="51"/>
                </a:cxn>
                <a:cxn ang="0">
                  <a:pos x="25" y="47"/>
                </a:cxn>
                <a:cxn ang="0">
                  <a:pos x="14" y="43"/>
                </a:cxn>
                <a:cxn ang="0">
                  <a:pos x="3" y="39"/>
                </a:cxn>
                <a:cxn ang="0">
                  <a:pos x="0" y="29"/>
                </a:cxn>
                <a:cxn ang="0">
                  <a:pos x="2" y="17"/>
                </a:cxn>
                <a:cxn ang="0">
                  <a:pos x="7" y="7"/>
                </a:cxn>
                <a:cxn ang="0">
                  <a:pos x="16" y="0"/>
                </a:cxn>
              </a:cxnLst>
              <a:rect l="0" t="0" r="r" b="b"/>
              <a:pathLst>
                <a:path w="98" h="58">
                  <a:moveTo>
                    <a:pt x="16" y="0"/>
                  </a:moveTo>
                  <a:lnTo>
                    <a:pt x="27" y="3"/>
                  </a:lnTo>
                  <a:lnTo>
                    <a:pt x="37" y="5"/>
                  </a:lnTo>
                  <a:lnTo>
                    <a:pt x="46" y="8"/>
                  </a:lnTo>
                  <a:lnTo>
                    <a:pt x="57" y="10"/>
                  </a:lnTo>
                  <a:lnTo>
                    <a:pt x="67" y="13"/>
                  </a:lnTo>
                  <a:lnTo>
                    <a:pt x="77" y="14"/>
                  </a:lnTo>
                  <a:lnTo>
                    <a:pt x="87" y="17"/>
                  </a:lnTo>
                  <a:lnTo>
                    <a:pt x="98" y="20"/>
                  </a:lnTo>
                  <a:lnTo>
                    <a:pt x="92" y="58"/>
                  </a:lnTo>
                  <a:lnTo>
                    <a:pt x="79" y="58"/>
                  </a:lnTo>
                  <a:lnTo>
                    <a:pt x="67" y="56"/>
                  </a:lnTo>
                  <a:lnTo>
                    <a:pt x="57" y="55"/>
                  </a:lnTo>
                  <a:lnTo>
                    <a:pt x="46" y="53"/>
                  </a:lnTo>
                  <a:lnTo>
                    <a:pt x="36" y="51"/>
                  </a:lnTo>
                  <a:lnTo>
                    <a:pt x="25" y="47"/>
                  </a:lnTo>
                  <a:lnTo>
                    <a:pt x="14" y="43"/>
                  </a:lnTo>
                  <a:lnTo>
                    <a:pt x="3" y="39"/>
                  </a:lnTo>
                  <a:lnTo>
                    <a:pt x="0" y="29"/>
                  </a:lnTo>
                  <a:lnTo>
                    <a:pt x="2" y="17"/>
                  </a:lnTo>
                  <a:lnTo>
                    <a:pt x="7" y="7"/>
                  </a:lnTo>
                  <a:lnTo>
                    <a:pt x="16" y="0"/>
                  </a:lnTo>
                  <a:close/>
                </a:path>
              </a:pathLst>
            </a:custGeom>
            <a:solidFill>
              <a:srgbClr val="00E842"/>
            </a:solidFill>
            <a:ln w="9525">
              <a:noFill/>
              <a:round/>
              <a:headEnd/>
              <a:tailEnd/>
            </a:ln>
          </p:spPr>
          <p:txBody>
            <a:bodyPr/>
            <a:lstStyle/>
            <a:p>
              <a:endParaRPr lang="en-AU"/>
            </a:p>
          </p:txBody>
        </p:sp>
        <p:sp>
          <p:nvSpPr>
            <p:cNvPr id="76835" name="Freeform 35"/>
            <p:cNvSpPr>
              <a:spLocks/>
            </p:cNvSpPr>
            <p:nvPr/>
          </p:nvSpPr>
          <p:spPr bwMode="auto">
            <a:xfrm>
              <a:off x="3550" y="2945"/>
              <a:ext cx="119" cy="79"/>
            </a:xfrm>
            <a:custGeom>
              <a:avLst/>
              <a:gdLst/>
              <a:ahLst/>
              <a:cxnLst>
                <a:cxn ang="0">
                  <a:pos x="6" y="0"/>
                </a:cxn>
                <a:cxn ang="0">
                  <a:pos x="12" y="2"/>
                </a:cxn>
                <a:cxn ang="0">
                  <a:pos x="17" y="3"/>
                </a:cxn>
                <a:cxn ang="0">
                  <a:pos x="22" y="6"/>
                </a:cxn>
                <a:cxn ang="0">
                  <a:pos x="27" y="10"/>
                </a:cxn>
                <a:cxn ang="0">
                  <a:pos x="33" y="12"/>
                </a:cxn>
                <a:cxn ang="0">
                  <a:pos x="37" y="15"/>
                </a:cxn>
                <a:cxn ang="0">
                  <a:pos x="42" y="17"/>
                </a:cxn>
                <a:cxn ang="0">
                  <a:pos x="47" y="17"/>
                </a:cxn>
                <a:cxn ang="0">
                  <a:pos x="51" y="6"/>
                </a:cxn>
                <a:cxn ang="0">
                  <a:pos x="119" y="13"/>
                </a:cxn>
                <a:cxn ang="0">
                  <a:pos x="109" y="28"/>
                </a:cxn>
                <a:cxn ang="0">
                  <a:pos x="101" y="44"/>
                </a:cxn>
                <a:cxn ang="0">
                  <a:pos x="96" y="62"/>
                </a:cxn>
                <a:cxn ang="0">
                  <a:pos x="94" y="79"/>
                </a:cxn>
                <a:cxn ang="0">
                  <a:pos x="81" y="75"/>
                </a:cxn>
                <a:cxn ang="0">
                  <a:pos x="67" y="73"/>
                </a:cxn>
                <a:cxn ang="0">
                  <a:pos x="54" y="69"/>
                </a:cxn>
                <a:cxn ang="0">
                  <a:pos x="41" y="63"/>
                </a:cxn>
                <a:cxn ang="0">
                  <a:pos x="27" y="57"/>
                </a:cxn>
                <a:cxn ang="0">
                  <a:pos x="17" y="49"/>
                </a:cxn>
                <a:cxn ang="0">
                  <a:pos x="8" y="40"/>
                </a:cxn>
                <a:cxn ang="0">
                  <a:pos x="0" y="28"/>
                </a:cxn>
                <a:cxn ang="0">
                  <a:pos x="0" y="21"/>
                </a:cxn>
                <a:cxn ang="0">
                  <a:pos x="0" y="13"/>
                </a:cxn>
                <a:cxn ang="0">
                  <a:pos x="2" y="7"/>
                </a:cxn>
                <a:cxn ang="0">
                  <a:pos x="6" y="0"/>
                </a:cxn>
              </a:cxnLst>
              <a:rect l="0" t="0" r="r" b="b"/>
              <a:pathLst>
                <a:path w="119" h="79">
                  <a:moveTo>
                    <a:pt x="6" y="0"/>
                  </a:moveTo>
                  <a:lnTo>
                    <a:pt x="12" y="2"/>
                  </a:lnTo>
                  <a:lnTo>
                    <a:pt x="17" y="3"/>
                  </a:lnTo>
                  <a:lnTo>
                    <a:pt x="22" y="6"/>
                  </a:lnTo>
                  <a:lnTo>
                    <a:pt x="27" y="10"/>
                  </a:lnTo>
                  <a:lnTo>
                    <a:pt x="33" y="12"/>
                  </a:lnTo>
                  <a:lnTo>
                    <a:pt x="37" y="15"/>
                  </a:lnTo>
                  <a:lnTo>
                    <a:pt x="42" y="17"/>
                  </a:lnTo>
                  <a:lnTo>
                    <a:pt x="47" y="17"/>
                  </a:lnTo>
                  <a:lnTo>
                    <a:pt x="51" y="6"/>
                  </a:lnTo>
                  <a:lnTo>
                    <a:pt x="119" y="13"/>
                  </a:lnTo>
                  <a:lnTo>
                    <a:pt x="109" y="28"/>
                  </a:lnTo>
                  <a:lnTo>
                    <a:pt x="101" y="44"/>
                  </a:lnTo>
                  <a:lnTo>
                    <a:pt x="96" y="62"/>
                  </a:lnTo>
                  <a:lnTo>
                    <a:pt x="94" y="79"/>
                  </a:lnTo>
                  <a:lnTo>
                    <a:pt x="81" y="75"/>
                  </a:lnTo>
                  <a:lnTo>
                    <a:pt x="67" y="73"/>
                  </a:lnTo>
                  <a:lnTo>
                    <a:pt x="54" y="69"/>
                  </a:lnTo>
                  <a:lnTo>
                    <a:pt x="41" y="63"/>
                  </a:lnTo>
                  <a:lnTo>
                    <a:pt x="27" y="57"/>
                  </a:lnTo>
                  <a:lnTo>
                    <a:pt x="17" y="49"/>
                  </a:lnTo>
                  <a:lnTo>
                    <a:pt x="8" y="40"/>
                  </a:lnTo>
                  <a:lnTo>
                    <a:pt x="0" y="28"/>
                  </a:lnTo>
                  <a:lnTo>
                    <a:pt x="0" y="21"/>
                  </a:lnTo>
                  <a:lnTo>
                    <a:pt x="0" y="13"/>
                  </a:lnTo>
                  <a:lnTo>
                    <a:pt x="2" y="7"/>
                  </a:lnTo>
                  <a:lnTo>
                    <a:pt x="6" y="0"/>
                  </a:lnTo>
                  <a:close/>
                </a:path>
              </a:pathLst>
            </a:custGeom>
            <a:solidFill>
              <a:srgbClr val="FFD60F"/>
            </a:solidFill>
            <a:ln w="9525">
              <a:noFill/>
              <a:round/>
              <a:headEnd/>
              <a:tailEnd/>
            </a:ln>
          </p:spPr>
          <p:txBody>
            <a:bodyPr/>
            <a:lstStyle/>
            <a:p>
              <a:endParaRPr lang="en-AU"/>
            </a:p>
          </p:txBody>
        </p:sp>
        <p:sp>
          <p:nvSpPr>
            <p:cNvPr id="76836" name="Text Box 36"/>
            <p:cNvSpPr txBox="1">
              <a:spLocks noChangeArrowheads="1"/>
            </p:cNvSpPr>
            <p:nvPr/>
          </p:nvSpPr>
          <p:spPr bwMode="auto">
            <a:xfrm>
              <a:off x="3600" y="1584"/>
              <a:ext cx="1440" cy="1059"/>
            </a:xfrm>
            <a:prstGeom prst="rect">
              <a:avLst/>
            </a:prstGeom>
            <a:noFill/>
            <a:ln w="9525">
              <a:noFill/>
              <a:miter lim="800000"/>
              <a:headEnd/>
              <a:tailEnd/>
            </a:ln>
            <a:effectLst/>
          </p:spPr>
          <p:txBody>
            <a:bodyPr>
              <a:spAutoFit/>
            </a:bodyPr>
            <a:lstStyle/>
            <a:p>
              <a:pPr algn="ctr" eaLnBrk="1" hangingPunct="1">
                <a:spcBef>
                  <a:spcPct val="50000"/>
                </a:spcBef>
              </a:pPr>
              <a:r>
                <a:rPr lang="en-US" sz="1600" b="1">
                  <a:latin typeface="Arial Unicode MS" pitchFamily="34" charset="-128"/>
                </a:rPr>
                <a:t>PROTOCOL = </a:t>
              </a:r>
            </a:p>
            <a:p>
              <a:pPr algn="ctr" eaLnBrk="1" hangingPunct="1">
                <a:spcBef>
                  <a:spcPct val="50000"/>
                </a:spcBef>
              </a:pPr>
              <a:r>
                <a:rPr lang="en-US" sz="1600" b="1">
                  <a:latin typeface="Arial Unicode MS" pitchFamily="34" charset="-128"/>
                </a:rPr>
                <a:t>SET OF RULES ABOUT COMMUNICATIONS BETWEEN NETWORKS!</a:t>
              </a:r>
            </a:p>
          </p:txBody>
        </p:sp>
      </p:grpSp>
    </p:spTree>
  </p:cSld>
  <p:clrMapOvr>
    <a:masterClrMapping/>
  </p:clrMapOvr>
  <p:transition spd="med" advTm="38000">
    <p:check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AU"/>
              <a:t>Network protocols</a:t>
            </a:r>
          </a:p>
        </p:txBody>
      </p:sp>
      <p:sp>
        <p:nvSpPr>
          <p:cNvPr id="143363" name="Rectangle 3"/>
          <p:cNvSpPr>
            <a:spLocks noGrp="1" noChangeArrowheads="1"/>
          </p:cNvSpPr>
          <p:nvPr>
            <p:ph type="body" idx="1"/>
          </p:nvPr>
        </p:nvSpPr>
        <p:spPr/>
        <p:txBody>
          <a:bodyPr/>
          <a:lstStyle/>
          <a:p>
            <a:r>
              <a:rPr lang="en-AU"/>
              <a:t>Ethernet</a:t>
            </a:r>
          </a:p>
          <a:p>
            <a:pPr lvl="1"/>
            <a:r>
              <a:rPr lang="en-AU"/>
              <a:t>Is a widely used hardware protocol that defines the way data enters a network and travels to its destination</a:t>
            </a:r>
          </a:p>
          <a:p>
            <a:pPr lvl="1"/>
            <a:r>
              <a:rPr lang="en-AU"/>
              <a:t>Used in both Bus and Star networks</a:t>
            </a:r>
          </a:p>
          <a:p>
            <a:pPr lvl="1"/>
            <a:r>
              <a:rPr lang="en-AU"/>
              <a:t>Transmits data at 10Mbps over twisted pair cable</a:t>
            </a:r>
          </a:p>
          <a:p>
            <a:pPr lvl="1">
              <a:buFontTx/>
              <a:buNone/>
            </a:pPr>
            <a:endParaRPr lang="en-AU"/>
          </a:p>
        </p:txBody>
      </p:sp>
    </p:spTree>
  </p:cSld>
  <p:clrMapOvr>
    <a:masterClrMapping/>
  </p:clrMapOvr>
  <p:transition spd="med" advTm="43000">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Where does TCP/IP fit into all this???</a:t>
            </a:r>
          </a:p>
        </p:txBody>
      </p:sp>
      <p:sp>
        <p:nvSpPr>
          <p:cNvPr id="89091" name="Rectangle 3"/>
          <p:cNvSpPr>
            <a:spLocks noGrp="1" noChangeArrowheads="1"/>
          </p:cNvSpPr>
          <p:nvPr>
            <p:ph type="body" sz="half" idx="1"/>
          </p:nvPr>
        </p:nvSpPr>
        <p:spPr>
          <a:xfrm>
            <a:off x="1066800" y="2362200"/>
            <a:ext cx="7620000" cy="3581400"/>
          </a:xfrm>
        </p:spPr>
        <p:txBody>
          <a:bodyPr/>
          <a:lstStyle/>
          <a:p>
            <a:r>
              <a:rPr lang="en-US" sz="2800" b="1"/>
              <a:t>TCP/IP </a:t>
            </a:r>
            <a:r>
              <a:rPr lang="en-US" sz="2800"/>
              <a:t>is the protocol that is used for the transmission of information over the Internet</a:t>
            </a:r>
          </a:p>
          <a:p>
            <a:r>
              <a:rPr lang="en-US" sz="2800" b="1"/>
              <a:t>IP</a:t>
            </a:r>
            <a:r>
              <a:rPr lang="en-US" sz="2800"/>
              <a:t> (Internet Protocol) - the main delivery system for information over the Internet </a:t>
            </a:r>
          </a:p>
          <a:p>
            <a:r>
              <a:rPr lang="en-US" sz="2800" b="1"/>
              <a:t>TCP</a:t>
            </a:r>
            <a:r>
              <a:rPr lang="en-US" sz="2800"/>
              <a:t> (Transport Control Protocol) - used to break apart and rebuild information that travels over the Internet </a:t>
            </a:r>
          </a:p>
        </p:txBody>
      </p:sp>
    </p:spTree>
  </p:cSld>
  <p:clrMapOvr>
    <a:masterClrMapping/>
  </p:clrMapOvr>
  <p:transition spd="med" advTm="98000">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90600" y="723900"/>
            <a:ext cx="7772400" cy="609600"/>
          </a:xfrm>
        </p:spPr>
        <p:txBody>
          <a:bodyPr/>
          <a:lstStyle/>
          <a:p>
            <a:r>
              <a:rPr lang="en-US"/>
              <a:t>Ethernet</a:t>
            </a:r>
          </a:p>
        </p:txBody>
      </p:sp>
      <p:sp>
        <p:nvSpPr>
          <p:cNvPr id="78851" name="Rectangle 3"/>
          <p:cNvSpPr>
            <a:spLocks noGrp="1" noChangeArrowheads="1"/>
          </p:cNvSpPr>
          <p:nvPr>
            <p:ph type="body" sz="half" idx="2"/>
          </p:nvPr>
        </p:nvSpPr>
        <p:spPr>
          <a:xfrm>
            <a:off x="4495800" y="1828800"/>
            <a:ext cx="4267200" cy="4114800"/>
          </a:xfrm>
        </p:spPr>
        <p:txBody>
          <a:bodyPr/>
          <a:lstStyle/>
          <a:p>
            <a:r>
              <a:rPr lang="en-US" sz="2800"/>
              <a:t>Most widely used</a:t>
            </a:r>
          </a:p>
          <a:p>
            <a:r>
              <a:rPr lang="en-US" sz="2800"/>
              <a:t>Uses an access method called CSMA/CD (Carrier Sense Multiple Access/Collision Detection</a:t>
            </a:r>
          </a:p>
        </p:txBody>
      </p:sp>
      <p:pic>
        <p:nvPicPr>
          <p:cNvPr id="78852" name="Picture 4" descr="A:\l ethernet hub.gif"/>
          <p:cNvPicPr>
            <a:picLocks noChangeAspect="1" noChangeArrowheads="1"/>
          </p:cNvPicPr>
          <p:nvPr/>
        </p:nvPicPr>
        <p:blipFill>
          <a:blip r:embed="rId2"/>
          <a:srcRect/>
          <a:stretch>
            <a:fillRect/>
          </a:stretch>
        </p:blipFill>
        <p:spPr bwMode="auto">
          <a:xfrm>
            <a:off x="914400" y="2209800"/>
            <a:ext cx="3505200" cy="2619375"/>
          </a:xfrm>
          <a:prstGeom prst="rect">
            <a:avLst/>
          </a:prstGeom>
          <a:noFill/>
        </p:spPr>
      </p:pic>
    </p:spTree>
  </p:cSld>
  <p:clrMapOvr>
    <a:masterClrMapping/>
  </p:clrMapOvr>
  <p:transition spd="med" advTm="69000">
    <p:check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152400"/>
            <a:ext cx="7772400" cy="762000"/>
          </a:xfrm>
        </p:spPr>
        <p:txBody>
          <a:bodyPr/>
          <a:lstStyle/>
          <a:p>
            <a:r>
              <a:rPr lang="en-US"/>
              <a:t>Token Ring</a:t>
            </a:r>
          </a:p>
        </p:txBody>
      </p:sp>
      <p:sp>
        <p:nvSpPr>
          <p:cNvPr id="86019" name="Rectangle 3"/>
          <p:cNvSpPr>
            <a:spLocks noGrp="1" noChangeArrowheads="1"/>
          </p:cNvSpPr>
          <p:nvPr>
            <p:ph type="body" sz="half" idx="1"/>
          </p:nvPr>
        </p:nvSpPr>
        <p:spPr>
          <a:xfrm>
            <a:off x="1066800" y="1524000"/>
            <a:ext cx="2590800" cy="4648200"/>
          </a:xfrm>
        </p:spPr>
        <p:txBody>
          <a:bodyPr/>
          <a:lstStyle/>
          <a:p>
            <a:r>
              <a:rPr lang="en-US" sz="2800"/>
              <a:t>Token ring protocol involves ‘token-passing’. </a:t>
            </a:r>
          </a:p>
          <a:p>
            <a:r>
              <a:rPr lang="en-US" sz="2800"/>
              <a:t>It is not as popular as Ethernet protocol</a:t>
            </a:r>
          </a:p>
        </p:txBody>
      </p:sp>
      <p:sp>
        <p:nvSpPr>
          <p:cNvPr id="86020" name="Oval 4"/>
          <p:cNvSpPr>
            <a:spLocks noChangeArrowheads="1"/>
          </p:cNvSpPr>
          <p:nvPr/>
        </p:nvSpPr>
        <p:spPr bwMode="auto">
          <a:xfrm>
            <a:off x="3810000" y="1371600"/>
            <a:ext cx="4953000" cy="5181600"/>
          </a:xfrm>
          <a:prstGeom prst="ellipse">
            <a:avLst/>
          </a:prstGeom>
          <a:noFill/>
          <a:ln w="76200">
            <a:solidFill>
              <a:schemeClr val="tx1"/>
            </a:solidFill>
            <a:round/>
            <a:headEnd/>
            <a:tailEnd/>
          </a:ln>
          <a:effectLst/>
        </p:spPr>
        <p:txBody>
          <a:bodyPr wrap="none" anchor="ctr"/>
          <a:lstStyle/>
          <a:p>
            <a:endParaRPr lang="en-AU"/>
          </a:p>
        </p:txBody>
      </p:sp>
      <p:pic>
        <p:nvPicPr>
          <p:cNvPr id="86021" name="Picture 5" descr="C:\Program Files\Microsoft Office\Clipart\smbusbas\BS00094_.wmf"/>
          <p:cNvPicPr>
            <a:picLocks noChangeAspect="1" noChangeArrowheads="1"/>
          </p:cNvPicPr>
          <p:nvPr/>
        </p:nvPicPr>
        <p:blipFill>
          <a:blip r:embed="rId3"/>
          <a:srcRect/>
          <a:stretch>
            <a:fillRect/>
          </a:stretch>
        </p:blipFill>
        <p:spPr bwMode="auto">
          <a:xfrm>
            <a:off x="6096000" y="1066800"/>
            <a:ext cx="623888" cy="762000"/>
          </a:xfrm>
          <a:prstGeom prst="rect">
            <a:avLst/>
          </a:prstGeom>
          <a:noFill/>
        </p:spPr>
      </p:pic>
      <p:pic>
        <p:nvPicPr>
          <p:cNvPr id="86022" name="Picture 6" descr="C:\Program Files\Microsoft Office\Clipart\smbusbas\BS00094_.wmf"/>
          <p:cNvPicPr>
            <a:picLocks noChangeAspect="1" noChangeArrowheads="1"/>
          </p:cNvPicPr>
          <p:nvPr/>
        </p:nvPicPr>
        <p:blipFill>
          <a:blip r:embed="rId3"/>
          <a:srcRect/>
          <a:stretch>
            <a:fillRect/>
          </a:stretch>
        </p:blipFill>
        <p:spPr bwMode="auto">
          <a:xfrm>
            <a:off x="3581400" y="3581400"/>
            <a:ext cx="546100" cy="666750"/>
          </a:xfrm>
          <a:prstGeom prst="rect">
            <a:avLst/>
          </a:prstGeom>
          <a:noFill/>
        </p:spPr>
      </p:pic>
      <p:pic>
        <p:nvPicPr>
          <p:cNvPr id="86023" name="Picture 7" descr="C:\Program Files\Microsoft Office\Clipart\smbusbas\BS00094_.wmf"/>
          <p:cNvPicPr>
            <a:picLocks noChangeAspect="1" noChangeArrowheads="1"/>
          </p:cNvPicPr>
          <p:nvPr/>
        </p:nvPicPr>
        <p:blipFill>
          <a:blip r:embed="rId3"/>
          <a:srcRect/>
          <a:stretch>
            <a:fillRect/>
          </a:stretch>
        </p:blipFill>
        <p:spPr bwMode="auto">
          <a:xfrm>
            <a:off x="6019800" y="5886450"/>
            <a:ext cx="795338" cy="971550"/>
          </a:xfrm>
          <a:prstGeom prst="rect">
            <a:avLst/>
          </a:prstGeom>
          <a:noFill/>
        </p:spPr>
      </p:pic>
      <p:pic>
        <p:nvPicPr>
          <p:cNvPr id="86024" name="Picture 8" descr="C:\Program Files\Microsoft Office\Clipart\smbusbas\BS00094_.wmf"/>
          <p:cNvPicPr>
            <a:picLocks noChangeAspect="1" noChangeArrowheads="1"/>
          </p:cNvPicPr>
          <p:nvPr/>
        </p:nvPicPr>
        <p:blipFill>
          <a:blip r:embed="rId3"/>
          <a:srcRect/>
          <a:stretch>
            <a:fillRect/>
          </a:stretch>
        </p:blipFill>
        <p:spPr bwMode="auto">
          <a:xfrm>
            <a:off x="8534400" y="3581400"/>
            <a:ext cx="546100" cy="666750"/>
          </a:xfrm>
          <a:prstGeom prst="rect">
            <a:avLst/>
          </a:prstGeom>
          <a:noFill/>
        </p:spPr>
      </p:pic>
      <p:sp>
        <p:nvSpPr>
          <p:cNvPr id="86025" name="Text Box 9"/>
          <p:cNvSpPr txBox="1">
            <a:spLocks noChangeArrowheads="1"/>
          </p:cNvSpPr>
          <p:nvPr/>
        </p:nvSpPr>
        <p:spPr bwMode="auto">
          <a:xfrm>
            <a:off x="4572000" y="2438400"/>
            <a:ext cx="3581400" cy="3140075"/>
          </a:xfrm>
          <a:prstGeom prst="rect">
            <a:avLst/>
          </a:prstGeom>
          <a:noFill/>
          <a:ln w="9525">
            <a:noFill/>
            <a:miter lim="800000"/>
            <a:headEnd/>
            <a:tailEnd/>
          </a:ln>
          <a:effectLst/>
        </p:spPr>
        <p:txBody>
          <a:bodyPr>
            <a:spAutoFit/>
          </a:bodyPr>
          <a:lstStyle/>
          <a:p>
            <a:pPr algn="ctr" eaLnBrk="1" hangingPunct="1">
              <a:spcBef>
                <a:spcPct val="50000"/>
              </a:spcBef>
            </a:pPr>
            <a:r>
              <a:rPr lang="en-US" sz="2000">
                <a:latin typeface="Arial" charset="0"/>
              </a:rPr>
              <a:t>A single electronic ‘token’ moves around the ring from one computer to the next.  If a computer wishes to transit and receives an empty token, it attaches data to the token which then proceeds around the ring until it comes to the computer the data is meant for.</a:t>
            </a:r>
          </a:p>
        </p:txBody>
      </p:sp>
      <p:grpSp>
        <p:nvGrpSpPr>
          <p:cNvPr id="2" name="Group 10"/>
          <p:cNvGrpSpPr>
            <a:grpSpLocks/>
          </p:cNvGrpSpPr>
          <p:nvPr/>
        </p:nvGrpSpPr>
        <p:grpSpPr bwMode="auto">
          <a:xfrm>
            <a:off x="4953000" y="1371600"/>
            <a:ext cx="914400" cy="381000"/>
            <a:chOff x="3120" y="864"/>
            <a:chExt cx="576" cy="240"/>
          </a:xfrm>
        </p:grpSpPr>
        <p:sp>
          <p:nvSpPr>
            <p:cNvPr id="86027" name="Rectangle 11"/>
            <p:cNvSpPr>
              <a:spLocks noChangeArrowheads="1"/>
            </p:cNvSpPr>
            <p:nvPr/>
          </p:nvSpPr>
          <p:spPr bwMode="auto">
            <a:xfrm rot="-842174">
              <a:off x="3456" y="864"/>
              <a:ext cx="240" cy="144"/>
            </a:xfrm>
            <a:prstGeom prst="rect">
              <a:avLst/>
            </a:prstGeom>
            <a:solidFill>
              <a:schemeClr val="folHlink"/>
            </a:solidFill>
            <a:ln w="9525">
              <a:solidFill>
                <a:schemeClr val="tx1"/>
              </a:solidFill>
              <a:miter lim="800000"/>
              <a:headEnd/>
              <a:tailEnd/>
            </a:ln>
            <a:effectLst/>
          </p:spPr>
          <p:txBody>
            <a:bodyPr wrap="none" anchor="ctr"/>
            <a:lstStyle/>
            <a:p>
              <a:endParaRPr lang="en-AU"/>
            </a:p>
          </p:txBody>
        </p:sp>
        <p:sp>
          <p:nvSpPr>
            <p:cNvPr id="86028" name="Line 12"/>
            <p:cNvSpPr>
              <a:spLocks noChangeShapeType="1"/>
            </p:cNvSpPr>
            <p:nvPr/>
          </p:nvSpPr>
          <p:spPr bwMode="auto">
            <a:xfrm flipH="1">
              <a:off x="3120" y="960"/>
              <a:ext cx="288" cy="144"/>
            </a:xfrm>
            <a:prstGeom prst="line">
              <a:avLst/>
            </a:prstGeom>
            <a:noFill/>
            <a:ln w="57150">
              <a:solidFill>
                <a:schemeClr val="folHlink"/>
              </a:solidFill>
              <a:round/>
              <a:headEnd/>
              <a:tailEnd type="triangle" w="med" len="med"/>
            </a:ln>
            <a:effectLst/>
          </p:spPr>
          <p:txBody>
            <a:bodyPr wrap="none"/>
            <a:lstStyle/>
            <a:p>
              <a:endParaRPr lang="en-AU"/>
            </a:p>
          </p:txBody>
        </p:sp>
      </p:grpSp>
      <p:grpSp>
        <p:nvGrpSpPr>
          <p:cNvPr id="3" name="Group 13"/>
          <p:cNvGrpSpPr>
            <a:grpSpLocks/>
          </p:cNvGrpSpPr>
          <p:nvPr/>
        </p:nvGrpSpPr>
        <p:grpSpPr bwMode="auto">
          <a:xfrm rot="5152388">
            <a:off x="8115300" y="2857500"/>
            <a:ext cx="914400" cy="381000"/>
            <a:chOff x="3120" y="864"/>
            <a:chExt cx="576" cy="240"/>
          </a:xfrm>
        </p:grpSpPr>
        <p:sp>
          <p:nvSpPr>
            <p:cNvPr id="86030" name="Rectangle 14"/>
            <p:cNvSpPr>
              <a:spLocks noChangeArrowheads="1"/>
            </p:cNvSpPr>
            <p:nvPr/>
          </p:nvSpPr>
          <p:spPr bwMode="auto">
            <a:xfrm rot="-842174">
              <a:off x="3456" y="864"/>
              <a:ext cx="240" cy="144"/>
            </a:xfrm>
            <a:prstGeom prst="rect">
              <a:avLst/>
            </a:prstGeom>
            <a:solidFill>
              <a:schemeClr val="folHlink"/>
            </a:solidFill>
            <a:ln w="9525">
              <a:solidFill>
                <a:schemeClr val="tx1"/>
              </a:solidFill>
              <a:miter lim="800000"/>
              <a:headEnd/>
              <a:tailEnd/>
            </a:ln>
            <a:effectLst/>
          </p:spPr>
          <p:txBody>
            <a:bodyPr wrap="none" anchor="ctr"/>
            <a:lstStyle/>
            <a:p>
              <a:endParaRPr lang="en-AU"/>
            </a:p>
          </p:txBody>
        </p:sp>
        <p:sp>
          <p:nvSpPr>
            <p:cNvPr id="86031" name="Line 15"/>
            <p:cNvSpPr>
              <a:spLocks noChangeShapeType="1"/>
            </p:cNvSpPr>
            <p:nvPr/>
          </p:nvSpPr>
          <p:spPr bwMode="auto">
            <a:xfrm flipH="1">
              <a:off x="3120" y="960"/>
              <a:ext cx="288" cy="144"/>
            </a:xfrm>
            <a:prstGeom prst="line">
              <a:avLst/>
            </a:prstGeom>
            <a:noFill/>
            <a:ln w="57150">
              <a:solidFill>
                <a:schemeClr val="folHlink"/>
              </a:solidFill>
              <a:round/>
              <a:headEnd/>
              <a:tailEnd type="triangle" w="med" len="med"/>
            </a:ln>
            <a:effectLst/>
          </p:spPr>
          <p:txBody>
            <a:bodyPr wrap="none"/>
            <a:lstStyle/>
            <a:p>
              <a:endParaRPr lang="en-AU"/>
            </a:p>
          </p:txBody>
        </p:sp>
      </p:grpSp>
      <p:grpSp>
        <p:nvGrpSpPr>
          <p:cNvPr id="4" name="Group 16"/>
          <p:cNvGrpSpPr>
            <a:grpSpLocks/>
          </p:cNvGrpSpPr>
          <p:nvPr/>
        </p:nvGrpSpPr>
        <p:grpSpPr bwMode="auto">
          <a:xfrm rot="10384033">
            <a:off x="6934200" y="6019800"/>
            <a:ext cx="914400" cy="381000"/>
            <a:chOff x="3120" y="864"/>
            <a:chExt cx="576" cy="240"/>
          </a:xfrm>
        </p:grpSpPr>
        <p:sp>
          <p:nvSpPr>
            <p:cNvPr id="86033" name="Rectangle 17"/>
            <p:cNvSpPr>
              <a:spLocks noChangeArrowheads="1"/>
            </p:cNvSpPr>
            <p:nvPr/>
          </p:nvSpPr>
          <p:spPr bwMode="auto">
            <a:xfrm rot="-842174">
              <a:off x="3456" y="864"/>
              <a:ext cx="240" cy="144"/>
            </a:xfrm>
            <a:prstGeom prst="rect">
              <a:avLst/>
            </a:prstGeom>
            <a:solidFill>
              <a:schemeClr val="folHlink"/>
            </a:solidFill>
            <a:ln w="9525">
              <a:solidFill>
                <a:schemeClr val="tx1"/>
              </a:solidFill>
              <a:miter lim="800000"/>
              <a:headEnd/>
              <a:tailEnd/>
            </a:ln>
            <a:effectLst/>
          </p:spPr>
          <p:txBody>
            <a:bodyPr wrap="none" anchor="ctr"/>
            <a:lstStyle/>
            <a:p>
              <a:endParaRPr lang="en-AU"/>
            </a:p>
          </p:txBody>
        </p:sp>
        <p:sp>
          <p:nvSpPr>
            <p:cNvPr id="86034" name="Line 18"/>
            <p:cNvSpPr>
              <a:spLocks noChangeShapeType="1"/>
            </p:cNvSpPr>
            <p:nvPr/>
          </p:nvSpPr>
          <p:spPr bwMode="auto">
            <a:xfrm flipH="1">
              <a:off x="3120" y="960"/>
              <a:ext cx="288" cy="144"/>
            </a:xfrm>
            <a:prstGeom prst="line">
              <a:avLst/>
            </a:prstGeom>
            <a:noFill/>
            <a:ln w="57150">
              <a:solidFill>
                <a:schemeClr val="folHlink"/>
              </a:solidFill>
              <a:round/>
              <a:headEnd/>
              <a:tailEnd type="triangle" w="med" len="med"/>
            </a:ln>
            <a:effectLst/>
          </p:spPr>
          <p:txBody>
            <a:bodyPr wrap="none"/>
            <a:lstStyle/>
            <a:p>
              <a:endParaRPr lang="en-AU"/>
            </a:p>
          </p:txBody>
        </p:sp>
      </p:grpSp>
      <p:grpSp>
        <p:nvGrpSpPr>
          <p:cNvPr id="5" name="Group 19"/>
          <p:cNvGrpSpPr>
            <a:grpSpLocks/>
          </p:cNvGrpSpPr>
          <p:nvPr/>
        </p:nvGrpSpPr>
        <p:grpSpPr bwMode="auto">
          <a:xfrm rot="-5610208">
            <a:off x="3543300" y="4762500"/>
            <a:ext cx="914400" cy="381000"/>
            <a:chOff x="3120" y="864"/>
            <a:chExt cx="576" cy="240"/>
          </a:xfrm>
        </p:grpSpPr>
        <p:sp>
          <p:nvSpPr>
            <p:cNvPr id="86036" name="Rectangle 20"/>
            <p:cNvSpPr>
              <a:spLocks noChangeArrowheads="1"/>
            </p:cNvSpPr>
            <p:nvPr/>
          </p:nvSpPr>
          <p:spPr bwMode="auto">
            <a:xfrm rot="-842174">
              <a:off x="3456" y="864"/>
              <a:ext cx="240" cy="144"/>
            </a:xfrm>
            <a:prstGeom prst="rect">
              <a:avLst/>
            </a:prstGeom>
            <a:solidFill>
              <a:schemeClr val="folHlink"/>
            </a:solidFill>
            <a:ln w="9525">
              <a:solidFill>
                <a:schemeClr val="tx1"/>
              </a:solidFill>
              <a:miter lim="800000"/>
              <a:headEnd/>
              <a:tailEnd/>
            </a:ln>
            <a:effectLst/>
          </p:spPr>
          <p:txBody>
            <a:bodyPr wrap="none" anchor="ctr"/>
            <a:lstStyle/>
            <a:p>
              <a:endParaRPr lang="en-AU"/>
            </a:p>
          </p:txBody>
        </p:sp>
        <p:sp>
          <p:nvSpPr>
            <p:cNvPr id="86037" name="Line 21"/>
            <p:cNvSpPr>
              <a:spLocks noChangeShapeType="1"/>
            </p:cNvSpPr>
            <p:nvPr/>
          </p:nvSpPr>
          <p:spPr bwMode="auto">
            <a:xfrm flipH="1">
              <a:off x="3120" y="960"/>
              <a:ext cx="288" cy="144"/>
            </a:xfrm>
            <a:prstGeom prst="line">
              <a:avLst/>
            </a:prstGeom>
            <a:noFill/>
            <a:ln w="57150">
              <a:solidFill>
                <a:schemeClr val="folHlink"/>
              </a:solidFill>
              <a:round/>
              <a:headEnd/>
              <a:tailEnd type="triangle" w="med" len="med"/>
            </a:ln>
            <a:effectLst/>
          </p:spPr>
          <p:txBody>
            <a:bodyPr wrap="none"/>
            <a:lstStyle/>
            <a:p>
              <a:endParaRPr lang="en-AU"/>
            </a:p>
          </p:txBody>
        </p:sp>
      </p:grpSp>
    </p:spTree>
    <p:custDataLst>
      <p:tags r:id="rId1"/>
    </p:custDataLst>
  </p:cSld>
  <p:clrMapOvr>
    <a:masterClrMapping/>
  </p:clrMapOvr>
  <p:transition spd="med" advTm="49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additive="base">
                                        <p:cTn id="7" dur="500" fill="hold"/>
                                        <p:tgtEl>
                                          <p:spTgt spid="860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 calcmode="lin" valueType="num">
                                      <p:cBhvr additive="base">
                                        <p:cTn id="13"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1" end="1"/>
                                            </p:txEl>
                                          </p:spTgt>
                                        </p:tgtEl>
                                        <p:attrNameLst>
                                          <p:attrName>style.visibility</p:attrName>
                                        </p:attrNameLst>
                                      </p:cBhvr>
                                      <p:to>
                                        <p:strVal val="visible"/>
                                      </p:to>
                                    </p:set>
                                    <p:anim calcmode="lin" valueType="num">
                                      <p:cBhvr additive="base">
                                        <p:cTn id="19"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6020"/>
                                        </p:tgtEl>
                                        <p:attrNameLst>
                                          <p:attrName>style.visibility</p:attrName>
                                        </p:attrNameLst>
                                      </p:cBhvr>
                                      <p:to>
                                        <p:strVal val="visible"/>
                                      </p:to>
                                    </p:set>
                                    <p:animEffect transition="in" filter="dissolve">
                                      <p:cBhvr>
                                        <p:cTn id="25" dur="500"/>
                                        <p:tgtEl>
                                          <p:spTgt spid="860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6025"/>
                                        </p:tgtEl>
                                        <p:attrNameLst>
                                          <p:attrName>style.visibility</p:attrName>
                                        </p:attrNameLst>
                                      </p:cBhvr>
                                      <p:to>
                                        <p:strVal val="visible"/>
                                      </p:to>
                                    </p:set>
                                    <p:animEffect transition="in" filter="dissolve">
                                      <p:cBhvr>
                                        <p:cTn id="30" dur="500"/>
                                        <p:tgtEl>
                                          <p:spTgt spid="8602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6021"/>
                                        </p:tgtEl>
                                        <p:attrNameLst>
                                          <p:attrName>style.visibility</p:attrName>
                                        </p:attrNameLst>
                                      </p:cBhvr>
                                      <p:to>
                                        <p:strVal val="visible"/>
                                      </p:to>
                                    </p:set>
                                    <p:animEffect transition="in" filter="dissolve">
                                      <p:cBhvr>
                                        <p:cTn id="35" dur="500"/>
                                        <p:tgtEl>
                                          <p:spTgt spid="860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6022"/>
                                        </p:tgtEl>
                                        <p:attrNameLst>
                                          <p:attrName>style.visibility</p:attrName>
                                        </p:attrNameLst>
                                      </p:cBhvr>
                                      <p:to>
                                        <p:strVal val="visible"/>
                                      </p:to>
                                    </p:set>
                                    <p:animEffect transition="in" filter="dissolve">
                                      <p:cBhvr>
                                        <p:cTn id="40" dur="500"/>
                                        <p:tgtEl>
                                          <p:spTgt spid="8602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6023"/>
                                        </p:tgtEl>
                                        <p:attrNameLst>
                                          <p:attrName>style.visibility</p:attrName>
                                        </p:attrNameLst>
                                      </p:cBhvr>
                                      <p:to>
                                        <p:strVal val="visible"/>
                                      </p:to>
                                    </p:set>
                                    <p:animEffect transition="in" filter="dissolve">
                                      <p:cBhvr>
                                        <p:cTn id="45" dur="500"/>
                                        <p:tgtEl>
                                          <p:spTgt spid="8602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86024"/>
                                        </p:tgtEl>
                                        <p:attrNameLst>
                                          <p:attrName>style.visibility</p:attrName>
                                        </p:attrNameLst>
                                      </p:cBhvr>
                                      <p:to>
                                        <p:strVal val="visible"/>
                                      </p:to>
                                    </p:set>
                                    <p:animEffect transition="in" filter="dissolve">
                                      <p:cBhvr>
                                        <p:cTn id="50" dur="500"/>
                                        <p:tgtEl>
                                          <p:spTgt spid="8602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strips(downLeft)">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strips(down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3"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strips(upRight)">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strips(upRight)">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P spid="86019" grpId="0" build="p" autoUpdateAnimBg="0"/>
      <p:bldP spid="86020" grpId="0" animBg="1"/>
      <p:bldP spid="8602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714" name="Object 2"/>
          <p:cNvGraphicFramePr>
            <a:graphicFrameLocks noChangeAspect="1"/>
          </p:cNvGraphicFramePr>
          <p:nvPr/>
        </p:nvGraphicFramePr>
        <p:xfrm>
          <a:off x="914400" y="3200400"/>
          <a:ext cx="1390650" cy="800100"/>
        </p:xfrm>
        <a:graphic>
          <a:graphicData uri="http://schemas.openxmlformats.org/presentationml/2006/ole">
            <mc:AlternateContent xmlns:mc="http://schemas.openxmlformats.org/markup-compatibility/2006">
              <mc:Choice xmlns:v="urn:schemas-microsoft-com:vml" Requires="v">
                <p:oleObj spid="_x0000_s156728" name="Bitmap Image" r:id="rId3" imgW="1390844" imgH="800212" progId="PBrush">
                  <p:embed/>
                </p:oleObj>
              </mc:Choice>
              <mc:Fallback>
                <p:oleObj name="Bitmap Image" r:id="rId3" imgW="1390844" imgH="80021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13906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5" name="Object 3"/>
          <p:cNvGraphicFramePr>
            <a:graphicFrameLocks noChangeAspect="1"/>
          </p:cNvGraphicFramePr>
          <p:nvPr/>
        </p:nvGraphicFramePr>
        <p:xfrm>
          <a:off x="990600" y="4191000"/>
          <a:ext cx="1038225" cy="933450"/>
        </p:xfrm>
        <a:graphic>
          <a:graphicData uri="http://schemas.openxmlformats.org/presentationml/2006/ole">
            <mc:AlternateContent xmlns:mc="http://schemas.openxmlformats.org/markup-compatibility/2006">
              <mc:Choice xmlns:v="urn:schemas-microsoft-com:vml" Requires="v">
                <p:oleObj spid="_x0000_s156729" name="Bitmap Image" r:id="rId5" imgW="1038370" imgH="933580" progId="PBrush">
                  <p:embed/>
                </p:oleObj>
              </mc:Choice>
              <mc:Fallback>
                <p:oleObj name="Bitmap Image" r:id="rId5" imgW="1038370" imgH="933580"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191000"/>
                        <a:ext cx="10382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6" name="Object 4"/>
          <p:cNvGraphicFramePr>
            <a:graphicFrameLocks noChangeAspect="1"/>
          </p:cNvGraphicFramePr>
          <p:nvPr/>
        </p:nvGraphicFramePr>
        <p:xfrm>
          <a:off x="762000" y="5181600"/>
          <a:ext cx="1436688" cy="1676400"/>
        </p:xfrm>
        <a:graphic>
          <a:graphicData uri="http://schemas.openxmlformats.org/presentationml/2006/ole">
            <mc:AlternateContent xmlns:mc="http://schemas.openxmlformats.org/markup-compatibility/2006">
              <mc:Choice xmlns:v="urn:schemas-microsoft-com:vml" Requires="v">
                <p:oleObj spid="_x0000_s156730" name="Bitmap Image" r:id="rId7" imgW="1095528" imgH="1133633" progId="PBrush">
                  <p:embed/>
                </p:oleObj>
              </mc:Choice>
              <mc:Fallback>
                <p:oleObj name="Bitmap Image" r:id="rId7" imgW="1095528" imgH="1133633"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181600"/>
                        <a:ext cx="14366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7" name="Object 5"/>
          <p:cNvGraphicFramePr>
            <a:graphicFrameLocks noChangeAspect="1"/>
          </p:cNvGraphicFramePr>
          <p:nvPr/>
        </p:nvGraphicFramePr>
        <p:xfrm>
          <a:off x="4724400" y="3048000"/>
          <a:ext cx="1209675" cy="1092200"/>
        </p:xfrm>
        <a:graphic>
          <a:graphicData uri="http://schemas.openxmlformats.org/presentationml/2006/ole">
            <mc:AlternateContent xmlns:mc="http://schemas.openxmlformats.org/markup-compatibility/2006">
              <mc:Choice xmlns:v="urn:schemas-microsoft-com:vml" Requires="v">
                <p:oleObj spid="_x0000_s156731" name="Bitmap Image" r:id="rId9" imgW="980952" imgH="885949" progId="PBrush">
                  <p:embed/>
                </p:oleObj>
              </mc:Choice>
              <mc:Fallback>
                <p:oleObj name="Bitmap Image" r:id="rId9" imgW="980952" imgH="885949" progId="PBrush">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048000"/>
                        <a:ext cx="1209675"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8" name="Object 6"/>
          <p:cNvGraphicFramePr>
            <a:graphicFrameLocks noChangeAspect="1"/>
          </p:cNvGraphicFramePr>
          <p:nvPr/>
        </p:nvGraphicFramePr>
        <p:xfrm>
          <a:off x="4724400" y="4114800"/>
          <a:ext cx="1381125" cy="942975"/>
        </p:xfrm>
        <a:graphic>
          <a:graphicData uri="http://schemas.openxmlformats.org/presentationml/2006/ole">
            <mc:AlternateContent xmlns:mc="http://schemas.openxmlformats.org/markup-compatibility/2006">
              <mc:Choice xmlns:v="urn:schemas-microsoft-com:vml" Requires="v">
                <p:oleObj spid="_x0000_s156732" name="Bitmap Image" r:id="rId11" imgW="1380952" imgH="942857" progId="PBrush">
                  <p:embed/>
                </p:oleObj>
              </mc:Choice>
              <mc:Fallback>
                <p:oleObj name="Bitmap Image" r:id="rId11" imgW="1380952" imgH="942857" progId="PBrush">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4114800"/>
                        <a:ext cx="13811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9" name="Object 7"/>
          <p:cNvGraphicFramePr>
            <a:graphicFrameLocks noChangeAspect="1"/>
          </p:cNvGraphicFramePr>
          <p:nvPr/>
        </p:nvGraphicFramePr>
        <p:xfrm>
          <a:off x="4800600" y="5105400"/>
          <a:ext cx="1447800" cy="1401763"/>
        </p:xfrm>
        <a:graphic>
          <a:graphicData uri="http://schemas.openxmlformats.org/presentationml/2006/ole">
            <mc:AlternateContent xmlns:mc="http://schemas.openxmlformats.org/markup-compatibility/2006">
              <mc:Choice xmlns:v="urn:schemas-microsoft-com:vml" Requires="v">
                <p:oleObj spid="_x0000_s156733" name="Bitmap Image" r:id="rId13" imgW="895238" imgH="866896" progId="PBrush">
                  <p:embed/>
                </p:oleObj>
              </mc:Choice>
              <mc:Fallback>
                <p:oleObj name="Bitmap Image" r:id="rId13" imgW="895238" imgH="866896" progId="PBrush">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5105400"/>
                        <a:ext cx="14478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3721" name="Text Box 9"/>
          <p:cNvSpPr txBox="1">
            <a:spLocks noChangeArrowheads="1"/>
          </p:cNvSpPr>
          <p:nvPr/>
        </p:nvSpPr>
        <p:spPr bwMode="auto">
          <a:xfrm>
            <a:off x="2438400" y="3429000"/>
            <a:ext cx="887413" cy="549275"/>
          </a:xfrm>
          <a:prstGeom prst="rect">
            <a:avLst/>
          </a:prstGeom>
          <a:noFill/>
          <a:ln w="9525">
            <a:noFill/>
            <a:miter lim="800000"/>
            <a:headEnd/>
            <a:tailEnd/>
          </a:ln>
          <a:effectLst/>
        </p:spPr>
        <p:txBody>
          <a:bodyPr wrap="none">
            <a:spAutoFit/>
          </a:bodyPr>
          <a:lstStyle/>
          <a:p>
            <a:pPr eaLnBrk="1" hangingPunct="1"/>
            <a:r>
              <a:rPr lang="en-US" sz="3000" b="1">
                <a:latin typeface="Tahoma" pitchFamily="34" charset="0"/>
              </a:rPr>
              <a:t>Bus</a:t>
            </a:r>
          </a:p>
        </p:txBody>
      </p:sp>
      <p:sp>
        <p:nvSpPr>
          <p:cNvPr id="243722" name="Text Box 10"/>
          <p:cNvSpPr txBox="1">
            <a:spLocks noChangeArrowheads="1"/>
          </p:cNvSpPr>
          <p:nvPr/>
        </p:nvSpPr>
        <p:spPr bwMode="auto">
          <a:xfrm>
            <a:off x="2286000" y="4419600"/>
            <a:ext cx="1058863" cy="549275"/>
          </a:xfrm>
          <a:prstGeom prst="rect">
            <a:avLst/>
          </a:prstGeom>
          <a:noFill/>
          <a:ln w="9525">
            <a:noFill/>
            <a:miter lim="800000"/>
            <a:headEnd/>
            <a:tailEnd/>
          </a:ln>
          <a:effectLst/>
        </p:spPr>
        <p:txBody>
          <a:bodyPr wrap="none">
            <a:spAutoFit/>
          </a:bodyPr>
          <a:lstStyle/>
          <a:p>
            <a:pPr eaLnBrk="1" hangingPunct="1"/>
            <a:r>
              <a:rPr lang="en-US" sz="3000" b="1">
                <a:latin typeface="Tahoma" pitchFamily="34" charset="0"/>
              </a:rPr>
              <a:t>Ring</a:t>
            </a:r>
          </a:p>
        </p:txBody>
      </p:sp>
      <p:sp>
        <p:nvSpPr>
          <p:cNvPr id="243723" name="Text Box 11"/>
          <p:cNvSpPr txBox="1">
            <a:spLocks noChangeArrowheads="1"/>
          </p:cNvSpPr>
          <p:nvPr/>
        </p:nvSpPr>
        <p:spPr bwMode="auto">
          <a:xfrm>
            <a:off x="2362200" y="5638800"/>
            <a:ext cx="977900" cy="549275"/>
          </a:xfrm>
          <a:prstGeom prst="rect">
            <a:avLst/>
          </a:prstGeom>
          <a:noFill/>
          <a:ln w="9525">
            <a:noFill/>
            <a:miter lim="800000"/>
            <a:headEnd/>
            <a:tailEnd/>
          </a:ln>
          <a:effectLst/>
        </p:spPr>
        <p:txBody>
          <a:bodyPr wrap="none">
            <a:spAutoFit/>
          </a:bodyPr>
          <a:lstStyle/>
          <a:p>
            <a:pPr eaLnBrk="1" hangingPunct="1"/>
            <a:r>
              <a:rPr lang="en-US" sz="3000" b="1">
                <a:latin typeface="Tahoma" pitchFamily="34" charset="0"/>
              </a:rPr>
              <a:t>Star</a:t>
            </a:r>
          </a:p>
        </p:txBody>
      </p:sp>
      <p:sp>
        <p:nvSpPr>
          <p:cNvPr id="243726" name="Text Box 14"/>
          <p:cNvSpPr txBox="1">
            <a:spLocks noChangeArrowheads="1"/>
          </p:cNvSpPr>
          <p:nvPr/>
        </p:nvSpPr>
        <p:spPr bwMode="auto">
          <a:xfrm>
            <a:off x="6324600" y="5638800"/>
            <a:ext cx="1192213" cy="549275"/>
          </a:xfrm>
          <a:prstGeom prst="rect">
            <a:avLst/>
          </a:prstGeom>
          <a:noFill/>
          <a:ln w="9525">
            <a:noFill/>
            <a:miter lim="800000"/>
            <a:headEnd/>
            <a:tailEnd/>
          </a:ln>
          <a:effectLst/>
        </p:spPr>
        <p:txBody>
          <a:bodyPr wrap="none">
            <a:spAutoFit/>
          </a:bodyPr>
          <a:lstStyle/>
          <a:p>
            <a:pPr eaLnBrk="1" hangingPunct="1"/>
            <a:r>
              <a:rPr lang="en-US" sz="3000" b="1">
                <a:latin typeface="Tahoma" pitchFamily="34" charset="0"/>
              </a:rPr>
              <a:t>Mesh</a:t>
            </a:r>
          </a:p>
        </p:txBody>
      </p:sp>
      <p:sp>
        <p:nvSpPr>
          <p:cNvPr id="243728" name="Text Box 16"/>
          <p:cNvSpPr txBox="1">
            <a:spLocks noChangeArrowheads="1"/>
          </p:cNvSpPr>
          <p:nvPr/>
        </p:nvSpPr>
        <p:spPr bwMode="auto">
          <a:xfrm>
            <a:off x="228600" y="0"/>
            <a:ext cx="8610600" cy="2830513"/>
          </a:xfrm>
          <a:prstGeom prst="rect">
            <a:avLst/>
          </a:prstGeom>
          <a:noFill/>
          <a:ln w="9525">
            <a:noFill/>
            <a:miter lim="800000"/>
            <a:headEnd/>
            <a:tailEnd/>
          </a:ln>
          <a:effectLst/>
        </p:spPr>
        <p:txBody>
          <a:bodyPr>
            <a:spAutoFit/>
          </a:bodyPr>
          <a:lstStyle/>
          <a:p>
            <a:pPr>
              <a:spcBef>
                <a:spcPct val="50000"/>
              </a:spcBef>
            </a:pPr>
            <a:r>
              <a:rPr lang="en-AU" b="1"/>
              <a:t>Network Topologies </a:t>
            </a:r>
            <a:r>
              <a:rPr lang="en-AU"/>
              <a:t>–  are defined how computers, printers and other network devices are connected. It defines the physical layout of wires as well as the paths used for data transmission.</a:t>
            </a:r>
          </a:p>
          <a:p>
            <a:pPr>
              <a:spcBef>
                <a:spcPct val="50000"/>
              </a:spcBef>
            </a:pPr>
            <a:r>
              <a:rPr lang="en-AU"/>
              <a:t>Network have both </a:t>
            </a:r>
            <a:r>
              <a:rPr lang="en-AU" b="1"/>
              <a:t>Physical</a:t>
            </a:r>
            <a:r>
              <a:rPr lang="en-AU"/>
              <a:t> and </a:t>
            </a:r>
            <a:r>
              <a:rPr lang="en-AU" b="1"/>
              <a:t>Logical </a:t>
            </a:r>
            <a:r>
              <a:rPr lang="en-AU"/>
              <a:t>topologies.</a:t>
            </a:r>
            <a:br>
              <a:rPr lang="en-AU"/>
            </a:br>
            <a:r>
              <a:rPr lang="en-AU"/>
              <a:t>The </a:t>
            </a:r>
            <a:r>
              <a:rPr lang="en-AU" b="1"/>
              <a:t>physical</a:t>
            </a:r>
            <a:r>
              <a:rPr lang="en-AU"/>
              <a:t> refers the the layout of devices and the media (cables). </a:t>
            </a:r>
            <a:r>
              <a:rPr lang="en-AU" b="1"/>
              <a:t>Logical</a:t>
            </a:r>
            <a:r>
              <a:rPr lang="en-AU"/>
              <a:t> defines how the media is accessed by the hosts fro sending data.</a:t>
            </a:r>
          </a:p>
        </p:txBody>
      </p:sp>
      <p:pic>
        <p:nvPicPr>
          <p:cNvPr id="243731" name="Picture 19"/>
          <p:cNvPicPr>
            <a:picLocks noChangeAspect="1" noChangeArrowheads="1"/>
          </p:cNvPicPr>
          <p:nvPr/>
        </p:nvPicPr>
        <p:blipFill>
          <a:blip r:embed="rId15"/>
          <a:srcRect/>
          <a:stretch>
            <a:fillRect/>
          </a:stretch>
        </p:blipFill>
        <p:spPr bwMode="auto">
          <a:xfrm>
            <a:off x="1066800" y="2514600"/>
            <a:ext cx="6781800" cy="4343400"/>
          </a:xfrm>
          <a:prstGeom prst="rect">
            <a:avLst/>
          </a:prstGeom>
          <a:noFill/>
          <a:ln w="9525">
            <a:noFill/>
            <a:miter lim="800000"/>
            <a:headEnd/>
            <a:tailEnd/>
          </a:ln>
          <a:effectLst/>
        </p:spPr>
      </p:pic>
    </p:spTree>
  </p:cSld>
  <p:clrMapOvr>
    <a:masterClrMapping/>
  </p:clrMapOvr>
  <p:transition spd="med" advTm="71000">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371600" y="457200"/>
            <a:ext cx="7010400" cy="762000"/>
          </a:xfrm>
        </p:spPr>
        <p:txBody>
          <a:bodyPr/>
          <a:lstStyle/>
          <a:p>
            <a:r>
              <a:rPr lang="en-US"/>
              <a:t>Star</a:t>
            </a:r>
          </a:p>
        </p:txBody>
      </p:sp>
      <p:sp>
        <p:nvSpPr>
          <p:cNvPr id="149507" name="Rectangle 3"/>
          <p:cNvSpPr>
            <a:spLocks noGrp="1" noChangeArrowheads="1"/>
          </p:cNvSpPr>
          <p:nvPr>
            <p:ph type="body" sz="half" idx="1"/>
          </p:nvPr>
        </p:nvSpPr>
        <p:spPr>
          <a:xfrm>
            <a:off x="838200" y="1905000"/>
            <a:ext cx="3429000" cy="4419600"/>
          </a:xfrm>
        </p:spPr>
        <p:txBody>
          <a:bodyPr/>
          <a:lstStyle/>
          <a:p>
            <a:r>
              <a:rPr lang="en-US" sz="2800"/>
              <a:t>A star network is designed with each node (file server, workstation, peripheral) connected directly to a central network hub or server</a:t>
            </a:r>
          </a:p>
        </p:txBody>
      </p:sp>
      <p:grpSp>
        <p:nvGrpSpPr>
          <p:cNvPr id="2" name="Group 4"/>
          <p:cNvGrpSpPr>
            <a:grpSpLocks/>
          </p:cNvGrpSpPr>
          <p:nvPr/>
        </p:nvGrpSpPr>
        <p:grpSpPr bwMode="auto">
          <a:xfrm>
            <a:off x="4876800" y="1524000"/>
            <a:ext cx="3581400" cy="3562350"/>
            <a:chOff x="3072" y="960"/>
            <a:chExt cx="2256" cy="2244"/>
          </a:xfrm>
        </p:grpSpPr>
        <p:pic>
          <p:nvPicPr>
            <p:cNvPr id="149509" name="Picture 5" descr="C:\Program Files\Microsoft Office\Clipart\smbusbas\BS00094_.wmf"/>
            <p:cNvPicPr>
              <a:picLocks noChangeAspect="1" noChangeArrowheads="1"/>
            </p:cNvPicPr>
            <p:nvPr/>
          </p:nvPicPr>
          <p:blipFill>
            <a:blip r:embed="rId3"/>
            <a:srcRect/>
            <a:stretch>
              <a:fillRect/>
            </a:stretch>
          </p:blipFill>
          <p:spPr bwMode="auto">
            <a:xfrm>
              <a:off x="3072" y="1440"/>
              <a:ext cx="384" cy="468"/>
            </a:xfrm>
            <a:prstGeom prst="rect">
              <a:avLst/>
            </a:prstGeom>
            <a:noFill/>
          </p:spPr>
        </p:pic>
        <p:pic>
          <p:nvPicPr>
            <p:cNvPr id="149510" name="Picture 6" descr="C:\Program Files\Microsoft Office\Clipart\standard\stddir2\BS00990_.wmf"/>
            <p:cNvPicPr>
              <a:picLocks noChangeAspect="1" noChangeArrowheads="1"/>
            </p:cNvPicPr>
            <p:nvPr/>
          </p:nvPicPr>
          <p:blipFill>
            <a:blip r:embed="rId4"/>
            <a:srcRect/>
            <a:stretch>
              <a:fillRect/>
            </a:stretch>
          </p:blipFill>
          <p:spPr bwMode="auto">
            <a:xfrm>
              <a:off x="3888" y="960"/>
              <a:ext cx="311" cy="324"/>
            </a:xfrm>
            <a:prstGeom prst="rect">
              <a:avLst/>
            </a:prstGeom>
            <a:noFill/>
          </p:spPr>
        </p:pic>
        <p:pic>
          <p:nvPicPr>
            <p:cNvPr id="149511" name="Picture 7" descr="C:\Program Files\Microsoft Office\Clipart\standard\stddir2\BS00283_.wmf"/>
            <p:cNvPicPr>
              <a:picLocks noChangeAspect="1" noChangeArrowheads="1"/>
            </p:cNvPicPr>
            <p:nvPr/>
          </p:nvPicPr>
          <p:blipFill>
            <a:blip r:embed="rId5"/>
            <a:srcRect/>
            <a:stretch>
              <a:fillRect/>
            </a:stretch>
          </p:blipFill>
          <p:spPr bwMode="auto">
            <a:xfrm>
              <a:off x="3888" y="2112"/>
              <a:ext cx="288" cy="323"/>
            </a:xfrm>
            <a:prstGeom prst="rect">
              <a:avLst/>
            </a:prstGeom>
            <a:noFill/>
          </p:spPr>
        </p:pic>
        <p:pic>
          <p:nvPicPr>
            <p:cNvPr id="149512" name="Picture 8" descr="C:\Program Files\Microsoft Office\Clipart\smbusbas\BS00094_.wmf"/>
            <p:cNvPicPr>
              <a:picLocks noChangeAspect="1" noChangeArrowheads="1"/>
            </p:cNvPicPr>
            <p:nvPr/>
          </p:nvPicPr>
          <p:blipFill>
            <a:blip r:embed="rId3"/>
            <a:srcRect/>
            <a:stretch>
              <a:fillRect/>
            </a:stretch>
          </p:blipFill>
          <p:spPr bwMode="auto">
            <a:xfrm>
              <a:off x="3072" y="2592"/>
              <a:ext cx="384" cy="468"/>
            </a:xfrm>
            <a:prstGeom prst="rect">
              <a:avLst/>
            </a:prstGeom>
            <a:noFill/>
          </p:spPr>
        </p:pic>
        <p:pic>
          <p:nvPicPr>
            <p:cNvPr id="149513" name="Picture 9" descr="C:\Program Files\Microsoft Office\Clipart\smbusbas\BS00094_.wmf"/>
            <p:cNvPicPr>
              <a:picLocks noChangeAspect="1" noChangeArrowheads="1"/>
            </p:cNvPicPr>
            <p:nvPr/>
          </p:nvPicPr>
          <p:blipFill>
            <a:blip r:embed="rId3"/>
            <a:srcRect/>
            <a:stretch>
              <a:fillRect/>
            </a:stretch>
          </p:blipFill>
          <p:spPr bwMode="auto">
            <a:xfrm>
              <a:off x="4608" y="1392"/>
              <a:ext cx="384" cy="468"/>
            </a:xfrm>
            <a:prstGeom prst="rect">
              <a:avLst/>
            </a:prstGeom>
            <a:noFill/>
          </p:spPr>
        </p:pic>
        <p:pic>
          <p:nvPicPr>
            <p:cNvPr id="149514" name="Picture 10" descr="C:\Program Files\Microsoft Office\Clipart\smbusbas\BS00094_.wmf"/>
            <p:cNvPicPr>
              <a:picLocks noChangeAspect="1" noChangeArrowheads="1"/>
            </p:cNvPicPr>
            <p:nvPr/>
          </p:nvPicPr>
          <p:blipFill>
            <a:blip r:embed="rId3"/>
            <a:srcRect/>
            <a:stretch>
              <a:fillRect/>
            </a:stretch>
          </p:blipFill>
          <p:spPr bwMode="auto">
            <a:xfrm>
              <a:off x="4944" y="2736"/>
              <a:ext cx="384" cy="468"/>
            </a:xfrm>
            <a:prstGeom prst="rect">
              <a:avLst/>
            </a:prstGeom>
            <a:noFill/>
          </p:spPr>
        </p:pic>
        <p:sp>
          <p:nvSpPr>
            <p:cNvPr id="149515" name="Line 11"/>
            <p:cNvSpPr>
              <a:spLocks noChangeShapeType="1"/>
            </p:cNvSpPr>
            <p:nvPr/>
          </p:nvSpPr>
          <p:spPr bwMode="auto">
            <a:xfrm flipV="1">
              <a:off x="4032" y="1200"/>
              <a:ext cx="0" cy="912"/>
            </a:xfrm>
            <a:prstGeom prst="line">
              <a:avLst/>
            </a:prstGeom>
            <a:noFill/>
            <a:ln w="28575">
              <a:solidFill>
                <a:schemeClr val="tx1"/>
              </a:solidFill>
              <a:round/>
              <a:headEnd/>
              <a:tailEnd/>
            </a:ln>
            <a:effectLst/>
          </p:spPr>
          <p:txBody>
            <a:bodyPr wrap="none"/>
            <a:lstStyle/>
            <a:p>
              <a:endParaRPr lang="en-AU"/>
            </a:p>
          </p:txBody>
        </p:sp>
        <p:sp>
          <p:nvSpPr>
            <p:cNvPr id="149516" name="Line 12"/>
            <p:cNvSpPr>
              <a:spLocks noChangeShapeType="1"/>
            </p:cNvSpPr>
            <p:nvPr/>
          </p:nvSpPr>
          <p:spPr bwMode="auto">
            <a:xfrm flipV="1">
              <a:off x="4176" y="1776"/>
              <a:ext cx="480" cy="432"/>
            </a:xfrm>
            <a:prstGeom prst="line">
              <a:avLst/>
            </a:prstGeom>
            <a:noFill/>
            <a:ln w="28575">
              <a:solidFill>
                <a:schemeClr val="tx1"/>
              </a:solidFill>
              <a:round/>
              <a:headEnd/>
              <a:tailEnd/>
            </a:ln>
            <a:effectLst/>
          </p:spPr>
          <p:txBody>
            <a:bodyPr wrap="none"/>
            <a:lstStyle/>
            <a:p>
              <a:endParaRPr lang="en-AU"/>
            </a:p>
          </p:txBody>
        </p:sp>
        <p:sp>
          <p:nvSpPr>
            <p:cNvPr id="149517" name="Line 13"/>
            <p:cNvSpPr>
              <a:spLocks noChangeShapeType="1"/>
            </p:cNvSpPr>
            <p:nvPr/>
          </p:nvSpPr>
          <p:spPr bwMode="auto">
            <a:xfrm flipH="1" flipV="1">
              <a:off x="3456" y="1824"/>
              <a:ext cx="432" cy="384"/>
            </a:xfrm>
            <a:prstGeom prst="line">
              <a:avLst/>
            </a:prstGeom>
            <a:noFill/>
            <a:ln w="28575">
              <a:solidFill>
                <a:schemeClr val="tx1"/>
              </a:solidFill>
              <a:round/>
              <a:headEnd/>
              <a:tailEnd/>
            </a:ln>
            <a:effectLst/>
          </p:spPr>
          <p:txBody>
            <a:bodyPr wrap="none"/>
            <a:lstStyle/>
            <a:p>
              <a:endParaRPr lang="en-AU"/>
            </a:p>
          </p:txBody>
        </p:sp>
        <p:sp>
          <p:nvSpPr>
            <p:cNvPr id="149518" name="Line 14"/>
            <p:cNvSpPr>
              <a:spLocks noChangeShapeType="1"/>
            </p:cNvSpPr>
            <p:nvPr/>
          </p:nvSpPr>
          <p:spPr bwMode="auto">
            <a:xfrm flipV="1">
              <a:off x="3408" y="2400"/>
              <a:ext cx="480" cy="432"/>
            </a:xfrm>
            <a:prstGeom prst="line">
              <a:avLst/>
            </a:prstGeom>
            <a:noFill/>
            <a:ln w="28575">
              <a:solidFill>
                <a:schemeClr val="tx1"/>
              </a:solidFill>
              <a:round/>
              <a:headEnd/>
              <a:tailEnd/>
            </a:ln>
            <a:effectLst/>
          </p:spPr>
          <p:txBody>
            <a:bodyPr wrap="none"/>
            <a:lstStyle/>
            <a:p>
              <a:endParaRPr lang="en-AU"/>
            </a:p>
          </p:txBody>
        </p:sp>
        <p:sp>
          <p:nvSpPr>
            <p:cNvPr id="149519" name="Line 15"/>
            <p:cNvSpPr>
              <a:spLocks noChangeShapeType="1"/>
            </p:cNvSpPr>
            <p:nvPr/>
          </p:nvSpPr>
          <p:spPr bwMode="auto">
            <a:xfrm>
              <a:off x="4128" y="2400"/>
              <a:ext cx="912" cy="624"/>
            </a:xfrm>
            <a:prstGeom prst="line">
              <a:avLst/>
            </a:prstGeom>
            <a:noFill/>
            <a:ln w="28575">
              <a:solidFill>
                <a:schemeClr val="tx1"/>
              </a:solidFill>
              <a:round/>
              <a:headEnd/>
              <a:tailEnd/>
            </a:ln>
            <a:effectLst/>
          </p:spPr>
          <p:txBody>
            <a:bodyPr wrap="none"/>
            <a:lstStyle/>
            <a:p>
              <a:endParaRPr lang="en-AU"/>
            </a:p>
          </p:txBody>
        </p:sp>
      </p:grpSp>
    </p:spTree>
    <p:custDataLst>
      <p:tags r:id="rId1"/>
    </p:custDataLst>
  </p:cSld>
  <p:clrMapOvr>
    <a:masterClrMapping/>
  </p:clrMapOvr>
  <p:transition spd="med" advTm="14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0-#ppt_w/2"/>
                                          </p:val>
                                        </p:tav>
                                        <p:tav tm="100000">
                                          <p:val>
                                            <p:strVal val="#ppt_x"/>
                                          </p:val>
                                        </p:tav>
                                      </p:tavLst>
                                    </p:anim>
                                    <p:anim calcmode="lin" valueType="num">
                                      <p:cBhvr additive="base">
                                        <p:cTn id="8" dur="500" fill="hold"/>
                                        <p:tgtEl>
                                          <p:spTgt spid="149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9507">
                                            <p:txEl>
                                              <p:pRg st="0" end="0"/>
                                            </p:txEl>
                                          </p:spTgt>
                                        </p:tgtEl>
                                        <p:attrNameLst>
                                          <p:attrName>style.visibility</p:attrName>
                                        </p:attrNameLst>
                                      </p:cBhvr>
                                      <p:to>
                                        <p:strVal val="visible"/>
                                      </p:to>
                                    </p:set>
                                    <p:anim calcmode="lin" valueType="num">
                                      <p:cBhvr additive="base">
                                        <p:cTn id="18"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228600" y="0"/>
            <a:ext cx="3962400" cy="1752600"/>
          </a:xfrm>
          <a:prstGeom prst="rect">
            <a:avLst/>
          </a:prstGeom>
          <a:noFill/>
          <a:ln w="9525">
            <a:noFill/>
            <a:miter lim="800000"/>
            <a:headEnd/>
            <a:tailEnd/>
          </a:ln>
        </p:spPr>
        <p:txBody>
          <a:bodyPr/>
          <a:lstStyle/>
          <a:p>
            <a:pPr marL="342900" indent="-342900">
              <a:spcBef>
                <a:spcPct val="20000"/>
              </a:spcBef>
              <a:buClr>
                <a:schemeClr val="accent2"/>
              </a:buClr>
              <a:buFont typeface="Monotype Sorts" pitchFamily="2" charset="2"/>
              <a:buNone/>
            </a:pPr>
            <a:r>
              <a:rPr kumimoji="1" lang="en-US" sz="3200">
                <a:latin typeface="Tahoma" pitchFamily="34" charset="0"/>
              </a:rPr>
              <a:t>Internetworking History</a:t>
            </a:r>
          </a:p>
        </p:txBody>
      </p:sp>
      <p:pic>
        <p:nvPicPr>
          <p:cNvPr id="209924" name="internetworking06.avi">
            <a:hlinkClick r:id="" action="ppaction://media"/>
          </p:cNvPr>
          <p:cNvPicPr>
            <a:picLocks noRot="1" noChangeAspect="1" noChangeArrowheads="1"/>
          </p:cNvPicPr>
          <p:nvPr>
            <a:videoFile r:link="rId1"/>
          </p:nvPr>
        </p:nvPicPr>
        <p:blipFill>
          <a:blip r:embed="rId4"/>
          <a:srcRect/>
          <a:stretch>
            <a:fillRect/>
          </a:stretch>
        </p:blipFill>
        <p:spPr bwMode="auto">
          <a:xfrm>
            <a:off x="3962400" y="0"/>
            <a:ext cx="5181600" cy="5275263"/>
          </a:xfrm>
          <a:prstGeom prst="rect">
            <a:avLst/>
          </a:prstGeom>
          <a:noFill/>
        </p:spPr>
      </p:pic>
      <p:sp>
        <p:nvSpPr>
          <p:cNvPr id="209925" name="Text Box 5"/>
          <p:cNvSpPr txBox="1">
            <a:spLocks noChangeArrowheads="1"/>
          </p:cNvSpPr>
          <p:nvPr/>
        </p:nvSpPr>
        <p:spPr bwMode="auto">
          <a:xfrm>
            <a:off x="0" y="2209800"/>
            <a:ext cx="4857752" cy="3416320"/>
          </a:xfrm>
          <a:prstGeom prst="rect">
            <a:avLst/>
          </a:prstGeom>
          <a:noFill/>
          <a:ln w="9525">
            <a:noFill/>
            <a:miter lim="800000"/>
            <a:headEnd/>
            <a:tailEnd/>
          </a:ln>
          <a:effectLst/>
        </p:spPr>
        <p:txBody>
          <a:bodyPr wrap="square">
            <a:spAutoFit/>
          </a:bodyPr>
          <a:lstStyle/>
          <a:p>
            <a:pPr>
              <a:spcBef>
                <a:spcPct val="50000"/>
              </a:spcBef>
            </a:pPr>
            <a:r>
              <a:rPr lang="en-AU" sz="3600" dirty="0"/>
              <a:t>One solution was to create LAN (Local Area Network) standards which provided guidelines for creating hardware and software..</a:t>
            </a:r>
          </a:p>
        </p:txBody>
      </p:sp>
    </p:spTree>
  </p:cSld>
  <p:clrMapOvr>
    <a:masterClrMapping/>
  </p:clrMapOvr>
  <p:transition spd="med" advTm="19000">
    <p:check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304800"/>
            <a:ext cx="7086600" cy="762000"/>
          </a:xfrm>
        </p:spPr>
        <p:txBody>
          <a:bodyPr/>
          <a:lstStyle/>
          <a:p>
            <a:r>
              <a:rPr lang="en-US" dirty="0"/>
              <a:t>UTP </a:t>
            </a:r>
          </a:p>
        </p:txBody>
      </p:sp>
      <p:sp>
        <p:nvSpPr>
          <p:cNvPr id="104451" name="Rectangle 3"/>
          <p:cNvSpPr>
            <a:spLocks noGrp="1" noChangeArrowheads="1"/>
          </p:cNvSpPr>
          <p:nvPr>
            <p:ph type="body" sz="half" idx="1"/>
          </p:nvPr>
        </p:nvSpPr>
        <p:spPr>
          <a:xfrm>
            <a:off x="838200" y="1066800"/>
            <a:ext cx="8001000" cy="1905000"/>
          </a:xfrm>
        </p:spPr>
        <p:txBody>
          <a:bodyPr/>
          <a:lstStyle/>
          <a:p>
            <a:r>
              <a:rPr lang="en-US" sz="2800"/>
              <a:t>UTP has four pairs of wires inside the jacket</a:t>
            </a:r>
          </a:p>
          <a:p>
            <a:r>
              <a:rPr lang="en-US" sz="2800"/>
              <a:t>Each pair is twisted with a different number of twists per inch to help eliminate interference from adjacent pairs</a:t>
            </a:r>
          </a:p>
        </p:txBody>
      </p:sp>
      <p:pic>
        <p:nvPicPr>
          <p:cNvPr id="104452" name="Picture 4" descr="A:\l twisted.gif"/>
          <p:cNvPicPr>
            <a:picLocks noChangeAspect="1" noChangeArrowheads="1"/>
          </p:cNvPicPr>
          <p:nvPr/>
        </p:nvPicPr>
        <p:blipFill>
          <a:blip r:embed="rId3"/>
          <a:srcRect/>
          <a:stretch>
            <a:fillRect/>
          </a:stretch>
        </p:blipFill>
        <p:spPr bwMode="auto">
          <a:xfrm>
            <a:off x="762000" y="3124200"/>
            <a:ext cx="7467600" cy="3457575"/>
          </a:xfrm>
          <a:prstGeom prst="rect">
            <a:avLst/>
          </a:prstGeom>
          <a:noFill/>
          <a:ln w="9525">
            <a:noFill/>
            <a:miter lim="800000"/>
            <a:headEnd/>
            <a:tailEnd/>
          </a:ln>
        </p:spPr>
      </p:pic>
    </p:spTree>
    <p:custDataLst>
      <p:tags r:id="rId1"/>
    </p:custDataLst>
  </p:cSld>
  <p:clrMapOvr>
    <a:masterClrMapping/>
  </p:clrMapOvr>
  <p:transition spd="med" advTm="3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0-#ppt_w/2"/>
                                          </p:val>
                                        </p:tav>
                                        <p:tav tm="100000">
                                          <p:val>
                                            <p:strVal val="#ppt_x"/>
                                          </p:val>
                                        </p:tav>
                                      </p:tavLst>
                                    </p:anim>
                                    <p:anim calcmode="lin" valueType="num">
                                      <p:cBhvr additive="base">
                                        <p:cTn id="8" dur="500" fill="hold"/>
                                        <p:tgtEl>
                                          <p:spTgt spid="1044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104452"/>
                                        </p:tgtEl>
                                        <p:attrNameLst>
                                          <p:attrName>style.visibility</p:attrName>
                                        </p:attrNameLst>
                                      </p:cBhvr>
                                      <p:to>
                                        <p:strVal val="visible"/>
                                      </p:to>
                                    </p:set>
                                    <p:animEffect transition="in" filter="strips(downRight)">
                                      <p:cBhvr>
                                        <p:cTn id="13" dur="500"/>
                                        <p:tgtEl>
                                          <p:spTgt spid="1044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4451">
                                            <p:txEl>
                                              <p:pRg st="0" end="0"/>
                                            </p:txEl>
                                          </p:spTgt>
                                        </p:tgtEl>
                                        <p:attrNameLst>
                                          <p:attrName>style.visibility</p:attrName>
                                        </p:attrNameLst>
                                      </p:cBhvr>
                                      <p:to>
                                        <p:strVal val="visible"/>
                                      </p:to>
                                    </p:set>
                                    <p:anim calcmode="lin" valueType="num">
                                      <p:cBhvr additive="base">
                                        <p:cTn id="18"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4451">
                                            <p:txEl>
                                              <p:pRg st="1" end="1"/>
                                            </p:txEl>
                                          </p:spTgt>
                                        </p:tgtEl>
                                        <p:attrNameLst>
                                          <p:attrName>style.visibility</p:attrName>
                                        </p:attrNameLst>
                                      </p:cBhvr>
                                      <p:to>
                                        <p:strVal val="visible"/>
                                      </p:to>
                                    </p:set>
                                    <p:anim calcmode="lin" valueType="num">
                                      <p:cBhvr additive="base">
                                        <p:cTn id="24"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381000"/>
            <a:ext cx="7772400" cy="762000"/>
          </a:xfrm>
        </p:spPr>
        <p:txBody>
          <a:bodyPr/>
          <a:lstStyle/>
          <a:p>
            <a:r>
              <a:rPr lang="en-US"/>
              <a:t>Coaxial cable</a:t>
            </a:r>
          </a:p>
        </p:txBody>
      </p:sp>
      <p:sp>
        <p:nvSpPr>
          <p:cNvPr id="106499" name="Rectangle 3"/>
          <p:cNvSpPr>
            <a:spLocks noGrp="1" noChangeArrowheads="1"/>
          </p:cNvSpPr>
          <p:nvPr>
            <p:ph type="body" sz="half" idx="1"/>
          </p:nvPr>
        </p:nvSpPr>
        <p:spPr>
          <a:xfrm>
            <a:off x="457200" y="1371600"/>
            <a:ext cx="8382000" cy="2819400"/>
          </a:xfrm>
        </p:spPr>
        <p:txBody>
          <a:bodyPr/>
          <a:lstStyle/>
          <a:p>
            <a:r>
              <a:rPr lang="en-US" sz="2800"/>
              <a:t>Coaxial cable has a single copper conductor at its centre with a plastic layer between the centre conductor and the braided metal shield</a:t>
            </a:r>
          </a:p>
          <a:p>
            <a:r>
              <a:rPr lang="en-US" sz="2800"/>
              <a:t>Although coaxial cabling is difficult to install, it is highly resistant to signal interference</a:t>
            </a:r>
          </a:p>
        </p:txBody>
      </p:sp>
      <p:pic>
        <p:nvPicPr>
          <p:cNvPr id="106500" name="Picture 4" descr="A:\l coaxial.gif"/>
          <p:cNvPicPr>
            <a:picLocks noGrp="1" noChangeAspect="1" noChangeArrowheads="1"/>
          </p:cNvPicPr>
          <p:nvPr>
            <p:ph type="clipArt" sz="half" idx="2"/>
          </p:nvPr>
        </p:nvPicPr>
        <p:blipFill>
          <a:blip r:embed="rId3"/>
          <a:srcRect/>
          <a:stretch>
            <a:fillRect/>
          </a:stretch>
        </p:blipFill>
        <p:spPr>
          <a:xfrm>
            <a:off x="457200" y="4572000"/>
            <a:ext cx="7924800" cy="1506538"/>
          </a:xfrm>
          <a:noFill/>
          <a:ln/>
        </p:spPr>
      </p:pic>
    </p:spTree>
    <p:custDataLst>
      <p:tags r:id="rId1"/>
    </p:custDataLst>
  </p:cSld>
  <p:clrMapOvr>
    <a:masterClrMapping/>
  </p:clrMapOvr>
  <p:transition spd="med" advTm="36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Effect transition="in" filter="strips(downLeft)">
                                      <p:cBhvr>
                                        <p:cTn id="13" dur="500"/>
                                        <p:tgtEl>
                                          <p:spTgt spid="10650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6499">
                                            <p:txEl>
                                              <p:pRg st="0" end="0"/>
                                            </p:txEl>
                                          </p:spTgt>
                                        </p:tgtEl>
                                        <p:attrNameLst>
                                          <p:attrName>style.visibility</p:attrName>
                                        </p:attrNameLst>
                                      </p:cBhvr>
                                      <p:to>
                                        <p:strVal val="visible"/>
                                      </p:to>
                                    </p:set>
                                    <p:anim calcmode="lin" valueType="num">
                                      <p:cBhvr additive="base">
                                        <p:cTn id="18"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6499">
                                            <p:txEl>
                                              <p:pRg st="1" end="1"/>
                                            </p:txEl>
                                          </p:spTgt>
                                        </p:tgtEl>
                                        <p:attrNameLst>
                                          <p:attrName>style.visibility</p:attrName>
                                        </p:attrNameLst>
                                      </p:cBhvr>
                                      <p:to>
                                        <p:strVal val="visible"/>
                                      </p:to>
                                    </p:set>
                                    <p:anim calcmode="lin" valueType="num">
                                      <p:cBhvr additive="base">
                                        <p:cTn id="24"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381000"/>
            <a:ext cx="7772400" cy="762000"/>
          </a:xfrm>
        </p:spPr>
        <p:txBody>
          <a:bodyPr/>
          <a:lstStyle/>
          <a:p>
            <a:r>
              <a:rPr lang="en-US"/>
              <a:t>Fiber Optic Cable</a:t>
            </a:r>
          </a:p>
        </p:txBody>
      </p:sp>
      <p:sp>
        <p:nvSpPr>
          <p:cNvPr id="108547" name="Rectangle 3"/>
          <p:cNvSpPr>
            <a:spLocks noGrp="1" noChangeArrowheads="1"/>
          </p:cNvSpPr>
          <p:nvPr>
            <p:ph type="body" sz="half" idx="1"/>
          </p:nvPr>
        </p:nvSpPr>
        <p:spPr>
          <a:xfrm>
            <a:off x="914400" y="1524000"/>
            <a:ext cx="8001000" cy="3200400"/>
          </a:xfrm>
        </p:spPr>
        <p:txBody>
          <a:bodyPr/>
          <a:lstStyle/>
          <a:p>
            <a:r>
              <a:rPr lang="en-US" sz="2800"/>
              <a:t>Fiber optic cabling consists of a center glass core surrounded by several layers of protective materials</a:t>
            </a:r>
          </a:p>
          <a:p>
            <a:r>
              <a:rPr lang="en-US" sz="2800"/>
              <a:t>It transmits light rather than electronic signals</a:t>
            </a:r>
          </a:p>
          <a:p>
            <a:r>
              <a:rPr lang="en-US" sz="2800"/>
              <a:t>It is the standard for connecting networks between buildings, due to its immunity to the effects of moisture and light</a:t>
            </a:r>
          </a:p>
        </p:txBody>
      </p:sp>
      <p:pic>
        <p:nvPicPr>
          <p:cNvPr id="108548" name="Picture 4" descr="A:\l fiberop.gif"/>
          <p:cNvPicPr>
            <a:picLocks noChangeAspect="1" noChangeArrowheads="1"/>
          </p:cNvPicPr>
          <p:nvPr/>
        </p:nvPicPr>
        <p:blipFill>
          <a:blip r:embed="rId3"/>
          <a:srcRect/>
          <a:stretch>
            <a:fillRect/>
          </a:stretch>
        </p:blipFill>
        <p:spPr bwMode="auto">
          <a:xfrm>
            <a:off x="990600" y="4800600"/>
            <a:ext cx="7162800" cy="1709738"/>
          </a:xfrm>
          <a:prstGeom prst="rect">
            <a:avLst/>
          </a:prstGeom>
          <a:noFill/>
        </p:spPr>
      </p:pic>
    </p:spTree>
    <p:custDataLst>
      <p:tags r:id="rId1"/>
    </p:custDataLst>
  </p:cSld>
  <p:clrMapOvr>
    <a:masterClrMapping/>
  </p:clrMapOvr>
  <p:transition spd="med" advTm="74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08548"/>
                                        </p:tgtEl>
                                        <p:attrNameLst>
                                          <p:attrName>style.visibility</p:attrName>
                                        </p:attrNameLst>
                                      </p:cBhvr>
                                      <p:to>
                                        <p:strVal val="visible"/>
                                      </p:to>
                                    </p:set>
                                    <p:animEffect transition="in" filter="strips(downLeft)">
                                      <p:cBhvr>
                                        <p:cTn id="13" dur="500"/>
                                        <p:tgtEl>
                                          <p:spTgt spid="10854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8547">
                                            <p:txEl>
                                              <p:pRg st="0" end="0"/>
                                            </p:txEl>
                                          </p:spTgt>
                                        </p:tgtEl>
                                        <p:attrNameLst>
                                          <p:attrName>style.visibility</p:attrName>
                                        </p:attrNameLst>
                                      </p:cBhvr>
                                      <p:to>
                                        <p:strVal val="visible"/>
                                      </p:to>
                                    </p:set>
                                    <p:anim calcmode="lin" valueType="num">
                                      <p:cBhvr additive="base">
                                        <p:cTn id="18"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8547">
                                            <p:txEl>
                                              <p:pRg st="1" end="1"/>
                                            </p:txEl>
                                          </p:spTgt>
                                        </p:tgtEl>
                                        <p:attrNameLst>
                                          <p:attrName>style.visibility</p:attrName>
                                        </p:attrNameLst>
                                      </p:cBhvr>
                                      <p:to>
                                        <p:strVal val="visible"/>
                                      </p:to>
                                    </p:set>
                                    <p:anim calcmode="lin" valueType="num">
                                      <p:cBhvr additive="base">
                                        <p:cTn id="24"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8547">
                                            <p:txEl>
                                              <p:pRg st="2" end="2"/>
                                            </p:txEl>
                                          </p:spTgt>
                                        </p:tgtEl>
                                        <p:attrNameLst>
                                          <p:attrName>style.visibility</p:attrName>
                                        </p:attrNameLst>
                                      </p:cBhvr>
                                      <p:to>
                                        <p:strVal val="visible"/>
                                      </p:to>
                                    </p:set>
                                    <p:anim calcmode="lin" valueType="num">
                                      <p:cBhvr additive="base">
                                        <p:cTn id="30"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2778125"/>
            <a:ext cx="8610600" cy="4108450"/>
          </a:xfrm>
          <a:prstGeom prst="rect">
            <a:avLst/>
          </a:prstGeom>
          <a:noFill/>
          <a:ln w="9525">
            <a:noFill/>
            <a:miter lim="800000"/>
            <a:headEnd/>
            <a:tailEnd/>
          </a:ln>
          <a:effectLst/>
        </p:spPr>
        <p:txBody>
          <a:bodyPr>
            <a:spAutoFit/>
          </a:bodyPr>
          <a:lstStyle/>
          <a:p>
            <a:pPr>
              <a:spcBef>
                <a:spcPct val="50000"/>
              </a:spcBef>
            </a:pPr>
            <a:r>
              <a:rPr lang="en-AU">
                <a:latin typeface="Arial" pitchFamily="34" charset="0"/>
                <a:cs typeface="Arial" pitchFamily="34" charset="0"/>
              </a:rPr>
              <a:t>To accomplish this a bridge keeps a table of MAC addresses and the associated ports. The bridge then forwards or discards frames based on the table entries. The following steps illustrate the operation of a bridge:  </a:t>
            </a:r>
            <a:r>
              <a:rPr lang="en-AU"/>
              <a:t> </a:t>
            </a:r>
          </a:p>
          <a:p>
            <a:pPr lvl="1">
              <a:spcBef>
                <a:spcPct val="50000"/>
              </a:spcBef>
              <a:buFontTx/>
              <a:buChar char="•"/>
            </a:pPr>
            <a:r>
              <a:rPr lang="en-AU">
                <a:latin typeface="Arial" pitchFamily="34" charset="0"/>
                <a:cs typeface="Arial" pitchFamily="34" charset="0"/>
              </a:rPr>
              <a:t>The bridge has just been started so the bridge table is empty. The bridge just waits for traffic on the segment. When traffic is detected, it is processed by the bridge. </a:t>
            </a:r>
            <a:endParaRPr lang="en-AU"/>
          </a:p>
          <a:p>
            <a:pPr>
              <a:spcBef>
                <a:spcPct val="50000"/>
              </a:spcBef>
              <a:buFontTx/>
              <a:buChar char="•"/>
            </a:pPr>
            <a:r>
              <a:rPr lang="en-AU">
                <a:latin typeface="Arial" pitchFamily="34" charset="0"/>
                <a:cs typeface="Arial" pitchFamily="34" charset="0"/>
              </a:rPr>
              <a:t>Host A is pinging Host B. Since the data is transmitted on the entire collision domain segment, both the bridge and Host B process the packet.</a:t>
            </a:r>
            <a:r>
              <a:rPr lang="en-AU"/>
              <a:t> </a:t>
            </a:r>
          </a:p>
        </p:txBody>
      </p:sp>
      <p:pic>
        <p:nvPicPr>
          <p:cNvPr id="5123" name="Picture 3"/>
          <p:cNvPicPr>
            <a:picLocks noChangeAspect="1" noChangeArrowheads="1"/>
          </p:cNvPicPr>
          <p:nvPr/>
        </p:nvPicPr>
        <p:blipFill>
          <a:blip r:embed="rId2"/>
          <a:srcRect/>
          <a:stretch>
            <a:fillRect/>
          </a:stretch>
        </p:blipFill>
        <p:spPr bwMode="auto">
          <a:xfrm>
            <a:off x="2362200" y="-28575"/>
            <a:ext cx="5019675" cy="2868613"/>
          </a:xfrm>
          <a:prstGeom prst="rect">
            <a:avLst/>
          </a:prstGeom>
          <a:noFill/>
          <a:ln w="9525">
            <a:noFill/>
            <a:miter lim="800000"/>
            <a:headEnd/>
            <a:tailEnd/>
          </a:ln>
          <a:effectLst/>
        </p:spPr>
      </p:pic>
    </p:spTree>
  </p:cSld>
  <p:clrMapOvr>
    <a:masterClrMapping/>
  </p:clrMapOvr>
  <p:transition spd="med" advTm="33000">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762000" y="1998663"/>
            <a:ext cx="5715000" cy="4859337"/>
          </a:xfrm>
          <a:prstGeom prst="rect">
            <a:avLst/>
          </a:prstGeom>
          <a:noFill/>
          <a:ln w="9525">
            <a:noFill/>
            <a:miter lim="800000"/>
            <a:headEnd/>
            <a:tailEnd/>
          </a:ln>
          <a:effectLst/>
        </p:spPr>
      </p:pic>
      <p:sp>
        <p:nvSpPr>
          <p:cNvPr id="35843" name="Text Box 3"/>
          <p:cNvSpPr txBox="1">
            <a:spLocks noChangeArrowheads="1"/>
          </p:cNvSpPr>
          <p:nvPr/>
        </p:nvSpPr>
        <p:spPr bwMode="auto">
          <a:xfrm>
            <a:off x="228600" y="0"/>
            <a:ext cx="8686800" cy="1917700"/>
          </a:xfrm>
          <a:prstGeom prst="rect">
            <a:avLst/>
          </a:prstGeom>
          <a:noFill/>
          <a:ln w="9525">
            <a:noFill/>
            <a:miter lim="800000"/>
            <a:headEnd/>
            <a:tailEnd/>
          </a:ln>
          <a:effectLst/>
        </p:spPr>
        <p:txBody>
          <a:bodyPr>
            <a:spAutoFit/>
          </a:bodyPr>
          <a:lstStyle/>
          <a:p>
            <a:pPr>
              <a:spcBef>
                <a:spcPct val="50000"/>
              </a:spcBef>
            </a:pPr>
            <a:r>
              <a:rPr lang="en-AU">
                <a:latin typeface="Arial" pitchFamily="34" charset="0"/>
                <a:cs typeface="Arial" pitchFamily="34" charset="0"/>
              </a:rPr>
              <a:t>In order for a packet to be forwarded through a router it must  use Layer 3 forwarding  based on the destination IP address and not the MAC address. For a packet to be forwarded it must contain an IP address and the router must have a destination IP to send the specific packet to in its routing table. </a:t>
            </a:r>
            <a:endParaRPr lang="en-AU"/>
          </a:p>
        </p:txBody>
      </p:sp>
    </p:spTree>
  </p:cSld>
  <p:clrMapOvr>
    <a:masterClrMapping/>
  </p:clrMapOvr>
  <p:transition spd="med" advTm="72000">
    <p:check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228600"/>
            <a:ext cx="8610600" cy="2830513"/>
          </a:xfrm>
          <a:prstGeom prst="rect">
            <a:avLst/>
          </a:prstGeom>
          <a:noFill/>
          <a:ln w="9525">
            <a:noFill/>
            <a:miter lim="800000"/>
            <a:headEnd/>
            <a:tailEnd/>
          </a:ln>
          <a:effectLst/>
        </p:spPr>
        <p:txBody>
          <a:bodyPr>
            <a:spAutoFit/>
          </a:bodyPr>
          <a:lstStyle/>
          <a:p>
            <a:pPr>
              <a:spcBef>
                <a:spcPct val="50000"/>
              </a:spcBef>
            </a:pPr>
            <a:r>
              <a:rPr lang="en-AU" b="1">
                <a:latin typeface="Arial" pitchFamily="34" charset="0"/>
                <a:cs typeface="Arial" pitchFamily="34" charset="0"/>
              </a:rPr>
              <a:t>Introduction to data flow</a:t>
            </a:r>
            <a:r>
              <a:rPr lang="en-AU"/>
              <a:t>  </a:t>
            </a:r>
          </a:p>
          <a:p>
            <a:pPr>
              <a:spcBef>
                <a:spcPct val="50000"/>
              </a:spcBef>
            </a:pPr>
            <a:r>
              <a:rPr lang="en-AU">
                <a:latin typeface="Arial" pitchFamily="34" charset="0"/>
                <a:cs typeface="Arial" pitchFamily="34" charset="0"/>
              </a:rPr>
              <a:t> Refers to the movement of data through Layer 1, 2 and 3 devices and how data must be encapsulated to effectively make that journey. Remember that data is encapsulated at the network layer with an IP source and destination address, and at the data-link layer with a MAC source and destination address.</a:t>
            </a:r>
          </a:p>
        </p:txBody>
      </p:sp>
      <p:pic>
        <p:nvPicPr>
          <p:cNvPr id="36867" name="Picture 3"/>
          <p:cNvPicPr>
            <a:picLocks noChangeAspect="1" noChangeArrowheads="1"/>
          </p:cNvPicPr>
          <p:nvPr/>
        </p:nvPicPr>
        <p:blipFill>
          <a:blip r:embed="rId2"/>
          <a:srcRect/>
          <a:stretch>
            <a:fillRect/>
          </a:stretch>
        </p:blipFill>
        <p:spPr bwMode="auto">
          <a:xfrm>
            <a:off x="2133600" y="2813050"/>
            <a:ext cx="6248400" cy="3759200"/>
          </a:xfrm>
          <a:prstGeom prst="rect">
            <a:avLst/>
          </a:prstGeom>
          <a:noFill/>
          <a:ln w="9525">
            <a:noFill/>
            <a:miter lim="800000"/>
            <a:headEnd/>
            <a:tailEnd/>
          </a:ln>
          <a:effectLst/>
        </p:spPr>
      </p:pic>
    </p:spTree>
  </p:cSld>
  <p:clrMapOvr>
    <a:masterClrMapping/>
  </p:clrMapOvr>
  <p:transition spd="med" advTm="122000">
    <p:check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304800"/>
            <a:ext cx="8763000" cy="1979613"/>
          </a:xfrm>
          <a:prstGeom prst="rect">
            <a:avLst/>
          </a:prstGeom>
          <a:noFill/>
          <a:ln w="9525">
            <a:noFill/>
            <a:miter lim="800000"/>
            <a:headEnd/>
            <a:tailEnd/>
          </a:ln>
          <a:effectLst/>
        </p:spPr>
        <p:txBody>
          <a:bodyPr>
            <a:spAutoFit/>
          </a:bodyPr>
          <a:lstStyle/>
          <a:p>
            <a:pPr>
              <a:spcBef>
                <a:spcPct val="50000"/>
              </a:spcBef>
            </a:pPr>
            <a:r>
              <a:rPr lang="en-AU" sz="2800" b="1">
                <a:latin typeface="Arial" pitchFamily="34" charset="0"/>
                <a:cs typeface="Arial" pitchFamily="34" charset="0"/>
              </a:rPr>
              <a:t>The application layer</a:t>
            </a:r>
            <a:r>
              <a:rPr lang="en-AU">
                <a:latin typeface="Arial" pitchFamily="34" charset="0"/>
                <a:cs typeface="Arial" pitchFamily="34" charset="0"/>
              </a:rPr>
              <a:t> of the TCP/IP model handles high-level protocols, issues of representation, encoding, and dialog control. The TCP/IP protocol suite combines all application related issues into one layer and assures this data is properly packaged before passing it on to the next layer.</a:t>
            </a:r>
          </a:p>
        </p:txBody>
      </p:sp>
      <p:pic>
        <p:nvPicPr>
          <p:cNvPr id="6147" name="Picture 3"/>
          <p:cNvPicPr>
            <a:picLocks noChangeAspect="1" noChangeArrowheads="1"/>
          </p:cNvPicPr>
          <p:nvPr/>
        </p:nvPicPr>
        <p:blipFill>
          <a:blip r:embed="rId2"/>
          <a:srcRect/>
          <a:stretch>
            <a:fillRect/>
          </a:stretch>
        </p:blipFill>
        <p:spPr bwMode="auto">
          <a:xfrm>
            <a:off x="2286000" y="2465388"/>
            <a:ext cx="4495800" cy="3792537"/>
          </a:xfrm>
          <a:prstGeom prst="rect">
            <a:avLst/>
          </a:prstGeom>
          <a:noFill/>
          <a:ln w="9525">
            <a:noFill/>
            <a:miter lim="800000"/>
            <a:headEnd/>
            <a:tailEnd/>
          </a:ln>
          <a:effectLst/>
        </p:spPr>
      </p:pic>
    </p:spTree>
  </p:cSld>
  <p:clrMapOvr>
    <a:masterClrMapping/>
  </p:clrMapOvr>
  <p:transition spd="med" advTm="34000">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4800" y="152400"/>
            <a:ext cx="4648200" cy="3921125"/>
          </a:xfrm>
          <a:prstGeom prst="rect">
            <a:avLst/>
          </a:prstGeom>
          <a:noFill/>
          <a:ln w="9525">
            <a:noFill/>
            <a:miter lim="800000"/>
            <a:headEnd/>
            <a:tailEnd/>
          </a:ln>
          <a:effectLst/>
        </p:spPr>
      </p:pic>
      <p:sp>
        <p:nvSpPr>
          <p:cNvPr id="7171" name="Text Box 3"/>
          <p:cNvSpPr txBox="1">
            <a:spLocks noChangeArrowheads="1"/>
          </p:cNvSpPr>
          <p:nvPr/>
        </p:nvSpPr>
        <p:spPr bwMode="auto">
          <a:xfrm>
            <a:off x="5181600" y="381000"/>
            <a:ext cx="3733800" cy="3013075"/>
          </a:xfrm>
          <a:prstGeom prst="rect">
            <a:avLst/>
          </a:prstGeom>
          <a:noFill/>
          <a:ln w="9525">
            <a:noFill/>
            <a:miter lim="800000"/>
            <a:headEnd/>
            <a:tailEnd/>
          </a:ln>
          <a:effectLst/>
        </p:spPr>
        <p:txBody>
          <a:bodyPr>
            <a:spAutoFit/>
          </a:bodyPr>
          <a:lstStyle/>
          <a:p>
            <a:pPr>
              <a:spcBef>
                <a:spcPct val="50000"/>
              </a:spcBef>
              <a:buFontTx/>
              <a:buChar char="•"/>
            </a:pPr>
            <a:r>
              <a:rPr lang="en-AU">
                <a:latin typeface="Arial" pitchFamily="34" charset="0"/>
                <a:cs typeface="Arial" pitchFamily="34" charset="0"/>
              </a:rPr>
              <a:t>FTP is a reliable, connection-oriented service that uses TCP to transfer files between systems that support FTP. It supports bi-directional binary file and ASCII file transfers. </a:t>
            </a:r>
            <a:endParaRPr lang="en-AU"/>
          </a:p>
        </p:txBody>
      </p:sp>
      <p:sp>
        <p:nvSpPr>
          <p:cNvPr id="7172" name="Text Box 4"/>
          <p:cNvSpPr txBox="1">
            <a:spLocks noChangeArrowheads="1"/>
          </p:cNvSpPr>
          <p:nvPr/>
        </p:nvSpPr>
        <p:spPr bwMode="auto">
          <a:xfrm>
            <a:off x="381000" y="4191000"/>
            <a:ext cx="8534400" cy="2465388"/>
          </a:xfrm>
          <a:prstGeom prst="rect">
            <a:avLst/>
          </a:prstGeom>
          <a:noFill/>
          <a:ln w="9525">
            <a:noFill/>
            <a:miter lim="800000"/>
            <a:headEnd/>
            <a:tailEnd/>
          </a:ln>
          <a:effectLst/>
        </p:spPr>
        <p:txBody>
          <a:bodyPr>
            <a:spAutoFit/>
          </a:bodyPr>
          <a:lstStyle/>
          <a:p>
            <a:pPr>
              <a:spcBef>
                <a:spcPct val="50000"/>
              </a:spcBef>
              <a:buFontTx/>
              <a:buChar char="•"/>
            </a:pPr>
            <a:r>
              <a:rPr lang="en-AU">
                <a:latin typeface="Arial" pitchFamily="34" charset="0"/>
                <a:cs typeface="Arial" pitchFamily="34" charset="0"/>
              </a:rPr>
              <a:t>TFTP is a connectionless service that uses the User Datagram Protocol (UDP). TFTP is used on the router to transfer configuration files and Cisco IOS images</a:t>
            </a:r>
            <a:r>
              <a:rPr lang="en-AU"/>
              <a:t> </a:t>
            </a:r>
          </a:p>
          <a:p>
            <a:pPr>
              <a:spcBef>
                <a:spcPct val="50000"/>
              </a:spcBef>
              <a:buFontTx/>
              <a:buChar char="•"/>
            </a:pPr>
            <a:r>
              <a:rPr lang="en-AU" b="1">
                <a:latin typeface="Arial" pitchFamily="34" charset="0"/>
                <a:cs typeface="Arial" pitchFamily="34" charset="0"/>
              </a:rPr>
              <a:t>Network File System (NFS)</a:t>
            </a:r>
            <a:r>
              <a:rPr lang="en-AU">
                <a:latin typeface="Arial" pitchFamily="34" charset="0"/>
                <a:cs typeface="Arial" pitchFamily="34" charset="0"/>
              </a:rPr>
              <a:t> </a:t>
            </a:r>
            <a:r>
              <a:rPr lang="en-AU">
                <a:latin typeface="Times New Roman"/>
                <a:cs typeface="Arial" pitchFamily="34" charset="0"/>
              </a:rPr>
              <a:t>–</a:t>
            </a:r>
            <a:r>
              <a:rPr lang="en-AU">
                <a:latin typeface="Arial" pitchFamily="34" charset="0"/>
                <a:cs typeface="Arial" pitchFamily="34" charset="0"/>
              </a:rPr>
              <a:t> NFS is a distributed file system protocol suite developed by Sun Microsystems that allows file access to a remote storage device </a:t>
            </a:r>
            <a:endParaRPr lang="en-AU"/>
          </a:p>
        </p:txBody>
      </p:sp>
    </p:spTree>
  </p:cSld>
  <p:clrMapOvr>
    <a:masterClrMapping/>
  </p:clrMapOvr>
  <p:transition spd="med" advTm="38000">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04800" y="152400"/>
            <a:ext cx="4648200" cy="3921125"/>
          </a:xfrm>
          <a:prstGeom prst="rect">
            <a:avLst/>
          </a:prstGeom>
          <a:noFill/>
          <a:ln w="9525">
            <a:noFill/>
            <a:miter lim="800000"/>
            <a:headEnd/>
            <a:tailEnd/>
          </a:ln>
          <a:effectLst/>
        </p:spPr>
      </p:pic>
      <p:sp>
        <p:nvSpPr>
          <p:cNvPr id="8195" name="Text Box 3"/>
          <p:cNvSpPr txBox="1">
            <a:spLocks noChangeArrowheads="1"/>
          </p:cNvSpPr>
          <p:nvPr/>
        </p:nvSpPr>
        <p:spPr bwMode="auto">
          <a:xfrm>
            <a:off x="5257800" y="304800"/>
            <a:ext cx="3733800" cy="3560763"/>
          </a:xfrm>
          <a:prstGeom prst="rect">
            <a:avLst/>
          </a:prstGeom>
          <a:noFill/>
          <a:ln w="9525">
            <a:noFill/>
            <a:miter lim="800000"/>
            <a:headEnd/>
            <a:tailEnd/>
          </a:ln>
          <a:effectLst/>
        </p:spPr>
        <p:txBody>
          <a:bodyPr>
            <a:spAutoFit/>
          </a:bodyPr>
          <a:lstStyle/>
          <a:p>
            <a:pPr>
              <a:spcBef>
                <a:spcPct val="50000"/>
              </a:spcBef>
              <a:buFontTx/>
              <a:buChar char="•"/>
            </a:pPr>
            <a:r>
              <a:rPr lang="en-AU" b="1">
                <a:latin typeface="Arial" pitchFamily="34" charset="0"/>
                <a:cs typeface="Arial" pitchFamily="34" charset="0"/>
              </a:rPr>
              <a:t>Simple Mail Transfer Protocol (SMTP)</a:t>
            </a:r>
            <a:r>
              <a:rPr lang="en-AU">
                <a:latin typeface="Arial" pitchFamily="34" charset="0"/>
                <a:cs typeface="Arial" pitchFamily="34" charset="0"/>
              </a:rPr>
              <a:t> </a:t>
            </a:r>
            <a:r>
              <a:rPr lang="en-AU">
                <a:latin typeface="Times New Roman"/>
                <a:cs typeface="Arial" pitchFamily="34" charset="0"/>
              </a:rPr>
              <a:t>–</a:t>
            </a:r>
            <a:r>
              <a:rPr lang="en-AU">
                <a:latin typeface="Arial" pitchFamily="34" charset="0"/>
                <a:cs typeface="Arial" pitchFamily="34" charset="0"/>
              </a:rPr>
              <a:t> SMTP administers the transmission of e-mail over computer networks.</a:t>
            </a:r>
            <a:endParaRPr lang="en-AU"/>
          </a:p>
          <a:p>
            <a:pPr>
              <a:spcBef>
                <a:spcPct val="50000"/>
              </a:spcBef>
              <a:buFontTx/>
              <a:buChar char="•"/>
            </a:pPr>
            <a:r>
              <a:rPr lang="en-AU" b="1">
                <a:latin typeface="Arial" pitchFamily="34" charset="0"/>
                <a:cs typeface="Arial" pitchFamily="34" charset="0"/>
              </a:rPr>
              <a:t>Terminal emulation (Telnet)</a:t>
            </a:r>
            <a:r>
              <a:rPr lang="en-AU">
                <a:latin typeface="Arial" pitchFamily="34" charset="0"/>
                <a:cs typeface="Arial" pitchFamily="34" charset="0"/>
              </a:rPr>
              <a:t> </a:t>
            </a:r>
            <a:r>
              <a:rPr lang="en-AU">
                <a:latin typeface="Times New Roman"/>
                <a:cs typeface="Arial" pitchFamily="34" charset="0"/>
              </a:rPr>
              <a:t>–</a:t>
            </a:r>
            <a:r>
              <a:rPr lang="en-AU">
                <a:latin typeface="Arial" pitchFamily="34" charset="0"/>
                <a:cs typeface="Arial" pitchFamily="34" charset="0"/>
              </a:rPr>
              <a:t> Telnet provides the capability to remotely access another computer.</a:t>
            </a:r>
            <a:endParaRPr lang="en-AU"/>
          </a:p>
        </p:txBody>
      </p:sp>
      <p:sp>
        <p:nvSpPr>
          <p:cNvPr id="8196" name="Text Box 4"/>
          <p:cNvSpPr txBox="1">
            <a:spLocks noChangeArrowheads="1"/>
          </p:cNvSpPr>
          <p:nvPr/>
        </p:nvSpPr>
        <p:spPr bwMode="auto">
          <a:xfrm>
            <a:off x="381000" y="4343400"/>
            <a:ext cx="8458200" cy="1735138"/>
          </a:xfrm>
          <a:prstGeom prst="rect">
            <a:avLst/>
          </a:prstGeom>
          <a:noFill/>
          <a:ln w="9525">
            <a:noFill/>
            <a:miter lim="800000"/>
            <a:headEnd/>
            <a:tailEnd/>
          </a:ln>
          <a:effectLst/>
        </p:spPr>
        <p:txBody>
          <a:bodyPr>
            <a:spAutoFit/>
          </a:bodyPr>
          <a:lstStyle/>
          <a:p>
            <a:pPr>
              <a:spcBef>
                <a:spcPct val="50000"/>
              </a:spcBef>
              <a:buFontTx/>
              <a:buChar char="•"/>
            </a:pPr>
            <a:r>
              <a:rPr lang="en-AU" b="1">
                <a:latin typeface="Arial" pitchFamily="34" charset="0"/>
                <a:cs typeface="Arial" pitchFamily="34" charset="0"/>
              </a:rPr>
              <a:t>Domain Name System (DNS)</a:t>
            </a:r>
            <a:r>
              <a:rPr lang="en-AU">
                <a:latin typeface="Arial" pitchFamily="34" charset="0"/>
                <a:cs typeface="Arial" pitchFamily="34" charset="0"/>
              </a:rPr>
              <a:t> </a:t>
            </a:r>
            <a:r>
              <a:rPr lang="en-AU">
                <a:latin typeface="Times New Roman"/>
                <a:cs typeface="Arial" pitchFamily="34" charset="0"/>
              </a:rPr>
              <a:t>–</a:t>
            </a:r>
            <a:r>
              <a:rPr lang="en-AU">
                <a:latin typeface="Arial" pitchFamily="34" charset="0"/>
                <a:cs typeface="Arial" pitchFamily="34" charset="0"/>
              </a:rPr>
              <a:t> DNS is a system used on the Internet for translating names of domains and their publicly advertised network nodes into IP addresses.</a:t>
            </a:r>
            <a:r>
              <a:rPr lang="en-AU"/>
              <a:t> </a:t>
            </a:r>
          </a:p>
          <a:p>
            <a:pPr>
              <a:spcBef>
                <a:spcPct val="50000"/>
              </a:spcBef>
            </a:pPr>
            <a:endParaRPr lang="en-AU"/>
          </a:p>
        </p:txBody>
      </p:sp>
    </p:spTree>
  </p:cSld>
  <p:clrMapOvr>
    <a:masterClrMapping/>
  </p:clrMapOvr>
  <p:transition spd="med" advTm="69000">
    <p:check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304800"/>
            <a:ext cx="8458200" cy="2830513"/>
          </a:xfrm>
          <a:prstGeom prst="rect">
            <a:avLst/>
          </a:prstGeom>
          <a:noFill/>
          <a:ln w="9525">
            <a:noFill/>
            <a:miter lim="800000"/>
            <a:headEnd/>
            <a:tailEnd/>
          </a:ln>
          <a:effectLst/>
        </p:spPr>
        <p:txBody>
          <a:bodyPr>
            <a:spAutoFit/>
          </a:bodyPr>
          <a:lstStyle/>
          <a:p>
            <a:pPr>
              <a:spcBef>
                <a:spcPct val="50000"/>
              </a:spcBef>
            </a:pPr>
            <a:r>
              <a:rPr lang="en-AU">
                <a:latin typeface="Arial" pitchFamily="34" charset="0"/>
                <a:cs typeface="Arial" pitchFamily="34" charset="0"/>
              </a:rPr>
              <a:t>The Internet is often represented by a cloud. The transport layer sends data packets from the sending source to the receiving destination through the cloud. End-to-end control, provided by sliding windows and reliability in sequencing numbers and acknowledgments, is the primary duty of the transport layer when using TCP. </a:t>
            </a:r>
            <a:endParaRPr lang="en-AU"/>
          </a:p>
          <a:p>
            <a:pPr>
              <a:spcBef>
                <a:spcPct val="50000"/>
              </a:spcBef>
            </a:pPr>
            <a:endParaRPr lang="en-AU"/>
          </a:p>
        </p:txBody>
      </p:sp>
      <p:pic>
        <p:nvPicPr>
          <p:cNvPr id="10243" name="Picture 3"/>
          <p:cNvPicPr>
            <a:picLocks noChangeAspect="1" noChangeArrowheads="1"/>
          </p:cNvPicPr>
          <p:nvPr/>
        </p:nvPicPr>
        <p:blipFill>
          <a:blip r:embed="rId2"/>
          <a:srcRect/>
          <a:stretch>
            <a:fillRect/>
          </a:stretch>
        </p:blipFill>
        <p:spPr bwMode="auto">
          <a:xfrm>
            <a:off x="990600" y="3276600"/>
            <a:ext cx="7086600" cy="3344863"/>
          </a:xfrm>
          <a:prstGeom prst="rect">
            <a:avLst/>
          </a:prstGeom>
          <a:noFill/>
          <a:ln w="9525">
            <a:noFill/>
            <a:miter lim="800000"/>
            <a:headEnd/>
            <a:tailEnd/>
          </a:ln>
          <a:effectLst/>
        </p:spPr>
      </p:pic>
    </p:spTree>
  </p:cSld>
  <p:clrMapOvr>
    <a:masterClrMapping/>
  </p:clrMapOvr>
  <p:transition spd="med" advTm="67000">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214282" y="642918"/>
            <a:ext cx="8686800" cy="5847755"/>
          </a:xfrm>
          <a:prstGeom prst="rect">
            <a:avLst/>
          </a:prstGeom>
          <a:noFill/>
          <a:ln w="9525">
            <a:noFill/>
            <a:miter lim="800000"/>
            <a:headEnd/>
            <a:tailEnd/>
          </a:ln>
          <a:effectLst/>
        </p:spPr>
        <p:txBody>
          <a:bodyPr>
            <a:spAutoFit/>
          </a:bodyPr>
          <a:lstStyle/>
          <a:p>
            <a:pPr>
              <a:spcBef>
                <a:spcPct val="50000"/>
              </a:spcBef>
            </a:pPr>
            <a:r>
              <a:rPr lang="en-AU" sz="4400" b="1" dirty="0"/>
              <a:t>Intranets-</a:t>
            </a:r>
            <a:r>
              <a:rPr lang="en-AU" sz="4400" dirty="0"/>
              <a:t> Intranet server are different than public web servers, in that the public does not have access to the organizations intranet.</a:t>
            </a:r>
          </a:p>
          <a:p>
            <a:pPr>
              <a:spcBef>
                <a:spcPct val="50000"/>
              </a:spcBef>
            </a:pPr>
            <a:r>
              <a:rPr lang="en-AU" sz="4400" b="1" dirty="0"/>
              <a:t>Extranets-</a:t>
            </a:r>
            <a:r>
              <a:rPr lang="en-AU" sz="4400" dirty="0"/>
              <a:t> is and intranet that is partially accessible to authorized outsiders with a password and username</a:t>
            </a:r>
            <a:r>
              <a:rPr lang="en-AU" sz="4400" dirty="0" smtClean="0"/>
              <a:t>.</a:t>
            </a:r>
            <a:endParaRPr lang="en-AU" sz="4400" dirty="0"/>
          </a:p>
        </p:txBody>
      </p:sp>
    </p:spTree>
  </p:cSld>
  <p:clrMapOvr>
    <a:masterClrMapping/>
  </p:clrMapOvr>
  <p:transition spd="med" advTm="48000">
    <p:check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0"/>
            <a:ext cx="8763000" cy="2892425"/>
          </a:xfrm>
          <a:prstGeom prst="rect">
            <a:avLst/>
          </a:prstGeom>
          <a:noFill/>
          <a:ln w="9525">
            <a:noFill/>
            <a:miter lim="800000"/>
            <a:headEnd/>
            <a:tailEnd/>
          </a:ln>
          <a:effectLst/>
        </p:spPr>
        <p:txBody>
          <a:bodyPr>
            <a:spAutoFit/>
          </a:bodyPr>
          <a:lstStyle/>
          <a:p>
            <a:pPr>
              <a:spcBef>
                <a:spcPct val="50000"/>
              </a:spcBef>
            </a:pPr>
            <a:r>
              <a:rPr lang="en-AU" sz="2800" b="1">
                <a:latin typeface="Arial" pitchFamily="34" charset="0"/>
                <a:cs typeface="Arial" pitchFamily="34" charset="0"/>
              </a:rPr>
              <a:t>IP addressing</a:t>
            </a:r>
            <a:r>
              <a:rPr lang="en-AU" sz="2800" b="1"/>
              <a:t>  </a:t>
            </a:r>
          </a:p>
          <a:p>
            <a:pPr>
              <a:spcBef>
                <a:spcPct val="50000"/>
              </a:spcBef>
            </a:pPr>
            <a:r>
              <a:rPr lang="en-AU">
                <a:latin typeface="Arial" pitchFamily="34" charset="0"/>
                <a:cs typeface="Arial" pitchFamily="34" charset="0"/>
              </a:rPr>
              <a:t>For any two systems to communicate, they must be able to identify and locate each other. While these addresses in this figure are not actual network addresses, they represent and show the concept of address grouping. This uses the A or B to identify the network and the number sequence to identify the individual host.</a:t>
            </a:r>
          </a:p>
        </p:txBody>
      </p:sp>
      <p:pic>
        <p:nvPicPr>
          <p:cNvPr id="24579" name="Picture 3"/>
          <p:cNvPicPr>
            <a:picLocks noChangeAspect="1" noChangeArrowheads="1"/>
          </p:cNvPicPr>
          <p:nvPr/>
        </p:nvPicPr>
        <p:blipFill>
          <a:blip r:embed="rId2"/>
          <a:srcRect/>
          <a:stretch>
            <a:fillRect/>
          </a:stretch>
        </p:blipFill>
        <p:spPr bwMode="auto">
          <a:xfrm>
            <a:off x="1600200" y="2819400"/>
            <a:ext cx="7239000" cy="3565525"/>
          </a:xfrm>
          <a:prstGeom prst="rect">
            <a:avLst/>
          </a:prstGeom>
          <a:noFill/>
          <a:ln w="9525">
            <a:noFill/>
            <a:miter lim="800000"/>
            <a:headEnd/>
            <a:tailEnd/>
          </a:ln>
          <a:effectLst/>
        </p:spPr>
      </p:pic>
    </p:spTree>
  </p:cSld>
  <p:clrMapOvr>
    <a:masterClrMapping/>
  </p:clrMapOvr>
  <p:transition spd="med" advTm="41000">
    <p:check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52400" y="457200"/>
            <a:ext cx="8272463" cy="22860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28600" y="2895600"/>
            <a:ext cx="8077200" cy="2516188"/>
          </a:xfrm>
          <a:prstGeom prst="rect">
            <a:avLst/>
          </a:prstGeom>
          <a:noFill/>
          <a:ln w="9525">
            <a:noFill/>
            <a:miter lim="800000"/>
            <a:headEnd/>
            <a:tailEnd/>
          </a:ln>
          <a:effectLst/>
        </p:spPr>
      </p:pic>
      <p:sp>
        <p:nvSpPr>
          <p:cNvPr id="30724" name="Text Box 4"/>
          <p:cNvSpPr txBox="1">
            <a:spLocks noChangeArrowheads="1"/>
          </p:cNvSpPr>
          <p:nvPr/>
        </p:nvSpPr>
        <p:spPr bwMode="auto">
          <a:xfrm>
            <a:off x="304800" y="5791200"/>
            <a:ext cx="8077200" cy="519113"/>
          </a:xfrm>
          <a:prstGeom prst="rect">
            <a:avLst/>
          </a:prstGeom>
          <a:noFill/>
          <a:ln w="9525">
            <a:noFill/>
            <a:miter lim="800000"/>
            <a:headEnd/>
            <a:tailEnd/>
          </a:ln>
          <a:effectLst/>
        </p:spPr>
        <p:txBody>
          <a:bodyPr>
            <a:spAutoFit/>
          </a:bodyPr>
          <a:lstStyle/>
          <a:p>
            <a:pPr>
              <a:spcBef>
                <a:spcPct val="50000"/>
              </a:spcBef>
            </a:pPr>
            <a:r>
              <a:rPr lang="en-AU" sz="2800" b="1"/>
              <a:t>* 127 is reserved</a:t>
            </a:r>
          </a:p>
        </p:txBody>
      </p:sp>
    </p:spTree>
  </p:cSld>
  <p:clrMapOvr>
    <a:masterClrMapping/>
  </p:clrMapOvr>
  <p:transition spd="med" advTm="44000">
    <p:check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81000" y="0"/>
            <a:ext cx="8763000" cy="4108450"/>
          </a:xfrm>
          <a:prstGeom prst="rect">
            <a:avLst/>
          </a:prstGeom>
          <a:noFill/>
          <a:ln w="9525">
            <a:noFill/>
            <a:miter lim="800000"/>
            <a:headEnd/>
            <a:tailEnd/>
          </a:ln>
          <a:effectLst/>
        </p:spPr>
        <p:txBody>
          <a:bodyPr>
            <a:spAutoFit/>
          </a:bodyPr>
          <a:lstStyle/>
          <a:p>
            <a:pPr>
              <a:spcBef>
                <a:spcPct val="50000"/>
              </a:spcBef>
            </a:pPr>
            <a:r>
              <a:rPr lang="en-AU">
                <a:latin typeface="Arial" pitchFamily="34" charset="0"/>
                <a:cs typeface="Arial" pitchFamily="34" charset="0"/>
              </a:rPr>
              <a:t>The Class A address was designed to support extremely large networks, with more than 16 million host addresses available.   Class A IP addresses use only the first octet to indicate the network address. The remaining three octets provide for host addresses. The first bit of a Class A address is always 0. With that first bit a 0, the lowest number that can be represented is 00000000, decimal 0. The highest number that can be represented is 01111111, decimal 127. The numbers 0 and 127 are reserved and cannot be used as network addresses. Any address that starts with a value between 1 and 126 in the first octet is a Class A address. </a:t>
            </a:r>
            <a:endParaRPr lang="en-AU"/>
          </a:p>
        </p:txBody>
      </p:sp>
      <p:pic>
        <p:nvPicPr>
          <p:cNvPr id="33797" name="Picture 5"/>
          <p:cNvPicPr>
            <a:picLocks noChangeAspect="1" noChangeArrowheads="1"/>
          </p:cNvPicPr>
          <p:nvPr/>
        </p:nvPicPr>
        <p:blipFill>
          <a:blip r:embed="rId2"/>
          <a:srcRect/>
          <a:stretch>
            <a:fillRect/>
          </a:stretch>
        </p:blipFill>
        <p:spPr bwMode="auto">
          <a:xfrm>
            <a:off x="685800" y="4114800"/>
            <a:ext cx="7543800" cy="3267075"/>
          </a:xfrm>
          <a:prstGeom prst="rect">
            <a:avLst/>
          </a:prstGeom>
          <a:noFill/>
          <a:ln w="9525">
            <a:noFill/>
            <a:miter lim="800000"/>
            <a:headEnd/>
            <a:tailEnd/>
          </a:ln>
          <a:effectLst/>
        </p:spPr>
      </p:pic>
    </p:spTree>
  </p:cSld>
  <p:clrMapOvr>
    <a:masterClrMapping/>
  </p:clrMapOvr>
  <p:transition spd="med" advTm="56000">
    <p:check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3552825"/>
            <a:ext cx="8610600" cy="3305175"/>
          </a:xfrm>
          <a:prstGeom prst="rect">
            <a:avLst/>
          </a:prstGeom>
          <a:noFill/>
          <a:ln w="9525">
            <a:noFill/>
            <a:miter lim="800000"/>
            <a:headEnd/>
            <a:tailEnd/>
          </a:ln>
          <a:effectLst/>
        </p:spPr>
        <p:txBody>
          <a:bodyPr>
            <a:spAutoFit/>
          </a:bodyPr>
          <a:lstStyle/>
          <a:p>
            <a:pPr>
              <a:spcBef>
                <a:spcPct val="50000"/>
              </a:spcBef>
              <a:buFontTx/>
              <a:buChar char="•"/>
            </a:pPr>
            <a:r>
              <a:rPr lang="en-AU" b="1">
                <a:latin typeface="Arial" pitchFamily="34" charset="0"/>
                <a:cs typeface="Arial" pitchFamily="34" charset="0"/>
              </a:rPr>
              <a:t>Network address</a:t>
            </a:r>
            <a:r>
              <a:rPr lang="en-AU">
                <a:latin typeface="Arial" pitchFamily="34" charset="0"/>
                <a:cs typeface="Arial" pitchFamily="34" charset="0"/>
              </a:rPr>
              <a:t> </a:t>
            </a:r>
            <a:r>
              <a:rPr lang="en-AU">
                <a:latin typeface="Times New Roman"/>
                <a:cs typeface="Arial" pitchFamily="34" charset="0"/>
              </a:rPr>
              <a:t>–</a:t>
            </a:r>
            <a:r>
              <a:rPr lang="en-AU">
                <a:latin typeface="Arial" pitchFamily="34" charset="0"/>
                <a:cs typeface="Arial" pitchFamily="34" charset="0"/>
              </a:rPr>
              <a:t> </a:t>
            </a:r>
            <a:r>
              <a:rPr lang="en-AU" sz="2200">
                <a:latin typeface="Arial" pitchFamily="34" charset="0"/>
                <a:cs typeface="Arial" pitchFamily="34" charset="0"/>
              </a:rPr>
              <a:t>Used to identify the network itself </a:t>
            </a:r>
            <a:endParaRPr lang="en-AU" sz="2200"/>
          </a:p>
          <a:p>
            <a:pPr>
              <a:spcBef>
                <a:spcPct val="50000"/>
              </a:spcBef>
            </a:pPr>
            <a:r>
              <a:rPr lang="en-AU" sz="2200">
                <a:latin typeface="Arial" pitchFamily="34" charset="0"/>
                <a:cs typeface="Arial" pitchFamily="34" charset="0"/>
              </a:rPr>
              <a:t>In this figure, the section that is identified by the upper box represents the 198.150.11.0 network. Data that is sent to any host on that network (198.150.11.1- 198.150.11.254) will be seen outside of the local area network as 198.159.11.0. The only time that the host numbers matter is when the data is on the local area network. The LAN that is contained in the lower box is treated the same as the upper LAN, except that its network number is 198.150.12.0.</a:t>
            </a:r>
            <a:endParaRPr lang="en-AU" sz="2200"/>
          </a:p>
        </p:txBody>
      </p:sp>
      <p:pic>
        <p:nvPicPr>
          <p:cNvPr id="37891" name="Picture 3"/>
          <p:cNvPicPr>
            <a:picLocks noChangeAspect="1" noChangeArrowheads="1"/>
          </p:cNvPicPr>
          <p:nvPr/>
        </p:nvPicPr>
        <p:blipFill>
          <a:blip r:embed="rId2"/>
          <a:srcRect/>
          <a:stretch>
            <a:fillRect/>
          </a:stretch>
        </p:blipFill>
        <p:spPr bwMode="auto">
          <a:xfrm>
            <a:off x="3124200" y="0"/>
            <a:ext cx="6019800" cy="3581400"/>
          </a:xfrm>
          <a:prstGeom prst="rect">
            <a:avLst/>
          </a:prstGeom>
          <a:noFill/>
          <a:ln w="9525">
            <a:noFill/>
            <a:miter lim="800000"/>
            <a:headEnd/>
            <a:tailEnd/>
          </a:ln>
          <a:effectLst/>
        </p:spPr>
      </p:pic>
    </p:spTree>
  </p:cSld>
  <p:clrMapOvr>
    <a:masterClrMapping/>
  </p:clrMapOvr>
  <p:transition spd="med" advTm="36000">
    <p:check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0"/>
            <a:ext cx="8686800" cy="3944938"/>
          </a:xfrm>
          <a:prstGeom prst="rect">
            <a:avLst/>
          </a:prstGeom>
          <a:noFill/>
          <a:ln w="9525">
            <a:noFill/>
            <a:miter lim="800000"/>
            <a:headEnd/>
            <a:tailEnd/>
          </a:ln>
          <a:effectLst/>
        </p:spPr>
        <p:txBody>
          <a:bodyPr>
            <a:spAutoFit/>
          </a:bodyPr>
          <a:lstStyle/>
          <a:p>
            <a:pPr>
              <a:spcBef>
                <a:spcPct val="50000"/>
              </a:spcBef>
            </a:pPr>
            <a:r>
              <a:rPr lang="en-AU" sz="2200">
                <a:latin typeface="Arial" pitchFamily="34" charset="0"/>
                <a:cs typeface="Arial" pitchFamily="34" charset="0"/>
              </a:rPr>
              <a:t>RFC 1918 sets aside three blocks of IP addresses for private, internal use. These three blocks consist of one Class A, a range of Class B addresses, and a range of Class C addresses</a:t>
            </a:r>
            <a:r>
              <a:rPr lang="en-AU" sz="2200"/>
              <a:t>.</a:t>
            </a:r>
          </a:p>
          <a:p>
            <a:pPr>
              <a:spcBef>
                <a:spcPct val="50000"/>
              </a:spcBef>
            </a:pPr>
            <a:r>
              <a:rPr lang="en-AU" sz="2200">
                <a:latin typeface="Arial" pitchFamily="34" charset="0"/>
                <a:cs typeface="Arial" pitchFamily="34" charset="0"/>
              </a:rPr>
              <a:t>Addresses that fall within these ranges are not routed on the Internet backbone. Internet routers immediately discard private addresses. If addressing a nonpublic intranet, a test lab, or a home network, these private addresses can be used instead of globally unique addresses.</a:t>
            </a:r>
            <a:r>
              <a:rPr lang="en-AU" sz="2200"/>
              <a:t> </a:t>
            </a:r>
            <a:br>
              <a:rPr lang="en-AU" sz="2200"/>
            </a:br>
            <a:r>
              <a:rPr lang="en-AU" sz="2200">
                <a:latin typeface="Arial" pitchFamily="34" charset="0"/>
                <a:cs typeface="Arial" pitchFamily="34" charset="0"/>
              </a:rPr>
              <a:t>Connecting a network using private addresses to the Internet requires translation of the private addresses to public addresses. This translation process is referred to as Network Address Translation (NAT). </a:t>
            </a:r>
            <a:endParaRPr lang="en-AU" sz="2200"/>
          </a:p>
        </p:txBody>
      </p:sp>
      <p:pic>
        <p:nvPicPr>
          <p:cNvPr id="43011" name="Picture 3"/>
          <p:cNvPicPr>
            <a:picLocks noChangeAspect="1" noChangeArrowheads="1"/>
          </p:cNvPicPr>
          <p:nvPr/>
        </p:nvPicPr>
        <p:blipFill>
          <a:blip r:embed="rId2"/>
          <a:srcRect/>
          <a:stretch>
            <a:fillRect/>
          </a:stretch>
        </p:blipFill>
        <p:spPr bwMode="auto">
          <a:xfrm>
            <a:off x="1600200" y="3886200"/>
            <a:ext cx="5233988" cy="2008188"/>
          </a:xfrm>
          <a:prstGeom prst="rect">
            <a:avLst/>
          </a:prstGeom>
          <a:noFill/>
          <a:ln w="9525">
            <a:noFill/>
            <a:miter lim="800000"/>
            <a:headEnd/>
            <a:tailEnd/>
          </a:ln>
          <a:effectLst/>
        </p:spPr>
      </p:pic>
    </p:spTree>
  </p:cSld>
  <p:clrMapOvr>
    <a:masterClrMapping/>
  </p:clrMapOvr>
  <p:transition spd="med" advTm="86000">
    <p:check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0"/>
            <a:ext cx="8610600" cy="3654425"/>
          </a:xfrm>
          <a:prstGeom prst="rect">
            <a:avLst/>
          </a:prstGeom>
          <a:noFill/>
          <a:ln w="9525">
            <a:noFill/>
            <a:miter lim="800000"/>
            <a:headEnd/>
            <a:tailEnd/>
          </a:ln>
          <a:effectLst/>
        </p:spPr>
        <p:txBody>
          <a:bodyPr>
            <a:spAutoFit/>
          </a:bodyPr>
          <a:lstStyle/>
          <a:p>
            <a:pPr>
              <a:spcBef>
                <a:spcPct val="50000"/>
              </a:spcBef>
            </a:pPr>
            <a:r>
              <a:rPr lang="en-AU" b="1">
                <a:latin typeface="Arial" pitchFamily="34" charset="0"/>
                <a:cs typeface="Arial" pitchFamily="34" charset="0"/>
              </a:rPr>
              <a:t>Path determination</a:t>
            </a:r>
            <a:r>
              <a:rPr lang="en-AU"/>
              <a:t>  </a:t>
            </a:r>
          </a:p>
          <a:p>
            <a:pPr>
              <a:spcBef>
                <a:spcPct val="50000"/>
              </a:spcBef>
            </a:pPr>
            <a:r>
              <a:rPr lang="en-AU" sz="2800" b="1">
                <a:latin typeface="Arial" pitchFamily="34" charset="0"/>
                <a:cs typeface="Arial" pitchFamily="34" charset="0"/>
              </a:rPr>
              <a:t>Path determination occurs at the network layer</a:t>
            </a:r>
            <a:r>
              <a:rPr lang="en-AU">
                <a:latin typeface="Arial" pitchFamily="34" charset="0"/>
                <a:cs typeface="Arial" pitchFamily="34" charset="0"/>
              </a:rPr>
              <a:t>.   Path determination enables a router to compare the destination address to the available routes in its routing table, and to select the best path. The routers learn of these available routes through static routing or dynamic routing. Routes configured manually by the network administrator are static routes. Routes learned by others routers using a routing protocol are dynamic routes. </a:t>
            </a:r>
          </a:p>
        </p:txBody>
      </p:sp>
      <p:pic>
        <p:nvPicPr>
          <p:cNvPr id="15363" name="Picture 3"/>
          <p:cNvPicPr>
            <a:picLocks noChangeAspect="1" noChangeArrowheads="1"/>
          </p:cNvPicPr>
          <p:nvPr/>
        </p:nvPicPr>
        <p:blipFill>
          <a:blip r:embed="rId2"/>
          <a:srcRect/>
          <a:stretch>
            <a:fillRect/>
          </a:stretch>
        </p:blipFill>
        <p:spPr bwMode="auto">
          <a:xfrm>
            <a:off x="1692275" y="3716338"/>
            <a:ext cx="7086600" cy="2732087"/>
          </a:xfrm>
          <a:prstGeom prst="rect">
            <a:avLst/>
          </a:prstGeom>
          <a:noFill/>
          <a:ln w="9525">
            <a:noFill/>
            <a:miter lim="800000"/>
            <a:headEnd/>
            <a:tailEnd/>
          </a:ln>
          <a:effectLst/>
        </p:spPr>
      </p:pic>
    </p:spTree>
  </p:cSld>
  <p:clrMapOvr>
    <a:masterClrMapping/>
  </p:clrMapOvr>
  <p:transition spd="med" advTm="18000">
    <p:check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8763000" cy="3195638"/>
          </a:xfrm>
          <a:prstGeom prst="rect">
            <a:avLst/>
          </a:prstGeom>
          <a:noFill/>
          <a:ln w="9525">
            <a:noFill/>
            <a:miter lim="800000"/>
            <a:headEnd/>
            <a:tailEnd/>
          </a:ln>
          <a:effectLst/>
        </p:spPr>
        <p:txBody>
          <a:bodyPr>
            <a:spAutoFit/>
          </a:bodyPr>
          <a:lstStyle/>
          <a:p>
            <a:pPr>
              <a:spcBef>
                <a:spcPct val="50000"/>
              </a:spcBef>
            </a:pPr>
            <a:r>
              <a:rPr lang="en-AU" b="1">
                <a:latin typeface="Arial" pitchFamily="34" charset="0"/>
                <a:cs typeface="Arial" pitchFamily="34" charset="0"/>
              </a:rPr>
              <a:t>Routing tables</a:t>
            </a:r>
            <a:r>
              <a:rPr lang="en-AU"/>
              <a:t>  </a:t>
            </a:r>
          </a:p>
          <a:p>
            <a:pPr>
              <a:spcBef>
                <a:spcPct val="50000"/>
              </a:spcBef>
            </a:pPr>
            <a:r>
              <a:rPr lang="en-AU">
                <a:latin typeface="Arial" pitchFamily="34" charset="0"/>
                <a:cs typeface="Arial" pitchFamily="34" charset="0"/>
              </a:rPr>
              <a:t>Routers use routing protocols to build and maintain routing tables that contain route information. This aids in the process of path determination. Routing protocols fill routing tables with a variety of route information. This information varies depending on the routing protocol used. Routing tables contain the information necessary to forward data packets across connected networks.</a:t>
            </a:r>
          </a:p>
        </p:txBody>
      </p:sp>
      <p:pic>
        <p:nvPicPr>
          <p:cNvPr id="23555" name="Picture 3"/>
          <p:cNvPicPr>
            <a:picLocks noChangeAspect="1" noChangeArrowheads="1"/>
          </p:cNvPicPr>
          <p:nvPr/>
        </p:nvPicPr>
        <p:blipFill>
          <a:blip r:embed="rId2"/>
          <a:srcRect/>
          <a:stretch>
            <a:fillRect/>
          </a:stretch>
        </p:blipFill>
        <p:spPr bwMode="auto">
          <a:xfrm>
            <a:off x="1143000" y="3276600"/>
            <a:ext cx="7315200" cy="3243263"/>
          </a:xfrm>
          <a:prstGeom prst="rect">
            <a:avLst/>
          </a:prstGeom>
          <a:noFill/>
          <a:ln w="9525">
            <a:noFill/>
            <a:miter lim="800000"/>
            <a:headEnd/>
            <a:tailEnd/>
          </a:ln>
          <a:effectLst/>
        </p:spPr>
      </p:pic>
    </p:spTree>
  </p:cSld>
  <p:clrMapOvr>
    <a:masterClrMapping/>
  </p:clrMapOvr>
  <p:transition spd="med" advTm="109000">
    <p:check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990600" y="0"/>
            <a:ext cx="6505575" cy="3492500"/>
          </a:xfrm>
          <a:prstGeom prst="rect">
            <a:avLst/>
          </a:prstGeom>
          <a:noFill/>
          <a:ln w="9525">
            <a:noFill/>
            <a:miter lim="800000"/>
            <a:headEnd/>
            <a:tailEnd/>
          </a:ln>
          <a:effectLst/>
        </p:spPr>
      </p:pic>
      <p:sp>
        <p:nvSpPr>
          <p:cNvPr id="11267" name="Text Box 3"/>
          <p:cNvSpPr txBox="1">
            <a:spLocks noChangeArrowheads="1"/>
          </p:cNvSpPr>
          <p:nvPr/>
        </p:nvSpPr>
        <p:spPr bwMode="auto">
          <a:xfrm>
            <a:off x="228600" y="3810000"/>
            <a:ext cx="8686800" cy="1735138"/>
          </a:xfrm>
          <a:prstGeom prst="rect">
            <a:avLst/>
          </a:prstGeom>
          <a:noFill/>
          <a:ln w="9525">
            <a:noFill/>
            <a:miter lim="800000"/>
            <a:headEnd/>
            <a:tailEnd/>
          </a:ln>
          <a:effectLst/>
        </p:spPr>
        <p:txBody>
          <a:bodyPr>
            <a:spAutoFit/>
          </a:bodyPr>
          <a:lstStyle/>
          <a:p>
            <a:pPr>
              <a:spcBef>
                <a:spcPct val="50000"/>
              </a:spcBef>
            </a:pPr>
            <a:r>
              <a:rPr lang="en-AU">
                <a:latin typeface="Arial" pitchFamily="34" charset="0"/>
                <a:cs typeface="Arial" pitchFamily="34" charset="0"/>
              </a:rPr>
              <a:t>The data link layer protocols define how data is encapsulated for transmission to remote sites, and the mechanisms for transferring the resulting frames.</a:t>
            </a:r>
            <a:endParaRPr lang="en-AU"/>
          </a:p>
          <a:p>
            <a:pPr>
              <a:spcBef>
                <a:spcPct val="50000"/>
              </a:spcBef>
            </a:pPr>
            <a:endParaRPr lang="en-AU"/>
          </a:p>
        </p:txBody>
      </p:sp>
    </p:spTree>
  </p:cSld>
  <p:clrMapOvr>
    <a:masterClrMapping/>
  </p:clrMapOvr>
  <p:transition spd="med" advTm="90000">
    <p:check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057400" y="-228600"/>
            <a:ext cx="4762500" cy="3208338"/>
          </a:xfrm>
          <a:prstGeom prst="rect">
            <a:avLst/>
          </a:prstGeom>
          <a:noFill/>
          <a:ln w="9525">
            <a:noFill/>
            <a:miter lim="800000"/>
            <a:headEnd/>
            <a:tailEnd/>
          </a:ln>
          <a:effectLst/>
        </p:spPr>
      </p:pic>
      <p:sp>
        <p:nvSpPr>
          <p:cNvPr id="14339" name="Text Box 3"/>
          <p:cNvSpPr txBox="1">
            <a:spLocks noChangeArrowheads="1"/>
          </p:cNvSpPr>
          <p:nvPr/>
        </p:nvSpPr>
        <p:spPr bwMode="auto">
          <a:xfrm>
            <a:off x="228600" y="2201863"/>
            <a:ext cx="8534400" cy="4656137"/>
          </a:xfrm>
          <a:prstGeom prst="rect">
            <a:avLst/>
          </a:prstGeom>
          <a:noFill/>
          <a:ln w="9525">
            <a:noFill/>
            <a:miter lim="800000"/>
            <a:headEnd/>
            <a:tailEnd/>
          </a:ln>
          <a:effectLst/>
        </p:spPr>
        <p:txBody>
          <a:bodyPr>
            <a:spAutoFit/>
          </a:bodyPr>
          <a:lstStyle/>
          <a:p>
            <a:pPr>
              <a:spcBef>
                <a:spcPct val="50000"/>
              </a:spcBef>
            </a:pPr>
            <a:r>
              <a:rPr lang="en-AU" b="1">
                <a:latin typeface="Arial" pitchFamily="34" charset="0"/>
                <a:cs typeface="Arial" pitchFamily="34" charset="0"/>
              </a:rPr>
              <a:t>Packet and circuit switching </a:t>
            </a:r>
            <a:r>
              <a:rPr lang="en-AU"/>
              <a:t>  </a:t>
            </a:r>
          </a:p>
          <a:p>
            <a:pPr>
              <a:spcBef>
                <a:spcPct val="50000"/>
              </a:spcBef>
            </a:pPr>
            <a:r>
              <a:rPr lang="en-AU">
                <a:latin typeface="Arial" pitchFamily="34" charset="0"/>
                <a:cs typeface="Arial" pitchFamily="34" charset="0"/>
              </a:rPr>
              <a:t>Packet-switched networks were developed to overcome the expense of public circuit-switched networks and to provide a more cost-effective WAN technology.</a:t>
            </a:r>
            <a:br>
              <a:rPr lang="en-AU">
                <a:latin typeface="Arial" pitchFamily="34" charset="0"/>
                <a:cs typeface="Arial" pitchFamily="34" charset="0"/>
              </a:rPr>
            </a:br>
            <a:r>
              <a:rPr lang="en-AU">
                <a:latin typeface="Arial" pitchFamily="34" charset="0"/>
                <a:cs typeface="Arial" pitchFamily="34" charset="0"/>
              </a:rPr>
              <a:t>When you makes a telephone call, the dialed number is used to set switches in the exchanges along the route of the call so that there is a continuous circuit from the originating caller to that of the called party. Because of the switching operation used to establish the circuit, the telephone system is called a </a:t>
            </a:r>
            <a:r>
              <a:rPr lang="en-AU" b="1">
                <a:latin typeface="Arial" pitchFamily="34" charset="0"/>
                <a:cs typeface="Arial" pitchFamily="34" charset="0"/>
              </a:rPr>
              <a:t>circuit-switched network</a:t>
            </a:r>
            <a:r>
              <a:rPr lang="en-AU">
                <a:latin typeface="Arial" pitchFamily="34" charset="0"/>
                <a:cs typeface="Arial" pitchFamily="34" charset="0"/>
              </a:rPr>
              <a:t>. If the telephones are replaced with modems, then the switched circuit is able to carry computer data. </a:t>
            </a:r>
          </a:p>
        </p:txBody>
      </p:sp>
    </p:spTree>
  </p:cSld>
  <p:clrMapOvr>
    <a:masterClrMapping/>
  </p:clrMapOvr>
  <p:transition spd="med" advTm="40000">
    <p:check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AU"/>
              <a:t>Network Operating systems</a:t>
            </a:r>
          </a:p>
        </p:txBody>
      </p:sp>
      <p:sp>
        <p:nvSpPr>
          <p:cNvPr id="145411" name="Rectangle 3"/>
          <p:cNvSpPr>
            <a:spLocks noGrp="1" noChangeArrowheads="1"/>
          </p:cNvSpPr>
          <p:nvPr>
            <p:ph type="body" idx="1"/>
          </p:nvPr>
        </p:nvSpPr>
        <p:spPr>
          <a:xfrm>
            <a:off x="990600" y="1600200"/>
            <a:ext cx="7772400" cy="5029200"/>
          </a:xfrm>
        </p:spPr>
        <p:txBody>
          <a:bodyPr/>
          <a:lstStyle/>
          <a:p>
            <a:pPr>
              <a:lnSpc>
                <a:spcPct val="90000"/>
              </a:lnSpc>
            </a:pPr>
            <a:r>
              <a:rPr lang="en-AU" sz="2800"/>
              <a:t>Is the software that allows a workstation to connect to a LAN</a:t>
            </a:r>
          </a:p>
          <a:p>
            <a:pPr>
              <a:lnSpc>
                <a:spcPct val="90000"/>
              </a:lnSpc>
            </a:pPr>
            <a:r>
              <a:rPr lang="en-AU" sz="2800"/>
              <a:t>It manages a range of network functions for the client, including</a:t>
            </a:r>
          </a:p>
          <a:p>
            <a:pPr lvl="1">
              <a:lnSpc>
                <a:spcPct val="90000"/>
              </a:lnSpc>
            </a:pPr>
            <a:r>
              <a:rPr lang="en-AU" sz="2400"/>
              <a:t>Connecting to the internet</a:t>
            </a:r>
          </a:p>
          <a:p>
            <a:pPr lvl="1">
              <a:lnSpc>
                <a:spcPct val="90000"/>
              </a:lnSpc>
            </a:pPr>
            <a:r>
              <a:rPr lang="en-AU" sz="2400"/>
              <a:t>Prioritising print jobs</a:t>
            </a:r>
          </a:p>
          <a:p>
            <a:pPr lvl="1">
              <a:lnSpc>
                <a:spcPct val="90000"/>
              </a:lnSpc>
            </a:pPr>
            <a:r>
              <a:rPr lang="en-AU" sz="2400"/>
              <a:t>Network access permissions</a:t>
            </a:r>
          </a:p>
          <a:p>
            <a:pPr>
              <a:lnSpc>
                <a:spcPct val="90000"/>
              </a:lnSpc>
            </a:pPr>
            <a:r>
              <a:rPr lang="en-AU" sz="2800"/>
              <a:t>Examples: Novell Netware, Windows NT, 2000 and XP, UNIX, Linux.</a:t>
            </a:r>
            <a:endParaRPr lang="en-US" sz="2800"/>
          </a:p>
          <a:p>
            <a:pPr>
              <a:lnSpc>
                <a:spcPct val="90000"/>
              </a:lnSpc>
            </a:pPr>
            <a:r>
              <a:rPr lang="en-US" sz="2800"/>
              <a:t>The two major types of network OS are:</a:t>
            </a:r>
          </a:p>
          <a:p>
            <a:pPr lvl="1">
              <a:lnSpc>
                <a:spcPct val="90000"/>
              </a:lnSpc>
            </a:pPr>
            <a:r>
              <a:rPr lang="en-US" sz="2400"/>
              <a:t>Peer-to-peer</a:t>
            </a:r>
          </a:p>
          <a:p>
            <a:pPr lvl="1">
              <a:lnSpc>
                <a:spcPct val="90000"/>
              </a:lnSpc>
            </a:pPr>
            <a:r>
              <a:rPr lang="en-US" sz="2400"/>
              <a:t>Client/server</a:t>
            </a:r>
          </a:p>
          <a:p>
            <a:pPr>
              <a:lnSpc>
                <a:spcPct val="90000"/>
              </a:lnSpc>
            </a:pPr>
            <a:endParaRPr lang="en-AU" sz="2800"/>
          </a:p>
        </p:txBody>
      </p:sp>
      <p:pic>
        <p:nvPicPr>
          <p:cNvPr id="145412" name="Picture 4" descr="C:\Program Files\Microsoft Office\Clipart\smbusbas\BS00201_.wmf"/>
          <p:cNvPicPr>
            <a:picLocks noChangeAspect="1" noChangeArrowheads="1"/>
          </p:cNvPicPr>
          <p:nvPr/>
        </p:nvPicPr>
        <p:blipFill>
          <a:blip r:embed="rId3"/>
          <a:srcRect/>
          <a:stretch>
            <a:fillRect/>
          </a:stretch>
        </p:blipFill>
        <p:spPr bwMode="auto">
          <a:xfrm>
            <a:off x="6858000" y="2895600"/>
            <a:ext cx="1422400" cy="1676400"/>
          </a:xfrm>
          <a:prstGeom prst="rect">
            <a:avLst/>
          </a:prstGeom>
          <a:noFill/>
          <a:ln w="9525">
            <a:noFill/>
            <a:miter lim="800000"/>
            <a:headEnd/>
            <a:tailEnd/>
          </a:ln>
        </p:spPr>
      </p:pic>
    </p:spTree>
    <p:custDataLst>
      <p:tags r:id="rId1"/>
    </p:custDataLst>
  </p:cSld>
  <p:clrMapOvr>
    <a:masterClrMapping/>
  </p:clrMapOvr>
  <p:transition spd="med" advTm="76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strips(downLeft)">
                                      <p:cBhvr>
                                        <p:cTn id="7"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71612"/>
            <a:ext cx="8254183" cy="3631763"/>
          </a:xfrm>
          <a:prstGeom prst="rect">
            <a:avLst/>
          </a:prstGeom>
          <a:noFill/>
        </p:spPr>
        <p:txBody>
          <a:bodyPr wrap="none" lIns="91440" tIns="45720" rIns="91440" bIns="45720">
            <a:spAutoFit/>
          </a:bodyPr>
          <a:lstStyle/>
          <a:p>
            <a:pPr algn="ctr"/>
            <a:r>
              <a:rPr lang="en-US" sz="1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Information </a:t>
            </a:r>
          </a:p>
          <a:p>
            <a:pPr algn="ctr"/>
            <a:r>
              <a:rPr lang="en-US" sz="1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Flow</a:t>
            </a:r>
            <a:endParaRPr lang="en-US" sz="1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advTm="20000">
    <p:check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09600" y="304800"/>
            <a:ext cx="7772400" cy="762000"/>
          </a:xfrm>
        </p:spPr>
        <p:txBody>
          <a:bodyPr/>
          <a:lstStyle/>
          <a:p>
            <a:r>
              <a:rPr lang="en-US"/>
              <a:t>Peer to peer network OS</a:t>
            </a:r>
          </a:p>
        </p:txBody>
      </p:sp>
      <p:sp>
        <p:nvSpPr>
          <p:cNvPr id="112643" name="Rectangle 3"/>
          <p:cNvSpPr>
            <a:spLocks noGrp="1" noChangeArrowheads="1"/>
          </p:cNvSpPr>
          <p:nvPr>
            <p:ph type="body" sz="half" idx="1"/>
          </p:nvPr>
        </p:nvSpPr>
        <p:spPr>
          <a:xfrm>
            <a:off x="990600" y="1219200"/>
            <a:ext cx="4953000" cy="5334000"/>
          </a:xfrm>
        </p:spPr>
        <p:txBody>
          <a:bodyPr/>
          <a:lstStyle/>
          <a:p>
            <a:pPr>
              <a:lnSpc>
                <a:spcPct val="90000"/>
              </a:lnSpc>
            </a:pPr>
            <a:r>
              <a:rPr lang="en-US" sz="2800"/>
              <a:t>In peer to peer network OS, there is no file server or central management source; all computers are considered equal</a:t>
            </a:r>
          </a:p>
          <a:p>
            <a:pPr>
              <a:lnSpc>
                <a:spcPct val="90000"/>
              </a:lnSpc>
            </a:pPr>
            <a:r>
              <a:rPr lang="en-US" sz="2800"/>
              <a:t>Peer to peer networks are design primarily for small to medium LANS</a:t>
            </a:r>
          </a:p>
          <a:p>
            <a:pPr>
              <a:lnSpc>
                <a:spcPct val="90000"/>
              </a:lnSpc>
            </a:pPr>
            <a:r>
              <a:rPr lang="en-US" sz="2800"/>
              <a:t>AppleShare and Windows for Workgroups are examples of programs that can function as peer to peer</a:t>
            </a:r>
          </a:p>
        </p:txBody>
      </p:sp>
      <p:pic>
        <p:nvPicPr>
          <p:cNvPr id="112644" name="Picture 4" descr="C:\Program Files\Microsoft Office\Clipart\Pub60Cor\AG00154_.gif"/>
          <p:cNvPicPr>
            <a:picLocks noGrp="1" noChangeAspect="1" noChangeArrowheads="1" noCrop="1"/>
          </p:cNvPicPr>
          <p:nvPr>
            <p:ph type="clipArt" sz="half" idx="2"/>
          </p:nvPr>
        </p:nvPicPr>
        <p:blipFill>
          <a:blip r:embed="rId3"/>
          <a:srcRect/>
          <a:stretch>
            <a:fillRect/>
          </a:stretch>
        </p:blipFill>
        <p:spPr>
          <a:xfrm>
            <a:off x="6781800" y="1905000"/>
            <a:ext cx="1447800" cy="1274763"/>
          </a:xfrm>
          <a:noFill/>
          <a:ln/>
        </p:spPr>
      </p:pic>
      <p:pic>
        <p:nvPicPr>
          <p:cNvPr id="112645" name="Picture 5" descr="C:\Program Files\Microsoft Office\Clipart\Pub60Cor\AG00154_.gif"/>
          <p:cNvPicPr>
            <a:picLocks noChangeAspect="1" noChangeArrowheads="1" noCrop="1"/>
          </p:cNvPicPr>
          <p:nvPr/>
        </p:nvPicPr>
        <p:blipFill>
          <a:blip r:embed="rId3"/>
          <a:srcRect/>
          <a:stretch>
            <a:fillRect/>
          </a:stretch>
        </p:blipFill>
        <p:spPr bwMode="auto">
          <a:xfrm>
            <a:off x="5562600" y="4114800"/>
            <a:ext cx="1447800" cy="1274763"/>
          </a:xfrm>
          <a:prstGeom prst="rect">
            <a:avLst/>
          </a:prstGeom>
          <a:noFill/>
          <a:ln w="9525">
            <a:noFill/>
            <a:miter lim="800000"/>
            <a:headEnd/>
            <a:tailEnd/>
          </a:ln>
        </p:spPr>
      </p:pic>
      <p:pic>
        <p:nvPicPr>
          <p:cNvPr id="112646" name="Picture 6" descr="C:\Program Files\Microsoft Office\Clipart\Pub60Cor\AG00154_.gif"/>
          <p:cNvPicPr>
            <a:picLocks noChangeAspect="1" noChangeArrowheads="1" noCrop="1"/>
          </p:cNvPicPr>
          <p:nvPr/>
        </p:nvPicPr>
        <p:blipFill>
          <a:blip r:embed="rId3"/>
          <a:srcRect/>
          <a:stretch>
            <a:fillRect/>
          </a:stretch>
        </p:blipFill>
        <p:spPr bwMode="auto">
          <a:xfrm>
            <a:off x="7696200" y="4038600"/>
            <a:ext cx="1447800" cy="1274763"/>
          </a:xfrm>
          <a:prstGeom prst="rect">
            <a:avLst/>
          </a:prstGeom>
          <a:noFill/>
          <a:ln w="9525">
            <a:noFill/>
            <a:miter lim="800000"/>
            <a:headEnd/>
            <a:tailEnd/>
          </a:ln>
        </p:spPr>
      </p:pic>
      <p:sp>
        <p:nvSpPr>
          <p:cNvPr id="112647" name="Line 7"/>
          <p:cNvSpPr>
            <a:spLocks noChangeShapeType="1"/>
          </p:cNvSpPr>
          <p:nvPr/>
        </p:nvSpPr>
        <p:spPr bwMode="auto">
          <a:xfrm>
            <a:off x="7848600" y="2819400"/>
            <a:ext cx="990600" cy="1371600"/>
          </a:xfrm>
          <a:prstGeom prst="line">
            <a:avLst/>
          </a:prstGeom>
          <a:noFill/>
          <a:ln w="57150">
            <a:solidFill>
              <a:srgbClr val="0099FF"/>
            </a:solidFill>
            <a:round/>
            <a:headEnd/>
            <a:tailEnd/>
          </a:ln>
          <a:effectLst/>
        </p:spPr>
        <p:txBody>
          <a:bodyPr wrap="none"/>
          <a:lstStyle/>
          <a:p>
            <a:endParaRPr lang="en-AU"/>
          </a:p>
        </p:txBody>
      </p:sp>
      <p:sp>
        <p:nvSpPr>
          <p:cNvPr id="112648" name="Line 8"/>
          <p:cNvSpPr>
            <a:spLocks noChangeShapeType="1"/>
          </p:cNvSpPr>
          <p:nvPr/>
        </p:nvSpPr>
        <p:spPr bwMode="auto">
          <a:xfrm flipV="1">
            <a:off x="6858000" y="4800600"/>
            <a:ext cx="1371600" cy="76200"/>
          </a:xfrm>
          <a:prstGeom prst="line">
            <a:avLst/>
          </a:prstGeom>
          <a:noFill/>
          <a:ln w="57150">
            <a:solidFill>
              <a:srgbClr val="0099FF"/>
            </a:solidFill>
            <a:round/>
            <a:headEnd/>
            <a:tailEnd/>
          </a:ln>
          <a:effectLst/>
        </p:spPr>
        <p:txBody>
          <a:bodyPr wrap="none"/>
          <a:lstStyle/>
          <a:p>
            <a:endParaRPr lang="en-AU"/>
          </a:p>
        </p:txBody>
      </p:sp>
      <p:sp>
        <p:nvSpPr>
          <p:cNvPr id="112649" name="Line 9"/>
          <p:cNvSpPr>
            <a:spLocks noChangeShapeType="1"/>
          </p:cNvSpPr>
          <p:nvPr/>
        </p:nvSpPr>
        <p:spPr bwMode="auto">
          <a:xfrm flipH="1">
            <a:off x="6705600" y="3124200"/>
            <a:ext cx="609600" cy="1066800"/>
          </a:xfrm>
          <a:prstGeom prst="line">
            <a:avLst/>
          </a:prstGeom>
          <a:noFill/>
          <a:ln w="57150">
            <a:solidFill>
              <a:srgbClr val="0099FF"/>
            </a:solidFill>
            <a:round/>
            <a:headEnd/>
            <a:tailEnd/>
          </a:ln>
          <a:effectLst/>
        </p:spPr>
        <p:txBody>
          <a:bodyPr wrap="none"/>
          <a:lstStyle/>
          <a:p>
            <a:endParaRPr lang="en-AU"/>
          </a:p>
        </p:txBody>
      </p:sp>
    </p:spTree>
    <p:custDataLst>
      <p:tags r:id="rId1"/>
    </p:custDataLst>
  </p:cSld>
  <p:clrMapOvr>
    <a:masterClrMapping/>
  </p:clrMapOvr>
  <p:transition spd="med" advTm="39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0-#ppt_w/2"/>
                                          </p:val>
                                        </p:tav>
                                        <p:tav tm="100000">
                                          <p:val>
                                            <p:strVal val="#ppt_x"/>
                                          </p:val>
                                        </p:tav>
                                      </p:tavLst>
                                    </p:anim>
                                    <p:anim calcmode="lin" valueType="num">
                                      <p:cBhvr additive="base">
                                        <p:cTn id="8" dur="500" fill="hold"/>
                                        <p:tgtEl>
                                          <p:spTgt spid="1126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 calcmode="lin" valueType="num">
                                      <p:cBhvr additive="base">
                                        <p:cTn id="13"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1" end="1"/>
                                            </p:txEl>
                                          </p:spTgt>
                                        </p:tgtEl>
                                        <p:attrNameLst>
                                          <p:attrName>style.visibility</p:attrName>
                                        </p:attrNameLst>
                                      </p:cBhvr>
                                      <p:to>
                                        <p:strVal val="visible"/>
                                      </p:to>
                                    </p:set>
                                    <p:anim calcmode="lin" valueType="num">
                                      <p:cBhvr additive="base">
                                        <p:cTn id="19"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2" end="2"/>
                                            </p:txEl>
                                          </p:spTgt>
                                        </p:tgtEl>
                                        <p:attrNameLst>
                                          <p:attrName>style.visibility</p:attrName>
                                        </p:attrNameLst>
                                      </p:cBhvr>
                                      <p:to>
                                        <p:strVal val="visible"/>
                                      </p:to>
                                    </p:set>
                                    <p:anim calcmode="lin" valueType="num">
                                      <p:cBhvr additive="base">
                                        <p:cTn id="25"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12644"/>
                                        </p:tgtEl>
                                        <p:attrNameLst>
                                          <p:attrName>style.visibility</p:attrName>
                                        </p:attrNameLst>
                                      </p:cBhvr>
                                      <p:to>
                                        <p:strVal val="visible"/>
                                      </p:to>
                                    </p:set>
                                    <p:animEffect transition="in" filter="dissolve">
                                      <p:cBhvr>
                                        <p:cTn id="31" dur="500"/>
                                        <p:tgtEl>
                                          <p:spTgt spid="11264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12645"/>
                                        </p:tgtEl>
                                        <p:attrNameLst>
                                          <p:attrName>style.visibility</p:attrName>
                                        </p:attrNameLst>
                                      </p:cBhvr>
                                      <p:to>
                                        <p:strVal val="visible"/>
                                      </p:to>
                                    </p:set>
                                    <p:animEffect transition="in" filter="dissolve">
                                      <p:cBhvr>
                                        <p:cTn id="36" dur="500"/>
                                        <p:tgtEl>
                                          <p:spTgt spid="11264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12646"/>
                                        </p:tgtEl>
                                        <p:attrNameLst>
                                          <p:attrName>style.visibility</p:attrName>
                                        </p:attrNameLst>
                                      </p:cBhvr>
                                      <p:to>
                                        <p:strVal val="visible"/>
                                      </p:to>
                                    </p:set>
                                    <p:animEffect transition="in" filter="dissolve">
                                      <p:cBhvr>
                                        <p:cTn id="41" dur="500"/>
                                        <p:tgtEl>
                                          <p:spTgt spid="11264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2647"/>
                                        </p:tgtEl>
                                        <p:attrNameLst>
                                          <p:attrName>style.visibility</p:attrName>
                                        </p:attrNameLst>
                                      </p:cBhvr>
                                      <p:to>
                                        <p:strVal val="visible"/>
                                      </p:to>
                                    </p:set>
                                    <p:animEffect transition="in" filter="dissolve">
                                      <p:cBhvr>
                                        <p:cTn id="46" dur="500"/>
                                        <p:tgtEl>
                                          <p:spTgt spid="11264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2648"/>
                                        </p:tgtEl>
                                        <p:attrNameLst>
                                          <p:attrName>style.visibility</p:attrName>
                                        </p:attrNameLst>
                                      </p:cBhvr>
                                      <p:to>
                                        <p:strVal val="visible"/>
                                      </p:to>
                                    </p:set>
                                    <p:animEffect transition="in" filter="dissolve">
                                      <p:cBhvr>
                                        <p:cTn id="51" dur="500"/>
                                        <p:tgtEl>
                                          <p:spTgt spid="11264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2649"/>
                                        </p:tgtEl>
                                        <p:attrNameLst>
                                          <p:attrName>style.visibility</p:attrName>
                                        </p:attrNameLst>
                                      </p:cBhvr>
                                      <p:to>
                                        <p:strVal val="visible"/>
                                      </p:to>
                                    </p:set>
                                    <p:animEffect transition="in" filter="dissolve">
                                      <p:cBhvr>
                                        <p:cTn id="56"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build="p" bldLvl="2" autoUpdateAnimBg="0"/>
      <p:bldP spid="112647" grpId="0" animBg="1"/>
      <p:bldP spid="112648" grpId="0" animBg="1"/>
      <p:bldP spid="112649"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533400"/>
            <a:ext cx="8305800" cy="762000"/>
          </a:xfrm>
        </p:spPr>
        <p:txBody>
          <a:bodyPr/>
          <a:lstStyle/>
          <a:p>
            <a:r>
              <a:rPr lang="en-US"/>
              <a:t>Client/Server network OS</a:t>
            </a:r>
          </a:p>
        </p:txBody>
      </p:sp>
      <p:sp>
        <p:nvSpPr>
          <p:cNvPr id="113667" name="Rectangle 3"/>
          <p:cNvSpPr>
            <a:spLocks noGrp="1" noChangeArrowheads="1"/>
          </p:cNvSpPr>
          <p:nvPr>
            <p:ph type="body" sz="half" idx="1"/>
          </p:nvPr>
        </p:nvSpPr>
        <p:spPr>
          <a:xfrm>
            <a:off x="990600" y="1447800"/>
            <a:ext cx="4572000" cy="5029200"/>
          </a:xfrm>
        </p:spPr>
        <p:txBody>
          <a:bodyPr/>
          <a:lstStyle/>
          <a:p>
            <a:r>
              <a:rPr lang="en-US" sz="2800"/>
              <a:t>Client/server network OS centralise functions and applications in one or more dedicated file servers.</a:t>
            </a:r>
          </a:p>
          <a:p>
            <a:r>
              <a:rPr lang="en-US" sz="2800"/>
              <a:t>The file server provides access to resources and provides security</a:t>
            </a:r>
          </a:p>
          <a:p>
            <a:r>
              <a:rPr lang="en-US" sz="2800"/>
              <a:t>Novelle Netware and Windows NT Server are examples of client/server network operating systems</a:t>
            </a:r>
          </a:p>
        </p:txBody>
      </p:sp>
      <p:pic>
        <p:nvPicPr>
          <p:cNvPr id="113668" name="Picture 4" descr="C:\Program Files\Microsoft Office\Clipart\standard\stddir1\BD06931_.WMF"/>
          <p:cNvPicPr>
            <a:picLocks noGrp="1" noChangeAspect="1" noChangeArrowheads="1"/>
          </p:cNvPicPr>
          <p:nvPr>
            <p:ph type="clipArt" sz="half" idx="2"/>
          </p:nvPr>
        </p:nvPicPr>
        <p:blipFill>
          <a:blip r:embed="rId3"/>
          <a:srcRect/>
          <a:stretch>
            <a:fillRect/>
          </a:stretch>
        </p:blipFill>
        <p:spPr>
          <a:xfrm>
            <a:off x="4800600" y="1905000"/>
            <a:ext cx="3810000" cy="3771900"/>
          </a:xfrm>
          <a:ln/>
        </p:spPr>
      </p:pic>
    </p:spTree>
    <p:custDataLst>
      <p:tags r:id="rId1"/>
    </p:custDataLst>
  </p:cSld>
  <p:clrMapOvr>
    <a:masterClrMapping/>
  </p:clrMapOvr>
  <p:transition spd="med" advTm="20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0-#ppt_w/2"/>
                                          </p:val>
                                        </p:tav>
                                        <p:tav tm="100000">
                                          <p:val>
                                            <p:strVal val="#ppt_x"/>
                                          </p:val>
                                        </p:tav>
                                      </p:tavLst>
                                    </p:anim>
                                    <p:anim calcmode="lin" valueType="num">
                                      <p:cBhvr additive="base">
                                        <p:cTn id="8" dur="500" fill="hold"/>
                                        <p:tgtEl>
                                          <p:spTgt spid="1136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 calcmode="lin" valueType="num">
                                      <p:cBhvr additive="base">
                                        <p:cTn id="13"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7">
                                            <p:txEl>
                                              <p:pRg st="1" end="1"/>
                                            </p:txEl>
                                          </p:spTgt>
                                        </p:tgtEl>
                                        <p:attrNameLst>
                                          <p:attrName>style.visibility</p:attrName>
                                        </p:attrNameLst>
                                      </p:cBhvr>
                                      <p:to>
                                        <p:strVal val="visible"/>
                                      </p:to>
                                    </p:set>
                                    <p:anim calcmode="lin" valueType="num">
                                      <p:cBhvr additive="base">
                                        <p:cTn id="19"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67">
                                            <p:txEl>
                                              <p:pRg st="2" end="2"/>
                                            </p:txEl>
                                          </p:spTgt>
                                        </p:tgtEl>
                                        <p:attrNameLst>
                                          <p:attrName>style.visibility</p:attrName>
                                        </p:attrNameLst>
                                      </p:cBhvr>
                                      <p:to>
                                        <p:strVal val="visible"/>
                                      </p:to>
                                    </p:set>
                                    <p:anim calcmode="lin" valueType="num">
                                      <p:cBhvr additive="base">
                                        <p:cTn id="25"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3668"/>
                                        </p:tgtEl>
                                        <p:attrNameLst>
                                          <p:attrName>style.visibility</p:attrName>
                                        </p:attrNameLst>
                                      </p:cBhvr>
                                      <p:to>
                                        <p:strVal val="visible"/>
                                      </p:to>
                                    </p:set>
                                    <p:anim calcmode="lin" valueType="num">
                                      <p:cBhvr>
                                        <p:cTn id="31" dur="1000" fill="hold"/>
                                        <p:tgtEl>
                                          <p:spTgt spid="113668"/>
                                        </p:tgtEl>
                                        <p:attrNameLst>
                                          <p:attrName>ppt_w</p:attrName>
                                        </p:attrNameLst>
                                      </p:cBhvr>
                                      <p:tavLst>
                                        <p:tav tm="0">
                                          <p:val>
                                            <p:fltVal val="0"/>
                                          </p:val>
                                        </p:tav>
                                        <p:tav tm="100000">
                                          <p:val>
                                            <p:strVal val="#ppt_w"/>
                                          </p:val>
                                        </p:tav>
                                      </p:tavLst>
                                    </p:anim>
                                    <p:anim calcmode="lin" valueType="num">
                                      <p:cBhvr>
                                        <p:cTn id="32" dur="1000" fill="hold"/>
                                        <p:tgtEl>
                                          <p:spTgt spid="113668"/>
                                        </p:tgtEl>
                                        <p:attrNameLst>
                                          <p:attrName>ppt_h</p:attrName>
                                        </p:attrNameLst>
                                      </p:cBhvr>
                                      <p:tavLst>
                                        <p:tav tm="0">
                                          <p:val>
                                            <p:fltVal val="0"/>
                                          </p:val>
                                        </p:tav>
                                        <p:tav tm="100000">
                                          <p:val>
                                            <p:strVal val="#ppt_h"/>
                                          </p:val>
                                        </p:tav>
                                      </p:tavLst>
                                    </p:anim>
                                    <p:anim calcmode="lin" valueType="num">
                                      <p:cBhvr>
                                        <p:cTn id="33" dur="1000" fill="hold"/>
                                        <p:tgtEl>
                                          <p:spTgt spid="1136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36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0" y="928670"/>
            <a:ext cx="6400800" cy="685800"/>
          </a:xfrm>
        </p:spPr>
        <p:txBody>
          <a:bodyPr/>
          <a:lstStyle/>
          <a:p>
            <a:endParaRPr lang="en-AU" dirty="0" smtClean="0"/>
          </a:p>
          <a:p>
            <a:r>
              <a:rPr lang="en-AU" dirty="0" smtClean="0"/>
              <a:t>Know </a:t>
            </a:r>
            <a:r>
              <a:rPr lang="en-AU" dirty="0"/>
              <a:t>about computers the easier it is to understand networks.</a:t>
            </a:r>
          </a:p>
          <a:p>
            <a:endParaRPr lang="en-AU" dirty="0"/>
          </a:p>
          <a:p>
            <a:r>
              <a:rPr lang="en-AU" dirty="0"/>
              <a:t>Many networking devices are special computers.</a:t>
            </a:r>
            <a:endParaRPr lang="en-US" dirty="0"/>
          </a:p>
        </p:txBody>
      </p:sp>
      <p:pic>
        <p:nvPicPr>
          <p:cNvPr id="4107" name="Picture 11" descr="C:\Sharon\Computer.gif"/>
          <p:cNvPicPr>
            <a:picLocks noChangeAspect="1" noChangeArrowheads="1"/>
          </p:cNvPicPr>
          <p:nvPr/>
        </p:nvPicPr>
        <p:blipFill>
          <a:blip r:embed="rId3"/>
          <a:srcRect/>
          <a:stretch>
            <a:fillRect/>
          </a:stretch>
        </p:blipFill>
        <p:spPr bwMode="auto">
          <a:xfrm>
            <a:off x="6172200" y="2819400"/>
            <a:ext cx="3200400" cy="3200400"/>
          </a:xfrm>
          <a:prstGeom prst="rect">
            <a:avLst/>
          </a:prstGeom>
          <a:noFill/>
        </p:spPr>
      </p:pic>
    </p:spTree>
  </p:cSld>
  <p:clrMapOvr>
    <a:masterClrMapping/>
  </p:clrMapOvr>
  <p:transition spd="med" advTm="28000">
    <p:check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7|4.8|2.3|3.3|29.9|0.8|0.5|0.5|0.4|0.5|0.5|0.4|0.2"/>
</p:tagLst>
</file>

<file path=ppt/tags/tag2.xml><?xml version="1.0" encoding="utf-8"?>
<p:tagLst xmlns:a="http://schemas.openxmlformats.org/drawingml/2006/main" xmlns:r="http://schemas.openxmlformats.org/officeDocument/2006/relationships" xmlns:p="http://schemas.openxmlformats.org/presentationml/2006/main">
  <p:tag name="TIMING" val="|0.6|1.2|2"/>
</p:tagLst>
</file>

<file path=ppt/tags/tag3.xml><?xml version="1.0" encoding="utf-8"?>
<p:tagLst xmlns:a="http://schemas.openxmlformats.org/drawingml/2006/main" xmlns:r="http://schemas.openxmlformats.org/officeDocument/2006/relationships" xmlns:p="http://schemas.openxmlformats.org/presentationml/2006/main">
  <p:tag name="TIMING" val="|3.4|1.2|1.1|10.3"/>
</p:tagLst>
</file>

<file path=ppt/tags/tag4.xml><?xml version="1.0" encoding="utf-8"?>
<p:tagLst xmlns:a="http://schemas.openxmlformats.org/drawingml/2006/main" xmlns:r="http://schemas.openxmlformats.org/officeDocument/2006/relationships" xmlns:p="http://schemas.openxmlformats.org/presentationml/2006/main">
  <p:tag name="TIMING" val="|1.2|1.2|1.2|17.4"/>
</p:tagLst>
</file>

<file path=ppt/tags/tag5.xml><?xml version="1.0" encoding="utf-8"?>
<p:tagLst xmlns:a="http://schemas.openxmlformats.org/drawingml/2006/main" xmlns:r="http://schemas.openxmlformats.org/officeDocument/2006/relationships" xmlns:p="http://schemas.openxmlformats.org/presentationml/2006/main">
  <p:tag name="TIMING" val="|0.3|1|0.9|30.6|4.7"/>
</p:tagLst>
</file>

<file path=ppt/tags/tag6.xml><?xml version="1.0" encoding="utf-8"?>
<p:tagLst xmlns:a="http://schemas.openxmlformats.org/drawingml/2006/main" xmlns:r="http://schemas.openxmlformats.org/officeDocument/2006/relationships" xmlns:p="http://schemas.openxmlformats.org/presentationml/2006/main">
  <p:tag name="TIMING" val="|74.2"/>
</p:tagLst>
</file>

<file path=ppt/tags/tag7.xml><?xml version="1.0" encoding="utf-8"?>
<p:tagLst xmlns:a="http://schemas.openxmlformats.org/drawingml/2006/main" xmlns:r="http://schemas.openxmlformats.org/officeDocument/2006/relationships" xmlns:p="http://schemas.openxmlformats.org/presentationml/2006/main">
  <p:tag name="TIMING" val="|0.7|1.2|9.2|4|18.2|0.9|0.7|0.6|0.5|0.5|0.2"/>
</p:tagLst>
</file>

<file path=ppt/tags/tag8.xml><?xml version="1.0" encoding="utf-8"?>
<p:tagLst xmlns:a="http://schemas.openxmlformats.org/drawingml/2006/main" xmlns:r="http://schemas.openxmlformats.org/officeDocument/2006/relationships" xmlns:p="http://schemas.openxmlformats.org/presentationml/2006/main">
  <p:tag name="TIMING" val="|0.5|1.1|6|4.3|5.2"/>
</p:tagLst>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3268</TotalTime>
  <Words>2580</Words>
  <Application>Microsoft Office PowerPoint</Application>
  <PresentationFormat>On-screen Show (4:3)</PresentationFormat>
  <Paragraphs>383</Paragraphs>
  <Slides>81</Slides>
  <Notes>14</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Contemporary Portrait</vt:lpstr>
      <vt:lpstr>Bitmap Image</vt:lpstr>
      <vt:lpstr>What is a network?</vt:lpstr>
      <vt:lpstr>The two basic types of networks include: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they linked?</vt:lpstr>
      <vt:lpstr>PowerPoint Presentation</vt:lpstr>
      <vt:lpstr>PowerPoint Presentation</vt:lpstr>
      <vt:lpstr>PowerPoint Presentation</vt:lpstr>
      <vt:lpstr>PowerPoint Presentation</vt:lpstr>
      <vt:lpstr>DATA FLOW- PACKETS  Before data can be sent across a network it must first be broken into smaller chunks(Data Packets) before data can be sent in the form of electrical impulses. </vt:lpstr>
      <vt:lpstr>PowerPoint Presentation</vt:lpstr>
      <vt:lpstr>Application Layer</vt:lpstr>
      <vt:lpstr>Presentation Layer</vt:lpstr>
      <vt:lpstr>Session Layer</vt:lpstr>
      <vt:lpstr>PowerPoint Presentation</vt:lpstr>
      <vt:lpstr>Network Layer</vt:lpstr>
      <vt:lpstr>Data-Link Layer</vt:lpstr>
      <vt:lpstr>Physical Layer</vt:lpstr>
      <vt:lpstr>PowerPoint Presentation</vt:lpstr>
      <vt:lpstr>PowerPoint Presentation</vt:lpstr>
      <vt:lpstr>PowerPoint Presentation</vt:lpstr>
      <vt:lpstr>PowerPoint Presentation</vt:lpstr>
      <vt:lpstr>LANs typically consist of:</vt:lpstr>
      <vt:lpstr>Servers</vt:lpstr>
      <vt:lpstr>File servers</vt:lpstr>
      <vt:lpstr>Workstations</vt:lpstr>
      <vt:lpstr>Media</vt:lpstr>
      <vt:lpstr>Network Interface Cards</vt:lpstr>
      <vt:lpstr>PowerPoint Presentation</vt:lpstr>
      <vt:lpstr>NICs, Repeaters, &amp; Hubs</vt:lpstr>
      <vt:lpstr>LAYER 1—Hub (multi-port repeater)</vt:lpstr>
      <vt:lpstr>Same Broadcast Domain and same Collision Domain</vt:lpstr>
      <vt:lpstr>Bridge</vt:lpstr>
      <vt:lpstr>LAYER 2—Bridge</vt:lpstr>
      <vt:lpstr>Switch</vt:lpstr>
      <vt:lpstr>Router</vt:lpstr>
      <vt:lpstr>Router Layer 3</vt:lpstr>
      <vt:lpstr>PowerPoint Presentation</vt:lpstr>
      <vt:lpstr>PowerPoint Presentation</vt:lpstr>
      <vt:lpstr>PowerPoint Presentation</vt:lpstr>
      <vt:lpstr>PowerPoint Presentation</vt:lpstr>
      <vt:lpstr>Protocol</vt:lpstr>
      <vt:lpstr>Network protocols</vt:lpstr>
      <vt:lpstr>Where does TCP/IP fit into all this???</vt:lpstr>
      <vt:lpstr>Ethernet</vt:lpstr>
      <vt:lpstr>Token Ring</vt:lpstr>
      <vt:lpstr>PowerPoint Presentation</vt:lpstr>
      <vt:lpstr>Star</vt:lpstr>
      <vt:lpstr>UTP </vt:lpstr>
      <vt:lpstr>Coaxial cable</vt:lpstr>
      <vt:lpstr>Fiber Optic Cable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Operating systems</vt:lpstr>
      <vt:lpstr>Peer to peer network OS</vt:lpstr>
      <vt:lpstr>Client/Server network OS</vt:lpstr>
    </vt:vector>
  </TitlesOfParts>
  <Company>Mesa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Red Mountain High School</dc:creator>
  <cp:lastModifiedBy>John Bellavance</cp:lastModifiedBy>
  <cp:revision>195</cp:revision>
  <dcterms:created xsi:type="dcterms:W3CDTF">2001-05-27T20:01:09Z</dcterms:created>
  <dcterms:modified xsi:type="dcterms:W3CDTF">2013-09-12T23:10:18Z</dcterms:modified>
</cp:coreProperties>
</file>