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91" r:id="rId3"/>
    <p:sldId id="292" r:id="rId4"/>
    <p:sldId id="293" r:id="rId5"/>
    <p:sldId id="296" r:id="rId6"/>
    <p:sldId id="294" r:id="rId7"/>
    <p:sldId id="295" r:id="rId8"/>
    <p:sldId id="297" r:id="rId9"/>
    <p:sldId id="256" r:id="rId10"/>
    <p:sldId id="257" r:id="rId11"/>
    <p:sldId id="268" r:id="rId12"/>
    <p:sldId id="269" r:id="rId13"/>
    <p:sldId id="258" r:id="rId14"/>
    <p:sldId id="298" r:id="rId15"/>
    <p:sldId id="299" r:id="rId16"/>
    <p:sldId id="270" r:id="rId17"/>
    <p:sldId id="305" r:id="rId18"/>
    <p:sldId id="271" r:id="rId19"/>
    <p:sldId id="301" r:id="rId20"/>
    <p:sldId id="302" r:id="rId21"/>
    <p:sldId id="303" r:id="rId22"/>
    <p:sldId id="304" r:id="rId23"/>
    <p:sldId id="260" r:id="rId24"/>
    <p:sldId id="261" r:id="rId25"/>
    <p:sldId id="262" r:id="rId26"/>
    <p:sldId id="263" r:id="rId27"/>
    <p:sldId id="264" r:id="rId28"/>
    <p:sldId id="265" r:id="rId29"/>
    <p:sldId id="280" r:id="rId30"/>
    <p:sldId id="281" r:id="rId31"/>
    <p:sldId id="282" r:id="rId32"/>
    <p:sldId id="283" r:id="rId33"/>
    <p:sldId id="285" r:id="rId34"/>
    <p:sldId id="286" r:id="rId35"/>
    <p:sldId id="287" r:id="rId36"/>
    <p:sldId id="288" r:id="rId37"/>
    <p:sldId id="289" r:id="rId38"/>
    <p:sldId id="266" r:id="rId39"/>
    <p:sldId id="290" r:id="rId40"/>
    <p:sldId id="267" r:id="rId41"/>
    <p:sldId id="272" r:id="rId42"/>
    <p:sldId id="273" r:id="rId43"/>
    <p:sldId id="274" r:id="rId44"/>
    <p:sldId id="275" r:id="rId45"/>
    <p:sldId id="276" r:id="rId46"/>
    <p:sldId id="279" r:id="rId47"/>
    <p:sldId id="277" r:id="rId48"/>
    <p:sldId id="278" r:id="rId49"/>
    <p:sldId id="28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varScale="1">
        <p:scale>
          <a:sx n="51" d="100"/>
          <a:sy n="51" d="100"/>
        </p:scale>
        <p:origin x="-542"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7E54C66-05A7-455F-956D-9C63FD14B842}" type="datetimeFigureOut">
              <a:rPr lang="en-US" smtClean="0"/>
              <a:pPr/>
              <a:t>5/6/2010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23FAA1-5C46-435C-93B6-4BAC39041467}"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7E54C66-05A7-455F-956D-9C63FD14B842}" type="datetimeFigureOut">
              <a:rPr lang="en-US" smtClean="0"/>
              <a:pPr/>
              <a:t>5/6/2010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23FAA1-5C46-435C-93B6-4BAC39041467}"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7E54C66-05A7-455F-956D-9C63FD14B842}" type="datetimeFigureOut">
              <a:rPr lang="en-US" smtClean="0"/>
              <a:pPr/>
              <a:t>5/6/2010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23FAA1-5C46-435C-93B6-4BAC39041467}"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7E54C66-05A7-455F-956D-9C63FD14B842}" type="datetimeFigureOut">
              <a:rPr lang="en-US" smtClean="0"/>
              <a:pPr/>
              <a:t>5/6/2010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23FAA1-5C46-435C-93B6-4BAC39041467}"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54C66-05A7-455F-956D-9C63FD14B842}" type="datetimeFigureOut">
              <a:rPr lang="en-US" smtClean="0"/>
              <a:pPr/>
              <a:t>5/6/2010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23FAA1-5C46-435C-93B6-4BAC39041467}"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7E54C66-05A7-455F-956D-9C63FD14B842}" type="datetimeFigureOut">
              <a:rPr lang="en-US" smtClean="0"/>
              <a:pPr/>
              <a:t>5/6/2010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23FAA1-5C46-435C-93B6-4BAC39041467}"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7E54C66-05A7-455F-956D-9C63FD14B842}" type="datetimeFigureOut">
              <a:rPr lang="en-US" smtClean="0"/>
              <a:pPr/>
              <a:t>5/6/2010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D23FAA1-5C46-435C-93B6-4BAC39041467}"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7E54C66-05A7-455F-956D-9C63FD14B842}" type="datetimeFigureOut">
              <a:rPr lang="en-US" smtClean="0"/>
              <a:pPr/>
              <a:t>5/6/2010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D23FAA1-5C46-435C-93B6-4BAC39041467}"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54C66-05A7-455F-956D-9C63FD14B842}" type="datetimeFigureOut">
              <a:rPr lang="en-US" smtClean="0"/>
              <a:pPr/>
              <a:t>5/6/2010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D23FAA1-5C46-435C-93B6-4BAC39041467}"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54C66-05A7-455F-956D-9C63FD14B842}" type="datetimeFigureOut">
              <a:rPr lang="en-US" smtClean="0"/>
              <a:pPr/>
              <a:t>5/6/2010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23FAA1-5C46-435C-93B6-4BAC39041467}"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54C66-05A7-455F-956D-9C63FD14B842}" type="datetimeFigureOut">
              <a:rPr lang="en-US" smtClean="0"/>
              <a:pPr/>
              <a:t>5/6/2010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23FAA1-5C46-435C-93B6-4BAC39041467}"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6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54C66-05A7-455F-956D-9C63FD14B842}" type="datetimeFigureOut">
              <a:rPr lang="en-US" smtClean="0"/>
              <a:pPr/>
              <a:t>5/6/2010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3FAA1-5C46-435C-93B6-4BAC39041467}"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www.verisign.com/information-services/naming-services/index.html" TargetMode="External"/><Relationship Id="rId5" Type="http://schemas.openxmlformats.org/officeDocument/2006/relationships/hyperlink" Target="https://www.verisign.com/authentication/index.html" TargetMode="External"/><Relationship Id="rId4" Type="http://schemas.openxmlformats.org/officeDocument/2006/relationships/hyperlink" Target="https://www.verisign.com/ssl/inde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Security" TargetMode="External"/><Relationship Id="rId2" Type="http://schemas.openxmlformats.org/officeDocument/2006/relationships/hyperlink" Target="http://en.wikipedia.org/wiki/Cryptographic_protocol"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en.wikipedia.org/wiki/Intern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www.scamwatch.gov.au/content/index.phtml/itemId/694299" TargetMode="External"/><Relationship Id="rId2" Type="http://schemas.openxmlformats.org/officeDocument/2006/relationships/hyperlink" Target="http://www.scamwatch.gov.au/content/index.phtml/itemId/694270" TargetMode="External"/><Relationship Id="rId1" Type="http://schemas.openxmlformats.org/officeDocument/2006/relationships/slideLayout" Target="../slideLayouts/slideLayout7.xml"/><Relationship Id="rId6" Type="http://schemas.openxmlformats.org/officeDocument/2006/relationships/hyperlink" Target="http://www.scamwatch.gov.au/content/index.phtml/itemId/694322" TargetMode="External"/><Relationship Id="rId5" Type="http://schemas.openxmlformats.org/officeDocument/2006/relationships/hyperlink" Target="http://www.scamwatch.gov.au/content/index.phtml/itemId/694306" TargetMode="External"/><Relationship Id="rId4" Type="http://schemas.openxmlformats.org/officeDocument/2006/relationships/hyperlink" Target="http://www.scamwatch.gov.au/content/index.phtml/itemId/694276"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2004_Indian_Ocean_earthquak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research.sunbelt-software.com/threatdisplay.aspx?name=ClickSpring.PuritySCAN&amp;threatid=10115" TargetMode="External"/><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av-test.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hyperlink" Target="http://cyberinsecure.com/automated-malware-attacks-hit-facebook-captcha-possibly-cracked/" TargetMode="External"/><Relationship Id="rId4" Type="http://schemas.openxmlformats.org/officeDocument/2006/relationships/hyperlink" Target="http://cyberinsecure.com/sections-of-pbsorg-website-hijacked-serving-a-cocktail-of-dangerous-exploit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DDOS%20Attack%20Video.mp4"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n.wikipedia.org/wiki/Thrash_(computer_scienc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earchsecurity.techtarget.com/sDefinition/0,,sid14_gci214518,00.html" TargetMode="External"/><Relationship Id="rId2" Type="http://schemas.openxmlformats.org/officeDocument/2006/relationships/hyperlink" Target="http://searchsecurity.techtarget.com/sDefinition/0,,sid14_gci211852,00.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cyberinsecure.com/ukrainian-scammers-will-hack-any-facebook-myspace-icq-account-for-just-100usd/"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passwordmeter.com/"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money.cnn.com/magazines/business2/storysupplement/worldinternet/index.ht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3"/>
          <p:cNvPicPr/>
          <p:nvPr/>
        </p:nvPicPr>
        <p:blipFill>
          <a:blip r:embed="rId2" cstate="print"/>
          <a:srcRect/>
          <a:stretch>
            <a:fillRect/>
          </a:stretch>
        </p:blipFill>
        <p:spPr bwMode="auto">
          <a:xfrm>
            <a:off x="357158" y="285728"/>
            <a:ext cx="8358246" cy="6215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85728"/>
            <a:ext cx="8715436" cy="4524315"/>
          </a:xfrm>
          <a:prstGeom prst="rect">
            <a:avLst/>
          </a:prstGeom>
          <a:noFill/>
        </p:spPr>
        <p:txBody>
          <a:bodyPr wrap="square" rtlCol="0">
            <a:spAutoFit/>
          </a:bodyPr>
          <a:lstStyle/>
          <a:p>
            <a:r>
              <a:rPr lang="en-US" sz="3200" b="1" dirty="0" smtClean="0"/>
              <a:t>Risky Security Practices</a:t>
            </a:r>
          </a:p>
          <a:p>
            <a:endParaRPr lang="en-US" sz="3200" dirty="0"/>
          </a:p>
          <a:p>
            <a:r>
              <a:rPr lang="en-US" sz="3200" dirty="0" smtClean="0"/>
              <a:t>11</a:t>
            </a:r>
            <a:r>
              <a:rPr lang="en-US" sz="3200" dirty="0"/>
              <a:t>% and 8% never update their operating system and anti-virus software respectively</a:t>
            </a:r>
          </a:p>
          <a:p>
            <a:r>
              <a:rPr lang="en-US" sz="3200" dirty="0" smtClean="0"/>
              <a:t>30</a:t>
            </a:r>
            <a:r>
              <a:rPr lang="en-US" sz="3200" dirty="0"/>
              <a:t>% clicked on links in spam email</a:t>
            </a:r>
          </a:p>
          <a:p>
            <a:r>
              <a:rPr lang="en-US" sz="3200" dirty="0" smtClean="0"/>
              <a:t>23</a:t>
            </a:r>
            <a:r>
              <a:rPr lang="en-US" sz="3200" dirty="0"/>
              <a:t>% had confirmed malware infections </a:t>
            </a:r>
            <a:r>
              <a:rPr lang="en-US" sz="3200" dirty="0" smtClean="0"/>
              <a:t> and 14</a:t>
            </a:r>
            <a:r>
              <a:rPr lang="en-US" sz="3200" dirty="0"/>
              <a:t>% took no action to fix the problem</a:t>
            </a:r>
          </a:p>
          <a:p>
            <a:r>
              <a:rPr lang="en-US" sz="3200" dirty="0" smtClean="0"/>
              <a:t>36</a:t>
            </a:r>
            <a:r>
              <a:rPr lang="en-US" sz="3200" dirty="0"/>
              <a:t>% of respondents with home </a:t>
            </a:r>
            <a:r>
              <a:rPr lang="en-US" sz="3200" dirty="0" err="1"/>
              <a:t>WiFi</a:t>
            </a:r>
            <a:r>
              <a:rPr lang="en-US" sz="3200" dirty="0"/>
              <a:t> networks, 9% do not secure them</a:t>
            </a:r>
            <a:endParaRPr lang="en-AU" sz="3200" dirty="0"/>
          </a:p>
        </p:txBody>
      </p:sp>
      <p:sp>
        <p:nvSpPr>
          <p:cNvPr id="3" name="TextBox 2"/>
          <p:cNvSpPr txBox="1"/>
          <p:nvPr/>
        </p:nvSpPr>
        <p:spPr>
          <a:xfrm>
            <a:off x="0" y="6130373"/>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pic>
        <p:nvPicPr>
          <p:cNvPr id="4" name="Picture 2"/>
          <p:cNvPicPr>
            <a:picLocks noChangeAspect="1" noChangeArrowheads="1"/>
          </p:cNvPicPr>
          <p:nvPr/>
        </p:nvPicPr>
        <p:blipFill>
          <a:blip r:embed="rId2" cstate="print"/>
          <a:srcRect/>
          <a:stretch>
            <a:fillRect/>
          </a:stretch>
        </p:blipFill>
        <p:spPr bwMode="auto">
          <a:xfrm>
            <a:off x="5572132" y="214290"/>
            <a:ext cx="3276600" cy="981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5909310"/>
          </a:xfrm>
          <a:prstGeom prst="rect">
            <a:avLst/>
          </a:prstGeom>
          <a:noFill/>
        </p:spPr>
        <p:txBody>
          <a:bodyPr wrap="square" rtlCol="0">
            <a:spAutoFit/>
          </a:bodyPr>
          <a:lstStyle/>
          <a:p>
            <a:r>
              <a:rPr lang="en-US" sz="2800" b="1" dirty="0" smtClean="0"/>
              <a:t>Sharing personal information online –when you shop, join a group, or open a new account.</a:t>
            </a:r>
          </a:p>
          <a:p>
            <a:r>
              <a:rPr lang="en-US" dirty="0" smtClean="0"/>
              <a:t/>
            </a:r>
            <a:br>
              <a:rPr lang="en-US" dirty="0" smtClean="0"/>
            </a:br>
            <a:r>
              <a:rPr lang="en-US" sz="2400" b="1" dirty="0" smtClean="0"/>
              <a:t>Follow these guidelines when you share confidential information online:</a:t>
            </a:r>
          </a:p>
          <a:p>
            <a:r>
              <a:rPr lang="en-US" sz="2400" b="1" dirty="0" smtClean="0"/>
              <a:t>-</a:t>
            </a:r>
            <a:r>
              <a:rPr lang="en-US" sz="2800" b="1" dirty="0" smtClean="0"/>
              <a:t>Be careful who you do business with online. </a:t>
            </a:r>
            <a:br>
              <a:rPr lang="en-US" sz="2800" b="1" dirty="0" smtClean="0"/>
            </a:br>
            <a:r>
              <a:rPr lang="en-US" sz="2800" b="1" dirty="0" smtClean="0"/>
              <a:t>-Read the privacy statement on a Web site before you share personal information.</a:t>
            </a:r>
            <a:r>
              <a:rPr lang="en-US" sz="2400" b="1" dirty="0" smtClean="0"/>
              <a:t/>
            </a:r>
            <a:br>
              <a:rPr lang="en-US" sz="2400" b="1" dirty="0" smtClean="0"/>
            </a:br>
            <a:r>
              <a:rPr lang="en-US" sz="2400" b="1" dirty="0" smtClean="0"/>
              <a:t>-</a:t>
            </a:r>
            <a:r>
              <a:rPr lang="en-US" sz="2800" b="1" dirty="0" smtClean="0"/>
              <a:t>Check for signs that the Web site protects sensitive data. Look for https (“s” for secure) in the Web address and for security icons, such as a closed padlock or unbroken key.</a:t>
            </a:r>
          </a:p>
          <a:p>
            <a:endParaRPr lang="en-US" sz="2000" dirty="0" smtClean="0"/>
          </a:p>
          <a:p>
            <a:endParaRPr lang="en-US" sz="2000" dirty="0" smtClean="0"/>
          </a:p>
          <a:p>
            <a:endParaRPr lang="en-US" sz="2000" dirty="0" smtClean="0"/>
          </a:p>
        </p:txBody>
      </p:sp>
      <p:pic>
        <p:nvPicPr>
          <p:cNvPr id="3" name="Picture 5"/>
          <p:cNvPicPr>
            <a:picLocks noChangeAspect="1" noChangeArrowheads="1"/>
          </p:cNvPicPr>
          <p:nvPr/>
        </p:nvPicPr>
        <p:blipFill>
          <a:blip r:embed="rId2" cstate="print"/>
          <a:srcRect/>
          <a:stretch>
            <a:fillRect/>
          </a:stretch>
        </p:blipFill>
        <p:spPr bwMode="auto">
          <a:xfrm>
            <a:off x="457200" y="5943600"/>
            <a:ext cx="8322652" cy="352425"/>
          </a:xfrm>
          <a:prstGeom prst="rect">
            <a:avLst/>
          </a:prstGeom>
          <a:noFill/>
          <a:ln w="9525">
            <a:noFill/>
            <a:miter lim="800000"/>
            <a:headEnd/>
            <a:tailEnd/>
          </a:ln>
          <a:effectLst/>
        </p:spPr>
      </p:pic>
      <p:pic>
        <p:nvPicPr>
          <p:cNvPr id="4" name="Picture 6"/>
          <p:cNvPicPr>
            <a:picLocks noChangeAspect="1" noChangeArrowheads="1"/>
          </p:cNvPicPr>
          <p:nvPr/>
        </p:nvPicPr>
        <p:blipFill>
          <a:blip r:embed="rId3" cstate="print"/>
          <a:srcRect/>
          <a:stretch>
            <a:fillRect/>
          </a:stretch>
        </p:blipFill>
        <p:spPr bwMode="auto">
          <a:xfrm>
            <a:off x="2895600" y="5105400"/>
            <a:ext cx="4507001" cy="709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282" y="2819400"/>
            <a:ext cx="4827012" cy="4038600"/>
          </a:xfrm>
          <a:prstGeom prst="rect">
            <a:avLst/>
          </a:prstGeom>
          <a:noFill/>
          <a:ln w="9525">
            <a:noFill/>
            <a:miter lim="800000"/>
            <a:headEnd/>
            <a:tailEnd/>
          </a:ln>
          <a:effectLst/>
        </p:spPr>
      </p:pic>
      <p:sp>
        <p:nvSpPr>
          <p:cNvPr id="3" name="TextBox 2"/>
          <p:cNvSpPr txBox="1"/>
          <p:nvPr/>
        </p:nvSpPr>
        <p:spPr>
          <a:xfrm>
            <a:off x="304800" y="0"/>
            <a:ext cx="8382000" cy="2708434"/>
          </a:xfrm>
          <a:prstGeom prst="rect">
            <a:avLst/>
          </a:prstGeom>
          <a:noFill/>
        </p:spPr>
        <p:txBody>
          <a:bodyPr wrap="square" rtlCol="0">
            <a:spAutoFit/>
          </a:bodyPr>
          <a:lstStyle/>
          <a:p>
            <a:r>
              <a:rPr lang="en-US" sz="3200" b="1" dirty="0" smtClean="0"/>
              <a:t>Protect</a:t>
            </a:r>
            <a:r>
              <a:rPr lang="en-US" sz="3200" dirty="0" smtClean="0"/>
              <a:t> </a:t>
            </a:r>
            <a:r>
              <a:rPr lang="en-US" sz="3200" b="1" dirty="0" smtClean="0"/>
              <a:t>your personal information online </a:t>
            </a:r>
            <a:endParaRPr lang="en-US" sz="3200" dirty="0" smtClean="0"/>
          </a:p>
          <a:p>
            <a:r>
              <a:rPr lang="en-US" sz="2400" dirty="0" smtClean="0"/>
              <a:t>Make sure the Web site is authentic. Unfortunately, the padlock or key icons can be faked. </a:t>
            </a:r>
            <a:r>
              <a:rPr lang="en-US" sz="2400" b="1" dirty="0" smtClean="0"/>
              <a:t>Double-click the padlock </a:t>
            </a:r>
            <a:r>
              <a:rPr lang="en-US" sz="2400" dirty="0" smtClean="0"/>
              <a:t>them to </a:t>
            </a:r>
            <a:r>
              <a:rPr lang="en-US" sz="2400" b="1" dirty="0" smtClean="0"/>
              <a:t>look for a match between the name in the Web address and on the security certificate. If the name differs, you may be on a fake site.</a:t>
            </a:r>
            <a:endParaRPr lang="en-AU" sz="2400" b="1" dirty="0" smtClean="0"/>
          </a:p>
          <a:p>
            <a:endParaRPr lang="en-AU" dirty="0"/>
          </a:p>
        </p:txBody>
      </p:sp>
      <p:pic>
        <p:nvPicPr>
          <p:cNvPr id="4" name="Picture 6"/>
          <p:cNvPicPr>
            <a:picLocks noChangeAspect="1" noChangeArrowheads="1"/>
          </p:cNvPicPr>
          <p:nvPr/>
        </p:nvPicPr>
        <p:blipFill>
          <a:blip r:embed="rId3" cstate="print"/>
          <a:srcRect/>
          <a:stretch>
            <a:fillRect/>
          </a:stretch>
        </p:blipFill>
        <p:spPr bwMode="auto">
          <a:xfrm>
            <a:off x="4114800" y="1981200"/>
            <a:ext cx="4507001" cy="709613"/>
          </a:xfrm>
          <a:prstGeom prst="rect">
            <a:avLst/>
          </a:prstGeom>
          <a:noFill/>
          <a:ln w="9525">
            <a:noFill/>
            <a:miter lim="800000"/>
            <a:headEnd/>
            <a:tailEnd/>
          </a:ln>
          <a:effectLst/>
        </p:spPr>
      </p:pic>
      <p:sp>
        <p:nvSpPr>
          <p:cNvPr id="5" name="TextBox 4"/>
          <p:cNvSpPr txBox="1"/>
          <p:nvPr/>
        </p:nvSpPr>
        <p:spPr>
          <a:xfrm>
            <a:off x="5214942" y="3071810"/>
            <a:ext cx="3786214" cy="3539430"/>
          </a:xfrm>
          <a:prstGeom prst="rect">
            <a:avLst/>
          </a:prstGeom>
          <a:noFill/>
        </p:spPr>
        <p:txBody>
          <a:bodyPr wrap="square" rtlCol="0">
            <a:spAutoFit/>
          </a:bodyPr>
          <a:lstStyle/>
          <a:p>
            <a:r>
              <a:rPr lang="en-US" sz="2800" b="1" dirty="0" smtClean="0"/>
              <a:t>Billions of times each day, our </a:t>
            </a:r>
            <a:r>
              <a:rPr lang="en-US" sz="2800" b="1" dirty="0" smtClean="0">
                <a:hlinkClick r:id="rId4"/>
              </a:rPr>
              <a:t>SSL</a:t>
            </a:r>
            <a:r>
              <a:rPr lang="en-US" sz="2800" b="1" dirty="0" smtClean="0"/>
              <a:t>, </a:t>
            </a:r>
            <a:r>
              <a:rPr lang="en-US" sz="2800" b="1" dirty="0" smtClean="0">
                <a:hlinkClick r:id="rId5"/>
              </a:rPr>
              <a:t>identity and authentication</a:t>
            </a:r>
            <a:r>
              <a:rPr lang="en-US" sz="2800" b="1" dirty="0" smtClean="0"/>
              <a:t>, and </a:t>
            </a:r>
            <a:r>
              <a:rPr lang="en-US" sz="2800" b="1" dirty="0" smtClean="0">
                <a:hlinkClick r:id="rId6"/>
              </a:rPr>
              <a:t>domain name services</a:t>
            </a:r>
            <a:r>
              <a:rPr lang="en-US" sz="2800" b="1" dirty="0" smtClean="0"/>
              <a:t> allow companies and consumers to engage in trusted communications and commerce.</a:t>
            </a:r>
            <a:endParaRPr lang="en-AU"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8572560" cy="5355312"/>
          </a:xfrm>
          <a:prstGeom prst="rect">
            <a:avLst/>
          </a:prstGeom>
          <a:noFill/>
        </p:spPr>
        <p:txBody>
          <a:bodyPr wrap="square" rtlCol="0">
            <a:spAutoFit/>
          </a:bodyPr>
          <a:lstStyle/>
          <a:p>
            <a:r>
              <a:rPr lang="en-US" sz="3200" b="1" dirty="0" smtClean="0"/>
              <a:t>Secure Sockets Layer</a:t>
            </a:r>
            <a:r>
              <a:rPr lang="en-US" sz="3200" dirty="0" smtClean="0"/>
              <a:t> (</a:t>
            </a:r>
            <a:r>
              <a:rPr lang="en-US" sz="3200" b="1" dirty="0" smtClean="0"/>
              <a:t>SSL</a:t>
            </a:r>
            <a:r>
              <a:rPr lang="en-US" sz="3200" dirty="0" smtClean="0"/>
              <a:t>), are </a:t>
            </a:r>
            <a:r>
              <a:rPr lang="en-US" sz="3200" dirty="0" smtClean="0">
                <a:hlinkClick r:id="rId2" tooltip="Cryptographic protocol"/>
              </a:rPr>
              <a:t>cryptographic protocols</a:t>
            </a:r>
            <a:r>
              <a:rPr lang="en-US" sz="3200" dirty="0" smtClean="0"/>
              <a:t> that provide </a:t>
            </a:r>
            <a:r>
              <a:rPr lang="en-US" sz="3200" dirty="0" smtClean="0">
                <a:hlinkClick r:id="rId3" tooltip="Security"/>
              </a:rPr>
              <a:t>security</a:t>
            </a:r>
            <a:r>
              <a:rPr lang="en-US" sz="3200" dirty="0" smtClean="0"/>
              <a:t> for communications over the </a:t>
            </a:r>
            <a:r>
              <a:rPr lang="en-US" sz="3200" dirty="0" smtClean="0">
                <a:hlinkClick r:id="rId4" tooltip="Internet"/>
              </a:rPr>
              <a:t>Internet</a:t>
            </a:r>
            <a:r>
              <a:rPr lang="en-US" sz="3200" dirty="0" smtClean="0"/>
              <a:t>. </a:t>
            </a:r>
          </a:p>
          <a:p>
            <a:endParaRPr lang="en-US" sz="3200" dirty="0" smtClean="0"/>
          </a:p>
          <a:p>
            <a:r>
              <a:rPr lang="en-US" sz="3200" b="1" dirty="0" smtClean="0"/>
              <a:t>At the browser level, it means that the browser has </a:t>
            </a:r>
            <a:r>
              <a:rPr lang="en-US" sz="3200" b="1" i="1" dirty="0" smtClean="0"/>
              <a:t>validated</a:t>
            </a:r>
            <a:r>
              <a:rPr lang="en-US" sz="3200" b="1" dirty="0" smtClean="0"/>
              <a:t> the server's certificate</a:t>
            </a:r>
            <a:r>
              <a:rPr lang="en-US" sz="3200" dirty="0" smtClean="0"/>
              <a:t>, i.e. checked the digital signatures of the server certificate. </a:t>
            </a:r>
            <a:r>
              <a:rPr lang="en-US" sz="3200" b="1" dirty="0" smtClean="0"/>
              <a:t>Once validated, the browser is justified in displaying a security icon </a:t>
            </a:r>
            <a:r>
              <a:rPr lang="en-US" sz="3200" dirty="0" smtClean="0"/>
              <a:t>"closed padlock". </a:t>
            </a:r>
          </a:p>
          <a:p>
            <a:endParaRPr lang="en-US" dirty="0" smtClean="0"/>
          </a:p>
          <a:p>
            <a:endParaRPr lang="en-US" dirty="0" smtClean="0"/>
          </a:p>
          <a:p>
            <a:endParaRPr lang="en-AU" dirty="0"/>
          </a:p>
        </p:txBody>
      </p:sp>
      <p:sp>
        <p:nvSpPr>
          <p:cNvPr id="3" name="TextBox 2"/>
          <p:cNvSpPr txBox="1"/>
          <p:nvPr/>
        </p:nvSpPr>
        <p:spPr>
          <a:xfrm>
            <a:off x="0" y="6072206"/>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pic>
        <p:nvPicPr>
          <p:cNvPr id="4" name="Picture 6"/>
          <p:cNvPicPr>
            <a:picLocks noChangeAspect="1" noChangeArrowheads="1"/>
          </p:cNvPicPr>
          <p:nvPr/>
        </p:nvPicPr>
        <p:blipFill>
          <a:blip r:embed="rId5" cstate="print"/>
          <a:srcRect/>
          <a:stretch>
            <a:fillRect/>
          </a:stretch>
        </p:blipFill>
        <p:spPr bwMode="auto">
          <a:xfrm>
            <a:off x="4000496" y="5143512"/>
            <a:ext cx="4507001" cy="709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52996"/>
            <a:ext cx="8429684" cy="6340197"/>
          </a:xfrm>
          <a:prstGeom prst="rect">
            <a:avLst/>
          </a:prstGeom>
          <a:noFill/>
        </p:spPr>
        <p:txBody>
          <a:bodyPr wrap="square" rtlCol="0">
            <a:spAutoFit/>
          </a:bodyPr>
          <a:lstStyle/>
          <a:p>
            <a:r>
              <a:rPr lang="en-US" sz="2800" b="1" dirty="0" smtClean="0"/>
              <a:t>How Do Security Certificates Work?</a:t>
            </a:r>
          </a:p>
          <a:p>
            <a:r>
              <a:rPr lang="en-US" dirty="0" smtClean="0"/>
              <a:t/>
            </a:r>
            <a:br>
              <a:rPr lang="en-US" dirty="0" smtClean="0"/>
            </a:br>
            <a:r>
              <a:rPr lang="en-US" sz="2400" b="1" dirty="0" smtClean="0"/>
              <a:t>Certificates can be used to protect:</a:t>
            </a:r>
            <a:r>
              <a:rPr lang="en-US" sz="2400" dirty="0" smtClean="0"/>
              <a:t/>
            </a:r>
            <a:br>
              <a:rPr lang="en-US" sz="2400" dirty="0" smtClean="0"/>
            </a:br>
            <a:r>
              <a:rPr lang="en-US" sz="2400" dirty="0" smtClean="0"/>
              <a:t>-your personal information on the Internet</a:t>
            </a:r>
            <a:br>
              <a:rPr lang="en-US" sz="2400" dirty="0" smtClean="0"/>
            </a:br>
            <a:r>
              <a:rPr lang="en-US" sz="2400" dirty="0" smtClean="0"/>
              <a:t>-verify the identity of a person or the security of a Web site</a:t>
            </a:r>
            <a:br>
              <a:rPr lang="en-US" sz="2400" dirty="0" smtClean="0"/>
            </a:br>
            <a:r>
              <a:rPr lang="en-US" sz="2400" dirty="0" smtClean="0"/>
              <a:t/>
            </a:r>
            <a:br>
              <a:rPr lang="en-US" sz="2400" dirty="0" smtClean="0"/>
            </a:br>
            <a:r>
              <a:rPr lang="en-AU" sz="2400" b="1" dirty="0" smtClean="0"/>
              <a:t>Uses technology that associates an identity with a public key. </a:t>
            </a:r>
            <a:r>
              <a:rPr lang="en-AU" sz="2400" dirty="0" smtClean="0"/>
              <a:t/>
            </a:r>
            <a:br>
              <a:rPr lang="en-AU" sz="2400" dirty="0" smtClean="0"/>
            </a:br>
            <a:r>
              <a:rPr lang="en-AU" sz="2400" dirty="0" smtClean="0"/>
              <a:t>Only the owner (Bank) of the certificate knows the corresponding private key. This use of public / private key technology </a:t>
            </a:r>
            <a:r>
              <a:rPr lang="en-AU" sz="2400" b="1" dirty="0" smtClean="0"/>
              <a:t>permits the owner to make a digital signature or decrypt information </a:t>
            </a:r>
            <a:r>
              <a:rPr lang="en-AU" sz="2400" dirty="0" smtClean="0"/>
              <a:t>encrypted with the corresponding public key. </a:t>
            </a:r>
            <a:br>
              <a:rPr lang="en-AU" sz="2400" dirty="0" smtClean="0"/>
            </a:br>
            <a:r>
              <a:rPr lang="en-AU" sz="2400" dirty="0" smtClean="0"/>
              <a:t/>
            </a:r>
            <a:br>
              <a:rPr lang="en-AU" sz="2400" dirty="0" smtClean="0"/>
            </a:br>
            <a:r>
              <a:rPr lang="en-AU" sz="2400" dirty="0" smtClean="0"/>
              <a:t>When your </a:t>
            </a:r>
            <a:r>
              <a:rPr lang="en-AU" sz="2400" b="1" dirty="0" smtClean="0"/>
              <a:t>password</a:t>
            </a:r>
            <a:r>
              <a:rPr lang="en-AU" sz="2400" dirty="0" smtClean="0"/>
              <a:t> is associated with your </a:t>
            </a:r>
            <a:r>
              <a:rPr lang="en-AU" sz="2400" b="1" dirty="0" smtClean="0"/>
              <a:t>user name</a:t>
            </a:r>
            <a:r>
              <a:rPr lang="en-AU" sz="2400" dirty="0" smtClean="0"/>
              <a:t>, the two pieces of information put together as a login give you permission to access your data, email, etc. </a:t>
            </a:r>
            <a:br>
              <a:rPr lang="en-AU" sz="2400" dirty="0" smtClean="0"/>
            </a:br>
            <a:r>
              <a:rPr lang="en-AU" sz="2400" b="1" dirty="0" smtClean="0"/>
              <a:t>Using SSL technology (security certificates) </a:t>
            </a:r>
            <a:r>
              <a:rPr lang="en-AU" sz="2400" dirty="0" smtClean="0"/>
              <a:t>allows you to send your information encrypted or digitally-signed.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928670"/>
            <a:ext cx="4848225" cy="2838450"/>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cstate="print"/>
          <a:srcRect/>
          <a:stretch>
            <a:fillRect/>
          </a:stretch>
        </p:blipFill>
        <p:spPr bwMode="auto">
          <a:xfrm>
            <a:off x="5181600" y="1106558"/>
            <a:ext cx="3676680" cy="2289087"/>
          </a:xfrm>
          <a:prstGeom prst="rect">
            <a:avLst/>
          </a:prstGeom>
          <a:noFill/>
          <a:ln w="9525">
            <a:noFill/>
            <a:miter lim="800000"/>
            <a:headEnd/>
            <a:tailEnd/>
          </a:ln>
          <a:effectLst/>
        </p:spPr>
      </p:pic>
      <p:pic>
        <p:nvPicPr>
          <p:cNvPr id="48132" name="Picture 4"/>
          <p:cNvPicPr>
            <a:picLocks noChangeAspect="1" noChangeArrowheads="1"/>
          </p:cNvPicPr>
          <p:nvPr/>
        </p:nvPicPr>
        <p:blipFill>
          <a:blip r:embed="rId4" cstate="print"/>
          <a:srcRect/>
          <a:stretch>
            <a:fillRect/>
          </a:stretch>
        </p:blipFill>
        <p:spPr bwMode="auto">
          <a:xfrm>
            <a:off x="0" y="3619500"/>
            <a:ext cx="5353050" cy="3238500"/>
          </a:xfrm>
          <a:prstGeom prst="rect">
            <a:avLst/>
          </a:prstGeom>
          <a:noFill/>
          <a:ln w="9525">
            <a:noFill/>
            <a:miter lim="800000"/>
            <a:headEnd/>
            <a:tailEnd/>
          </a:ln>
          <a:effectLst/>
        </p:spPr>
      </p:pic>
      <p:sp>
        <p:nvSpPr>
          <p:cNvPr id="5" name="TextBox 4"/>
          <p:cNvSpPr txBox="1"/>
          <p:nvPr/>
        </p:nvSpPr>
        <p:spPr>
          <a:xfrm>
            <a:off x="214282" y="0"/>
            <a:ext cx="8715436" cy="954107"/>
          </a:xfrm>
          <a:prstGeom prst="rect">
            <a:avLst/>
          </a:prstGeom>
          <a:noFill/>
        </p:spPr>
        <p:txBody>
          <a:bodyPr wrap="square" rtlCol="0">
            <a:spAutoFit/>
          </a:bodyPr>
          <a:lstStyle/>
          <a:p>
            <a:r>
              <a:rPr lang="en-AU" sz="2800" b="1" dirty="0" smtClean="0"/>
              <a:t>View  certificates IE- Tools/Internet Options  Firefox – Tools/Options/Advanced/ Encryption</a:t>
            </a:r>
            <a:endParaRPr lang="en-AU" sz="2800" b="1" dirty="0"/>
          </a:p>
        </p:txBody>
      </p:sp>
      <p:pic>
        <p:nvPicPr>
          <p:cNvPr id="48133" name="Picture 5"/>
          <p:cNvPicPr>
            <a:picLocks noChangeAspect="1" noChangeArrowheads="1"/>
          </p:cNvPicPr>
          <p:nvPr/>
        </p:nvPicPr>
        <p:blipFill>
          <a:blip r:embed="rId5" cstate="print"/>
          <a:srcRect/>
          <a:stretch>
            <a:fillRect/>
          </a:stretch>
        </p:blipFill>
        <p:spPr bwMode="auto">
          <a:xfrm>
            <a:off x="5934075" y="4486275"/>
            <a:ext cx="3209925" cy="2371725"/>
          </a:xfrm>
          <a:prstGeom prst="rect">
            <a:avLst/>
          </a:prstGeom>
          <a:noFill/>
          <a:ln w="9525">
            <a:noFill/>
            <a:miter lim="800000"/>
            <a:headEnd/>
            <a:tailEnd/>
          </a:ln>
          <a:effectLst/>
        </p:spPr>
      </p:pic>
      <p:sp>
        <p:nvSpPr>
          <p:cNvPr id="7" name="TextBox 6"/>
          <p:cNvSpPr txBox="1"/>
          <p:nvPr/>
        </p:nvSpPr>
        <p:spPr>
          <a:xfrm>
            <a:off x="5572132" y="3363102"/>
            <a:ext cx="3286148" cy="1200329"/>
          </a:xfrm>
          <a:prstGeom prst="rect">
            <a:avLst/>
          </a:prstGeom>
          <a:noFill/>
        </p:spPr>
        <p:txBody>
          <a:bodyPr wrap="square" rtlCol="0">
            <a:spAutoFit/>
          </a:bodyPr>
          <a:lstStyle/>
          <a:p>
            <a:r>
              <a:rPr lang="en-US" sz="2400" b="1" dirty="0" smtClean="0"/>
              <a:t>6 primary SSL certificate providers. All six have 128-bit key encryption.</a:t>
            </a:r>
            <a:endParaRPr lang="en-AU"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360"/>
            <a:ext cx="8534400" cy="6832640"/>
          </a:xfrm>
          <a:prstGeom prst="rect">
            <a:avLst/>
          </a:prstGeom>
          <a:noFill/>
        </p:spPr>
        <p:txBody>
          <a:bodyPr wrap="square" rtlCol="0">
            <a:spAutoFit/>
          </a:bodyPr>
          <a:lstStyle/>
          <a:p>
            <a:r>
              <a:rPr lang="en-AU" sz="2800" b="1" dirty="0" smtClean="0"/>
              <a:t>Phishing</a:t>
            </a:r>
          </a:p>
          <a:p>
            <a:r>
              <a:rPr lang="en-US" dirty="0" smtClean="0"/>
              <a:t/>
            </a:r>
            <a:br>
              <a:rPr lang="en-US" dirty="0" smtClean="0"/>
            </a:br>
            <a:r>
              <a:rPr lang="en-US" dirty="0" err="1" smtClean="0">
                <a:hlinkClick r:id="rId2"/>
              </a:rPr>
              <a:t>Phoney</a:t>
            </a:r>
            <a:r>
              <a:rPr lang="en-US" dirty="0" smtClean="0">
                <a:hlinkClick r:id="rId2"/>
              </a:rPr>
              <a:t> fraud alerts</a:t>
            </a:r>
            <a:endParaRPr lang="en-US" dirty="0" smtClean="0"/>
          </a:p>
          <a:p>
            <a:r>
              <a:rPr lang="en-US" dirty="0" smtClean="0"/>
              <a:t>Scammers pretend to be from your bank or financial institution and tell you that there is a problem with your account. They ask for your account details to protect your money, but then use these details to steal your money.</a:t>
            </a:r>
          </a:p>
          <a:p>
            <a:r>
              <a:rPr lang="en-US" dirty="0" smtClean="0"/>
              <a:t/>
            </a:r>
            <a:br>
              <a:rPr lang="en-US" dirty="0" smtClean="0"/>
            </a:br>
            <a:r>
              <a:rPr lang="en-US" dirty="0" smtClean="0">
                <a:hlinkClick r:id="rId3"/>
              </a:rPr>
              <a:t>'Nigerian 419' scams</a:t>
            </a:r>
            <a:endParaRPr lang="en-US" dirty="0" smtClean="0"/>
          </a:p>
          <a:p>
            <a:r>
              <a:rPr lang="en-US" dirty="0" smtClean="0"/>
              <a:t>You are promised huge rewards if you help someone transfer money out of their country by paying fees or giving them your bank account details.</a:t>
            </a:r>
          </a:p>
          <a:p>
            <a:r>
              <a:rPr lang="en-US" dirty="0" smtClean="0"/>
              <a:t/>
            </a:r>
            <a:br>
              <a:rPr lang="en-US" dirty="0" smtClean="0"/>
            </a:br>
            <a:r>
              <a:rPr lang="en-US" dirty="0" smtClean="0">
                <a:hlinkClick r:id="rId4"/>
              </a:rPr>
              <a:t>Work from home scams</a:t>
            </a:r>
            <a:endParaRPr lang="en-US" dirty="0" smtClean="0"/>
          </a:p>
          <a:p>
            <a:r>
              <a:rPr lang="en-US" dirty="0" smtClean="0"/>
              <a:t>Employment opportunities that promise huge incomes with little work – usually by asking you to transfer money for someone else or recruit new victims.</a:t>
            </a:r>
          </a:p>
          <a:p>
            <a:r>
              <a:rPr lang="en-US" dirty="0" smtClean="0"/>
              <a:t/>
            </a:r>
            <a:br>
              <a:rPr lang="en-US" dirty="0" smtClean="0"/>
            </a:br>
            <a:r>
              <a:rPr lang="en-US" dirty="0" smtClean="0">
                <a:hlinkClick r:id="rId5"/>
              </a:rPr>
              <a:t>Transferring money for someone else</a:t>
            </a:r>
            <a:endParaRPr lang="en-US" dirty="0" smtClean="0"/>
          </a:p>
          <a:p>
            <a:r>
              <a:rPr lang="en-US" dirty="0" smtClean="0"/>
              <a:t>If you agree to transfer money for someone you don’t know, you let scammers use your bank account to ‘launder’ their dirty money. This puts you and your money in the firing line.</a:t>
            </a:r>
          </a:p>
          <a:p>
            <a:r>
              <a:rPr lang="en-US" dirty="0" smtClean="0"/>
              <a:t/>
            </a:r>
            <a:br>
              <a:rPr lang="en-US" dirty="0" smtClean="0"/>
            </a:br>
            <a:r>
              <a:rPr lang="en-US" dirty="0" smtClean="0">
                <a:hlinkClick r:id="rId6"/>
              </a:rPr>
              <a:t>Spyware &amp; key-loggers</a:t>
            </a:r>
            <a:endParaRPr lang="en-US" dirty="0" smtClean="0"/>
          </a:p>
          <a:p>
            <a:r>
              <a:rPr lang="en-US" dirty="0" smtClean="0"/>
              <a:t>Spyware is a type of software that spies on what you do on your computer. Key-loggers record what keys you press on your keyboard. Scammers can use them to steal your online banking passwords or other personal information.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17693"/>
            <a:ext cx="8858280" cy="6463308"/>
          </a:xfrm>
          <a:prstGeom prst="rect">
            <a:avLst/>
          </a:prstGeom>
          <a:noFill/>
        </p:spPr>
        <p:txBody>
          <a:bodyPr wrap="square" rtlCol="0">
            <a:spAutoFit/>
          </a:bodyPr>
          <a:lstStyle/>
          <a:p>
            <a:r>
              <a:rPr lang="en-AU" dirty="0" smtClean="0"/>
              <a:t>ROGER FLETCHER BAKER SOLICITORS &amp; Co"&lt;email.accountsupport1@gmail.com&gt;  </a:t>
            </a:r>
            <a:r>
              <a:rPr lang="en-AU" b="1" dirty="0" smtClean="0"/>
              <a:t>To:</a:t>
            </a:r>
            <a:r>
              <a:rPr lang="en-AU" dirty="0" smtClean="0"/>
              <a:t>   </a:t>
            </a:r>
            <a:r>
              <a:rPr lang="en-AU" b="1" dirty="0" smtClean="0"/>
              <a:t>Cc:</a:t>
            </a:r>
            <a:r>
              <a:rPr lang="en-AU" dirty="0" smtClean="0"/>
              <a:t>   </a:t>
            </a:r>
            <a:r>
              <a:rPr lang="en-AU" b="1" dirty="0" smtClean="0"/>
              <a:t>Subject:</a:t>
            </a:r>
            <a:r>
              <a:rPr lang="en-AU" dirty="0" smtClean="0"/>
              <a:t>  Re  </a:t>
            </a:r>
            <a:r>
              <a:rPr lang="en-AU" b="1" dirty="0" smtClean="0"/>
              <a:t>Sent:</a:t>
            </a:r>
            <a:r>
              <a:rPr lang="en-AU" dirty="0" smtClean="0"/>
              <a:t>  Mon, 3 May </a:t>
            </a:r>
            <a:r>
              <a:rPr lang="en-AU" smtClean="0"/>
              <a:t>2010 </a:t>
            </a:r>
            <a:r>
              <a:rPr lang="en-AU" dirty="0" smtClean="0"/>
              <a:t/>
            </a:r>
            <a:br>
              <a:rPr lang="en-AU" dirty="0" smtClean="0"/>
            </a:br>
            <a:r>
              <a:rPr lang="en-AU" dirty="0" smtClean="0"/>
              <a:t>MANAGING </a:t>
            </a:r>
            <a:r>
              <a:rPr lang="en-AU" dirty="0" smtClean="0"/>
              <a:t>PARTNER</a:t>
            </a:r>
            <a:br>
              <a:rPr lang="en-AU" dirty="0" smtClean="0"/>
            </a:br>
            <a:r>
              <a:rPr lang="en-AU" dirty="0" smtClean="0"/>
              <a:t>ROGER FLETCHER BAKER SOLICITORS &amp; Co</a:t>
            </a:r>
            <a:br>
              <a:rPr lang="en-AU" dirty="0" smtClean="0"/>
            </a:br>
            <a:r>
              <a:rPr lang="en-AU" dirty="0" smtClean="0"/>
              <a:t>326-328 Old Street</a:t>
            </a:r>
            <a:br>
              <a:rPr lang="en-AU" dirty="0" smtClean="0"/>
            </a:br>
            <a:r>
              <a:rPr lang="en-AU" dirty="0" smtClean="0"/>
              <a:t>London, EC1V </a:t>
            </a:r>
            <a:r>
              <a:rPr lang="en-AU" dirty="0" smtClean="0"/>
              <a:t>9DR England</a:t>
            </a:r>
            <a:r>
              <a:rPr lang="en-AU" dirty="0" smtClean="0"/>
              <a:t/>
            </a:r>
            <a:br>
              <a:rPr lang="en-AU" dirty="0" smtClean="0"/>
            </a:br>
            <a:r>
              <a:rPr lang="en-AU" dirty="0" smtClean="0"/>
              <a:t/>
            </a:r>
            <a:br>
              <a:rPr lang="en-AU" dirty="0" smtClean="0"/>
            </a:br>
            <a:r>
              <a:rPr lang="en-AU" dirty="0" smtClean="0"/>
              <a:t>I </a:t>
            </a:r>
            <a:r>
              <a:rPr lang="en-AU" dirty="0" smtClean="0"/>
              <a:t>am Roger Baker, an attorney at law. A deceased client of mine, that shares the same last name as yours, died as a result of a heart-related condition on March 12th 2005. His heart condition was due to the death of all the members of his family in the tsunami disaster on the 26th December 2004 in Sumatra Indonesia.</a:t>
            </a:r>
            <a:br>
              <a:rPr lang="en-AU" dirty="0" smtClean="0"/>
            </a:br>
            <a:r>
              <a:rPr lang="en-AU" dirty="0" smtClean="0">
                <a:hlinkClick r:id="rId2"/>
              </a:rPr>
              <a:t>http</a:t>
            </a:r>
            <a:r>
              <a:rPr lang="en-AU" dirty="0" smtClean="0">
                <a:hlinkClick r:id="rId2"/>
              </a:rPr>
              <a:t>://en.wikipedia.org/wiki/2004_Indian_Ocean_earthquake</a:t>
            </a:r>
            <a:r>
              <a:rPr lang="en-AU" dirty="0" smtClean="0"/>
              <a:t/>
            </a:r>
            <a:br>
              <a:rPr lang="en-AU" dirty="0" smtClean="0"/>
            </a:br>
            <a:r>
              <a:rPr lang="en-AU" dirty="0" smtClean="0"/>
              <a:t>I </a:t>
            </a:r>
            <a:r>
              <a:rPr lang="en-AU" dirty="0" smtClean="0"/>
              <a:t>am contacting you to seek your consent to present you as the next of kin to my late client. He has a deposit of Seventeen Million Five hundred Thousand Dollars (US$17,500,000) left behind</a:t>
            </a:r>
            <a:r>
              <a:rPr lang="en-AU" dirty="0" smtClean="0"/>
              <a:t>. This </a:t>
            </a:r>
            <a:r>
              <a:rPr lang="en-AU" dirty="0" smtClean="0"/>
              <a:t>will be executed under a legitimate arrangement that will protect you from any breach of the law. If this business proposition offends your moral values, do accept my apology.</a:t>
            </a:r>
            <a:br>
              <a:rPr lang="en-AU" dirty="0" smtClean="0"/>
            </a:br>
            <a:r>
              <a:rPr lang="en-AU" dirty="0" smtClean="0"/>
              <a:t>I </a:t>
            </a:r>
            <a:r>
              <a:rPr lang="en-AU" dirty="0" smtClean="0"/>
              <a:t>can be reached on : email.rogerbaker@gmail.com.</a:t>
            </a:r>
            <a:br>
              <a:rPr lang="en-AU" dirty="0" smtClean="0"/>
            </a:br>
            <a:r>
              <a:rPr lang="en-AU" dirty="0" smtClean="0"/>
              <a:t/>
            </a:r>
            <a:br>
              <a:rPr lang="en-AU" dirty="0" smtClean="0"/>
            </a:br>
            <a:r>
              <a:rPr lang="en-AU" dirty="0" smtClean="0"/>
              <a:t>Sincerely Yours,</a:t>
            </a:r>
            <a:br>
              <a:rPr lang="en-AU" dirty="0" smtClean="0"/>
            </a:br>
            <a:r>
              <a:rPr lang="en-AU" dirty="0" smtClean="0"/>
              <a:t>Barrister Roger Fletcher Baker.</a:t>
            </a:r>
            <a:br>
              <a:rPr lang="en-AU" dirty="0" smtClean="0"/>
            </a:br>
            <a:r>
              <a:rPr lang="en-AU" dirty="0" smtClean="0"/>
              <a:t>Attorney at </a:t>
            </a:r>
            <a:r>
              <a:rPr lang="en-AU" dirty="0" err="1" smtClean="0"/>
              <a:t>Law</a:t>
            </a:r>
            <a:r>
              <a:rPr lang="en-AU" dirty="0" err="1" smtClean="0"/>
              <a:t>Tel</a:t>
            </a:r>
            <a:r>
              <a:rPr lang="en-AU" dirty="0" smtClean="0"/>
              <a:t> : +44-704-579-1071</a:t>
            </a:r>
            <a:br>
              <a:rPr lang="en-AU" dirty="0" smtClean="0"/>
            </a:br>
            <a:r>
              <a:rPr lang="en-AU" dirty="0" smtClean="0"/>
              <a:t>Fax :</a:t>
            </a:r>
            <a:r>
              <a:rPr lang="en-AU" dirty="0" smtClean="0"/>
              <a:t>916-258-0236</a:t>
            </a:r>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5856"/>
            <a:ext cx="8534400" cy="7109639"/>
          </a:xfrm>
          <a:prstGeom prst="rect">
            <a:avLst/>
          </a:prstGeom>
          <a:noFill/>
        </p:spPr>
        <p:txBody>
          <a:bodyPr wrap="square" rtlCol="0">
            <a:spAutoFit/>
          </a:bodyPr>
          <a:lstStyle/>
          <a:p>
            <a:r>
              <a:rPr lang="en-US" sz="4000" b="1" dirty="0" smtClean="0"/>
              <a:t>Top threats to computer security</a:t>
            </a:r>
          </a:p>
          <a:p>
            <a:endParaRPr lang="en-US" dirty="0" smtClean="0"/>
          </a:p>
          <a:p>
            <a:r>
              <a:rPr lang="en-US" sz="2600" dirty="0" smtClean="0"/>
              <a:t>• </a:t>
            </a:r>
            <a:r>
              <a:rPr lang="en-US" sz="2600" b="1" dirty="0" smtClean="0"/>
              <a:t>Viruses are software programs designed to invade computers and to copy, damage, or delete data and </a:t>
            </a:r>
            <a:br>
              <a:rPr lang="en-US" sz="2600" b="1" dirty="0" smtClean="0"/>
            </a:br>
            <a:r>
              <a:rPr lang="en-US" sz="2600" b="1" dirty="0" smtClean="0"/>
              <a:t>interfere with the computer’s operations.</a:t>
            </a:r>
          </a:p>
          <a:p>
            <a:endParaRPr lang="en-US" sz="2600" b="1" dirty="0" smtClean="0"/>
          </a:p>
          <a:p>
            <a:r>
              <a:rPr lang="en-US" sz="2800" b="1" dirty="0" smtClean="0"/>
              <a:t>E-mail viruses</a:t>
            </a:r>
            <a:r>
              <a:rPr lang="en-US" sz="2800" dirty="0" smtClean="0"/>
              <a:t> - An e-mail virus travels as an attachment to e-mail messages, and usually replicates itself by automatically mailing itself to dozens of people in the victim's e-mail address book. </a:t>
            </a:r>
            <a:r>
              <a:rPr lang="en-US" sz="2600" b="1" dirty="0" smtClean="0"/>
              <a:t/>
            </a:r>
            <a:br>
              <a:rPr lang="en-US" sz="2600" b="1" dirty="0" smtClean="0"/>
            </a:br>
            <a:endParaRPr lang="en-US" sz="2600" b="1" dirty="0" smtClean="0"/>
          </a:p>
          <a:p>
            <a:r>
              <a:rPr lang="en-US" sz="2600" dirty="0" smtClean="0"/>
              <a:t>• </a:t>
            </a:r>
            <a:r>
              <a:rPr lang="en-US" sz="2600" b="1" dirty="0" smtClean="0"/>
              <a:t>Worms are computer </a:t>
            </a:r>
            <a:r>
              <a:rPr lang="en-US" sz="2400" b="1" dirty="0" smtClean="0"/>
              <a:t>programs that </a:t>
            </a:r>
            <a:r>
              <a:rPr lang="en-US" sz="2400" dirty="0" smtClean="0"/>
              <a:t>claim to do one thing (it may claim to be a game) but instead does damage when you run it. They </a:t>
            </a:r>
            <a:r>
              <a:rPr lang="en-US" sz="2600" b="1" dirty="0" smtClean="0"/>
              <a:t>are sophisticated viruses that can reproduce themselves and spread to other computers without your interaction, </a:t>
            </a:r>
            <a:r>
              <a:rPr lang="en-US" sz="2800" dirty="0" smtClean="0"/>
              <a:t>it may erase your hard disk. </a:t>
            </a:r>
            <a:endParaRPr lang="en-US" sz="2600" b="1" dirty="0" smtClean="0"/>
          </a:p>
          <a:p>
            <a:endParaRPr lang="en-AU" sz="2600" b="1" dirty="0"/>
          </a:p>
        </p:txBody>
      </p:sp>
      <p:pic>
        <p:nvPicPr>
          <p:cNvPr id="16385" name="Picture 1"/>
          <p:cNvPicPr>
            <a:picLocks noChangeAspect="1" noChangeArrowheads="1"/>
          </p:cNvPicPr>
          <p:nvPr/>
        </p:nvPicPr>
        <p:blipFill>
          <a:blip r:embed="rId2" cstate="print"/>
          <a:srcRect/>
          <a:stretch>
            <a:fillRect/>
          </a:stretch>
        </p:blipFill>
        <p:spPr bwMode="auto">
          <a:xfrm>
            <a:off x="7572395" y="214290"/>
            <a:ext cx="1418463" cy="13573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5856"/>
            <a:ext cx="8534400" cy="6124754"/>
          </a:xfrm>
          <a:prstGeom prst="rect">
            <a:avLst/>
          </a:prstGeom>
          <a:noFill/>
        </p:spPr>
        <p:txBody>
          <a:bodyPr wrap="square" rtlCol="0">
            <a:spAutoFit/>
          </a:bodyPr>
          <a:lstStyle/>
          <a:p>
            <a:r>
              <a:rPr lang="en-US" sz="4000" b="1" dirty="0" smtClean="0"/>
              <a:t>Top threats to computer security</a:t>
            </a:r>
          </a:p>
          <a:p>
            <a:endParaRPr lang="en-US" dirty="0" smtClean="0"/>
          </a:p>
          <a:p>
            <a:r>
              <a:rPr lang="en-US" sz="2600" dirty="0" smtClean="0"/>
              <a:t/>
            </a:r>
            <a:br>
              <a:rPr lang="en-US" sz="2600" dirty="0" smtClean="0"/>
            </a:br>
            <a:r>
              <a:rPr lang="en-US" sz="2600" dirty="0" smtClean="0"/>
              <a:t/>
            </a:r>
            <a:br>
              <a:rPr lang="en-US" sz="2600" dirty="0" smtClean="0"/>
            </a:br>
            <a:r>
              <a:rPr lang="en-US" sz="2600" dirty="0" smtClean="0"/>
              <a:t>• </a:t>
            </a:r>
            <a:r>
              <a:rPr lang="en-US" sz="2600" b="1" dirty="0" smtClean="0"/>
              <a:t>Trojans,</a:t>
            </a:r>
            <a:r>
              <a:rPr lang="en-US" sz="2400" dirty="0" smtClean="0"/>
              <a:t> A file which can open a connection (a backdoor into the machine)</a:t>
            </a:r>
            <a:r>
              <a:rPr lang="en-US" sz="2600" b="1" dirty="0" smtClean="0"/>
              <a:t> and that pretend to be helpful programs while destroying your data, damaging your</a:t>
            </a:r>
            <a:r>
              <a:rPr lang="en-US" sz="2600" dirty="0" smtClean="0"/>
              <a:t> </a:t>
            </a:r>
            <a:r>
              <a:rPr lang="en-AU" sz="2600" b="1" dirty="0" smtClean="0"/>
              <a:t>computer, and stealing personal information. </a:t>
            </a:r>
            <a:r>
              <a:rPr lang="en-US" sz="2400" b="1" dirty="0" smtClean="0"/>
              <a:t>A </a:t>
            </a:r>
            <a:r>
              <a:rPr lang="en-US" sz="2400" b="1" dirty="0" err="1" smtClean="0"/>
              <a:t>trojan</a:t>
            </a:r>
            <a:r>
              <a:rPr lang="en-US" sz="2400" b="1" dirty="0" smtClean="0"/>
              <a:t> horse does not replicate or spread like a virus</a:t>
            </a:r>
            <a:r>
              <a:rPr lang="en-US" sz="2400" dirty="0" smtClean="0"/>
              <a:t>. Most virus checking programs detect </a:t>
            </a:r>
            <a:r>
              <a:rPr lang="en-US" sz="2400" dirty="0" err="1" smtClean="0"/>
              <a:t>trojan</a:t>
            </a:r>
            <a:r>
              <a:rPr lang="en-US" sz="2400" dirty="0" smtClean="0"/>
              <a:t> horses.</a:t>
            </a:r>
            <a:r>
              <a:rPr lang="en-AU" sz="2600" b="1" dirty="0" smtClean="0"/>
              <a:t/>
            </a:r>
            <a:br>
              <a:rPr lang="en-AU" sz="2600" b="1" dirty="0" smtClean="0"/>
            </a:br>
            <a:endParaRPr lang="en-AU" sz="2600" b="1" dirty="0" smtClean="0"/>
          </a:p>
          <a:p>
            <a:r>
              <a:rPr lang="en-US" sz="2600" dirty="0" smtClean="0"/>
              <a:t>• </a:t>
            </a:r>
            <a:r>
              <a:rPr lang="en-US" sz="2600" b="1" dirty="0" smtClean="0"/>
              <a:t>Spyware is software that tracks your online activity. Spyware may bombard you with pop-up advertising, collect your personal information, or change the settings on your computer without your knowledge or consent.</a:t>
            </a:r>
            <a:endParaRPr lang="en-AU" sz="2600" b="1" dirty="0"/>
          </a:p>
        </p:txBody>
      </p:sp>
      <p:pic>
        <p:nvPicPr>
          <p:cNvPr id="16385" name="Picture 1"/>
          <p:cNvPicPr>
            <a:picLocks noChangeAspect="1" noChangeArrowheads="1"/>
          </p:cNvPicPr>
          <p:nvPr/>
        </p:nvPicPr>
        <p:blipFill>
          <a:blip r:embed="rId2" cstate="print"/>
          <a:srcRect/>
          <a:stretch>
            <a:fillRect/>
          </a:stretch>
        </p:blipFill>
        <p:spPr bwMode="auto">
          <a:xfrm>
            <a:off x="7572395" y="214290"/>
            <a:ext cx="1418463" cy="13573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214282" y="714332"/>
            <a:ext cx="6143668" cy="6143668"/>
          </a:xfrm>
          <a:prstGeom prst="rect">
            <a:avLst/>
          </a:prstGeom>
          <a:noFill/>
          <a:ln w="9525">
            <a:noFill/>
            <a:miter lim="800000"/>
            <a:headEnd/>
            <a:tailEnd/>
          </a:ln>
          <a:effectLst/>
        </p:spPr>
      </p:pic>
      <p:sp>
        <p:nvSpPr>
          <p:cNvPr id="3" name="TextBox 2"/>
          <p:cNvSpPr txBox="1"/>
          <p:nvPr/>
        </p:nvSpPr>
        <p:spPr>
          <a:xfrm>
            <a:off x="6572264" y="117693"/>
            <a:ext cx="2357454" cy="6740307"/>
          </a:xfrm>
          <a:prstGeom prst="rect">
            <a:avLst/>
          </a:prstGeom>
          <a:noFill/>
        </p:spPr>
        <p:txBody>
          <a:bodyPr wrap="square" rtlCol="0">
            <a:spAutoFit/>
          </a:bodyPr>
          <a:lstStyle/>
          <a:p>
            <a:r>
              <a:rPr lang="en-US" sz="2400" b="1" dirty="0" smtClean="0"/>
              <a:t>Asia Pacific - Red</a:t>
            </a:r>
            <a:br>
              <a:rPr lang="en-US" sz="2400" b="1" dirty="0" smtClean="0"/>
            </a:br>
            <a:endParaRPr lang="en-US" sz="2400" b="1" dirty="0" smtClean="0"/>
          </a:p>
          <a:p>
            <a:r>
              <a:rPr lang="en-US" sz="2400" b="1" dirty="0" smtClean="0"/>
              <a:t>Europe/Middle East/Central Asia/Africa - </a:t>
            </a:r>
            <a:r>
              <a:rPr lang="en-US" sz="2400" b="1" dirty="0" smtClean="0">
                <a:solidFill>
                  <a:schemeClr val="accent3">
                    <a:lumMod val="75000"/>
                  </a:schemeClr>
                </a:solidFill>
              </a:rPr>
              <a:t>Green</a:t>
            </a:r>
            <a:r>
              <a:rPr lang="en-US" sz="2400" b="1" dirty="0" smtClean="0"/>
              <a:t/>
            </a:r>
            <a:br>
              <a:rPr lang="en-US" sz="2400" b="1" dirty="0" smtClean="0"/>
            </a:br>
            <a:endParaRPr lang="en-US" sz="2400" b="1" dirty="0" smtClean="0"/>
          </a:p>
          <a:p>
            <a:r>
              <a:rPr lang="en-US" sz="2400" b="1" dirty="0" smtClean="0"/>
              <a:t>North America - </a:t>
            </a:r>
            <a:r>
              <a:rPr lang="en-US" sz="2400" b="1" dirty="0" smtClean="0">
                <a:solidFill>
                  <a:schemeClr val="tx2"/>
                </a:solidFill>
              </a:rPr>
              <a:t>Blue</a:t>
            </a:r>
            <a:r>
              <a:rPr lang="en-US" sz="2400" b="1" dirty="0" smtClean="0"/>
              <a:t/>
            </a:r>
            <a:br>
              <a:rPr lang="en-US" sz="2400" b="1" dirty="0" smtClean="0"/>
            </a:br>
            <a:endParaRPr lang="en-US" sz="2400" b="1" dirty="0" smtClean="0"/>
          </a:p>
          <a:p>
            <a:r>
              <a:rPr lang="en-US" sz="2400" b="1" dirty="0" smtClean="0"/>
              <a:t>Latin American and Caribbean - </a:t>
            </a:r>
            <a:r>
              <a:rPr lang="en-US" sz="2400" b="1" dirty="0" smtClean="0">
                <a:solidFill>
                  <a:srgbClr val="FFFF00"/>
                </a:solidFill>
              </a:rPr>
              <a:t>Yellow</a:t>
            </a:r>
            <a:r>
              <a:rPr lang="en-US" sz="2400" b="1" dirty="0" smtClean="0"/>
              <a:t/>
            </a:r>
            <a:br>
              <a:rPr lang="en-US" sz="2400" b="1" dirty="0" smtClean="0"/>
            </a:br>
            <a:endParaRPr lang="en-US" sz="2400" b="1" dirty="0" smtClean="0"/>
          </a:p>
          <a:p>
            <a:r>
              <a:rPr lang="en-US" sz="2400" b="1" dirty="0" smtClean="0"/>
              <a:t>RFC1918 IP Addresses - </a:t>
            </a:r>
            <a:r>
              <a:rPr lang="en-US" sz="2400" b="1" dirty="0" smtClean="0">
                <a:solidFill>
                  <a:schemeClr val="accent2"/>
                </a:solidFill>
              </a:rPr>
              <a:t>Cyan</a:t>
            </a:r>
            <a:br>
              <a:rPr lang="en-US" sz="2400" b="1" dirty="0" smtClean="0">
                <a:solidFill>
                  <a:schemeClr val="accent2"/>
                </a:solidFill>
              </a:rPr>
            </a:br>
            <a:r>
              <a:rPr lang="en-US" sz="2400" b="1" dirty="0" smtClean="0"/>
              <a:t>Unknown - </a:t>
            </a:r>
            <a:r>
              <a:rPr lang="en-US" sz="2400" b="1" dirty="0" smtClean="0">
                <a:solidFill>
                  <a:schemeClr val="bg1"/>
                </a:solidFill>
              </a:rPr>
              <a:t>White</a:t>
            </a:r>
            <a:endParaRPr lang="en-AU" sz="2400" b="1" dirty="0">
              <a:solidFill>
                <a:schemeClr val="bg1"/>
              </a:solidFill>
            </a:endParaRPr>
          </a:p>
        </p:txBody>
      </p:sp>
      <p:sp>
        <p:nvSpPr>
          <p:cNvPr id="4" name="TextBox 3"/>
          <p:cNvSpPr txBox="1"/>
          <p:nvPr/>
        </p:nvSpPr>
        <p:spPr>
          <a:xfrm>
            <a:off x="0" y="0"/>
            <a:ext cx="6357950" cy="646331"/>
          </a:xfrm>
          <a:prstGeom prst="rect">
            <a:avLst/>
          </a:prstGeom>
          <a:noFill/>
        </p:spPr>
        <p:txBody>
          <a:bodyPr wrap="square" rtlCol="0">
            <a:spAutoFit/>
          </a:bodyPr>
          <a:lstStyle/>
          <a:p>
            <a:r>
              <a:rPr lang="en-AU" sz="3600" b="1" i="1" dirty="0" smtClean="0"/>
              <a:t>The Internet</a:t>
            </a:r>
            <a:endParaRPr lang="en-AU" sz="36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57166"/>
            <a:ext cx="8534400" cy="5693866"/>
          </a:xfrm>
          <a:prstGeom prst="rect">
            <a:avLst/>
          </a:prstGeom>
          <a:noFill/>
        </p:spPr>
        <p:txBody>
          <a:bodyPr wrap="square" rtlCol="0">
            <a:spAutoFit/>
          </a:bodyPr>
          <a:lstStyle/>
          <a:p>
            <a:r>
              <a:rPr lang="en-US" sz="2800" b="1" dirty="0" smtClean="0"/>
              <a:t>How to Prevent a Virus Invasion!</a:t>
            </a:r>
          </a:p>
          <a:p>
            <a:r>
              <a:rPr lang="en-US" sz="2400" dirty="0" smtClean="0"/>
              <a:t/>
            </a:r>
            <a:br>
              <a:rPr lang="en-US" sz="2400" dirty="0" smtClean="0"/>
            </a:br>
            <a:r>
              <a:rPr lang="en-US" sz="2400" dirty="0" smtClean="0"/>
              <a:t/>
            </a:r>
            <a:br>
              <a:rPr lang="en-US" sz="2400" dirty="0" smtClean="0"/>
            </a:br>
            <a:r>
              <a:rPr lang="en-US" sz="2400" dirty="0" smtClean="0"/>
              <a:t>-Load only software from original disks or CD's. Pirated or copied software is always a risk for a virus.</a:t>
            </a:r>
            <a:br>
              <a:rPr lang="en-US" sz="2400" dirty="0" smtClean="0"/>
            </a:br>
            <a:endParaRPr lang="en-US" sz="2400" dirty="0" smtClean="0"/>
          </a:p>
          <a:p>
            <a:r>
              <a:rPr lang="en-US" sz="2400" dirty="0" smtClean="0"/>
              <a:t>-Execute only programs of which you are familiar as to their origin.</a:t>
            </a:r>
            <a:br>
              <a:rPr lang="en-US" sz="2400" dirty="0" smtClean="0"/>
            </a:br>
            <a:r>
              <a:rPr lang="en-US" sz="2400" dirty="0" smtClean="0"/>
              <a:t/>
            </a:r>
            <a:br>
              <a:rPr lang="en-US" sz="2400" dirty="0" smtClean="0"/>
            </a:br>
            <a:r>
              <a:rPr lang="en-US" sz="2400" dirty="0" smtClean="0"/>
              <a:t> -Programs sent by email should always be suspicious. </a:t>
            </a:r>
          </a:p>
          <a:p>
            <a:r>
              <a:rPr lang="en-US" sz="2400" dirty="0" smtClean="0"/>
              <a:t>-Check all shareware and free programs downloaded from on-line services with a virus checking program.</a:t>
            </a:r>
            <a:br>
              <a:rPr lang="en-US" sz="2400" dirty="0" smtClean="0"/>
            </a:br>
            <a:endParaRPr lang="en-US" sz="2400" dirty="0" smtClean="0"/>
          </a:p>
          <a:p>
            <a:r>
              <a:rPr lang="en-US" sz="2400" dirty="0" smtClean="0"/>
              <a:t>-Purchase a virus program that runs as you boot or work your computer. Up-date it frequently.</a:t>
            </a:r>
          </a:p>
          <a:p>
            <a:r>
              <a:rPr lang="en-US" sz="2400" dirty="0" smtClean="0"/>
              <a:t>Use Scotty!</a:t>
            </a:r>
            <a:endParaRPr lang="en-US" sz="2400" dirty="0"/>
          </a:p>
        </p:txBody>
      </p:sp>
      <p:pic>
        <p:nvPicPr>
          <p:cNvPr id="16385" name="Picture 1"/>
          <p:cNvPicPr>
            <a:picLocks noChangeAspect="1" noChangeArrowheads="1"/>
          </p:cNvPicPr>
          <p:nvPr/>
        </p:nvPicPr>
        <p:blipFill>
          <a:blip r:embed="rId2" cstate="print"/>
          <a:srcRect/>
          <a:stretch>
            <a:fillRect/>
          </a:stretch>
        </p:blipFill>
        <p:spPr bwMode="auto">
          <a:xfrm>
            <a:off x="7572396" y="88488"/>
            <a:ext cx="1418463" cy="13573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928670"/>
            <a:ext cx="8429684" cy="5693866"/>
          </a:xfrm>
          <a:prstGeom prst="rect">
            <a:avLst/>
          </a:prstGeom>
        </p:spPr>
        <p:txBody>
          <a:bodyPr wrap="square">
            <a:spAutoFit/>
          </a:bodyPr>
          <a:lstStyle/>
          <a:p>
            <a:r>
              <a:rPr lang="en-US" sz="2800" b="1" dirty="0" smtClean="0"/>
              <a:t>POLITICALLY CORRECT VIRUS: Never calls itself a "virus," but instead refers to itself as an "electronic microorganism.“</a:t>
            </a:r>
          </a:p>
          <a:p>
            <a:endParaRPr lang="en-US" sz="2800" b="1" dirty="0" smtClean="0"/>
          </a:p>
          <a:p>
            <a:r>
              <a:rPr lang="en-US" sz="2800" b="1" dirty="0" smtClean="0"/>
              <a:t>FEDERAL BUREAUCRAT VIRUS: Divides your hard disk into hundreds of little units, each of which does practically nothing, but all of which claim to be the most important part of the computer.</a:t>
            </a:r>
          </a:p>
          <a:p>
            <a:r>
              <a:rPr lang="en-US" sz="2800" b="1" dirty="0" smtClean="0"/>
              <a:t/>
            </a:r>
            <a:br>
              <a:rPr lang="en-US" sz="2800" b="1" dirty="0" smtClean="0"/>
            </a:br>
            <a:r>
              <a:rPr lang="en-US" sz="2800" b="1" dirty="0" smtClean="0"/>
              <a:t>AIRLINE VIRUS: You're in Dallas, but your data is in Singapore.</a:t>
            </a:r>
          </a:p>
          <a:p>
            <a:endParaRPr lang="en-US" sz="2800" b="1" dirty="0" smtClean="0"/>
          </a:p>
          <a:p>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14356"/>
            <a:ext cx="8572560" cy="4708981"/>
          </a:xfrm>
          <a:prstGeom prst="rect">
            <a:avLst/>
          </a:prstGeom>
        </p:spPr>
        <p:txBody>
          <a:bodyPr wrap="square">
            <a:spAutoFit/>
          </a:bodyPr>
          <a:lstStyle/>
          <a:p>
            <a:r>
              <a:rPr lang="en-US" sz="2800" b="1" dirty="0" smtClean="0"/>
              <a:t>FREUDIAN VIRUS: Your computer becomes obsessed with marrying its own motherboard.</a:t>
            </a:r>
          </a:p>
          <a:p>
            <a:r>
              <a:rPr lang="en-US" sz="2800" b="1" dirty="0" smtClean="0"/>
              <a:t/>
            </a:r>
            <a:br>
              <a:rPr lang="en-US" sz="2800" b="1" dirty="0" smtClean="0"/>
            </a:br>
            <a:r>
              <a:rPr lang="en-US" sz="2800" b="1" dirty="0" smtClean="0"/>
              <a:t>ELVIS VIRUS: Your computer gets fat, slow, and lazy and then self destructs, only to resurface at shopping malls and service stations across rural America.</a:t>
            </a:r>
          </a:p>
          <a:p>
            <a:endParaRPr lang="en-US" sz="2800" b="1" dirty="0" smtClean="0"/>
          </a:p>
          <a:p>
            <a:r>
              <a:rPr lang="en-US" sz="2800" b="1" dirty="0" smtClean="0"/>
              <a:t>STAR TREK VIRUS: Invades your system in places where no virus has gone before.</a:t>
            </a:r>
          </a:p>
          <a:p>
            <a:endParaRPr lang="en-US" sz="2400" b="1" dirty="0" smtClean="0"/>
          </a:p>
          <a:p>
            <a:endParaRPr lang="en-US"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642918"/>
            <a:ext cx="8501122" cy="4031873"/>
          </a:xfrm>
          <a:prstGeom prst="rect">
            <a:avLst/>
          </a:prstGeom>
          <a:noFill/>
        </p:spPr>
        <p:txBody>
          <a:bodyPr wrap="square" rtlCol="0">
            <a:spAutoFit/>
          </a:bodyPr>
          <a:lstStyle/>
          <a:p>
            <a:r>
              <a:rPr lang="en-AU" sz="3200" b="1" dirty="0" smtClean="0"/>
              <a:t>Peer to Peer Networks</a:t>
            </a:r>
          </a:p>
          <a:p>
            <a:endParaRPr lang="en-AU" sz="3200" dirty="0" smtClean="0"/>
          </a:p>
          <a:p>
            <a:r>
              <a:rPr lang="en-US" sz="3200" dirty="0" smtClean="0"/>
              <a:t>Unlike a </a:t>
            </a:r>
            <a:r>
              <a:rPr lang="en-AU" sz="3200" dirty="0" smtClean="0"/>
              <a:t>centralised</a:t>
            </a:r>
            <a:r>
              <a:rPr lang="en-US" sz="3200" dirty="0" smtClean="0"/>
              <a:t> web server (site), computers on a P2P network are distributed ordinary computers (called peers) used by users at home or at work and should not necessarily be trusted in the way web sites with digital certificates might be.</a:t>
            </a:r>
            <a:endParaRPr lang="en-AU" sz="3200" dirty="0"/>
          </a:p>
        </p:txBody>
      </p:sp>
      <p:sp>
        <p:nvSpPr>
          <p:cNvPr id="3" name="TextBox 2"/>
          <p:cNvSpPr txBox="1"/>
          <p:nvPr/>
        </p:nvSpPr>
        <p:spPr>
          <a:xfrm>
            <a:off x="0" y="6072206"/>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33210"/>
            <a:ext cx="8715436" cy="5509200"/>
          </a:xfrm>
          <a:prstGeom prst="rect">
            <a:avLst/>
          </a:prstGeom>
          <a:noFill/>
        </p:spPr>
        <p:txBody>
          <a:bodyPr wrap="square" rtlCol="0">
            <a:spAutoFit/>
          </a:bodyPr>
          <a:lstStyle/>
          <a:p>
            <a:r>
              <a:rPr lang="en-AU" sz="3200" b="1" dirty="0" smtClean="0"/>
              <a:t>Peer to Peer Networks</a:t>
            </a:r>
          </a:p>
          <a:p>
            <a:r>
              <a:rPr lang="en-US" sz="3200" dirty="0" smtClean="0"/>
              <a:t>In order to access content from any P2P network, it is necessary for the user to install the relevant P2P software which opens incoming P2P connections through a firewall or modem/router. This software turns your own computer into a peer node on the P2P network. This means that </a:t>
            </a:r>
            <a:r>
              <a:rPr lang="en-US" sz="3200" i="1" dirty="0" smtClean="0"/>
              <a:t>if you do not configure this software correctly, you may inadvertently open your computer up to receive connections </a:t>
            </a:r>
            <a:r>
              <a:rPr lang="en-US" sz="3200" dirty="0" smtClean="0"/>
              <a:t>from any other computers. </a:t>
            </a:r>
            <a:r>
              <a:rPr lang="en-US" sz="3200" b="1" dirty="0" smtClean="0"/>
              <a:t>Can also add to your internet uploads/downloads</a:t>
            </a:r>
            <a:r>
              <a:rPr lang="en-US" sz="3200" dirty="0" smtClean="0"/>
              <a:t>.</a:t>
            </a:r>
            <a:endParaRPr lang="en-AU" sz="3200" dirty="0"/>
          </a:p>
        </p:txBody>
      </p:sp>
      <p:sp>
        <p:nvSpPr>
          <p:cNvPr id="3" name="TextBox 2"/>
          <p:cNvSpPr txBox="1"/>
          <p:nvPr/>
        </p:nvSpPr>
        <p:spPr>
          <a:xfrm>
            <a:off x="6429388" y="6072206"/>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642918"/>
            <a:ext cx="8858280" cy="4524315"/>
          </a:xfrm>
          <a:prstGeom prst="rect">
            <a:avLst/>
          </a:prstGeom>
          <a:noFill/>
        </p:spPr>
        <p:txBody>
          <a:bodyPr wrap="square" rtlCol="0">
            <a:spAutoFit/>
          </a:bodyPr>
          <a:lstStyle/>
          <a:p>
            <a:r>
              <a:rPr lang="en-AU" sz="3200" b="1" dirty="0" smtClean="0"/>
              <a:t>Peer to Peer Networks</a:t>
            </a:r>
          </a:p>
          <a:p>
            <a:endParaRPr lang="en-AU" sz="3200" dirty="0" smtClean="0"/>
          </a:p>
          <a:p>
            <a:r>
              <a:rPr lang="en-US" sz="3200" dirty="0" smtClean="0"/>
              <a:t>Thirdly, because you are connecting and downloading content from ordinary computers that are not necessarily securely maintained or managed, you increase the risk of infection from malware that may be installed on that peer computer whether it was put there with or without the knowledge of the peer </a:t>
            </a:r>
            <a:r>
              <a:rPr lang="en-AU" sz="3200" dirty="0" smtClean="0"/>
              <a:t>computer owner.</a:t>
            </a:r>
            <a:endParaRPr lang="en-AU" sz="3200" dirty="0"/>
          </a:p>
        </p:txBody>
      </p:sp>
      <p:sp>
        <p:nvSpPr>
          <p:cNvPr id="3" name="TextBox 2"/>
          <p:cNvSpPr txBox="1"/>
          <p:nvPr/>
        </p:nvSpPr>
        <p:spPr>
          <a:xfrm>
            <a:off x="0" y="6072206"/>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85918" y="3352808"/>
            <a:ext cx="6500858" cy="3505192"/>
          </a:xfrm>
          <a:prstGeom prst="rect">
            <a:avLst/>
          </a:prstGeom>
          <a:noFill/>
          <a:ln w="9525">
            <a:noFill/>
            <a:miter lim="800000"/>
            <a:headEnd/>
            <a:tailEnd/>
          </a:ln>
          <a:effectLst/>
        </p:spPr>
      </p:pic>
      <p:sp>
        <p:nvSpPr>
          <p:cNvPr id="3" name="TextBox 2"/>
          <p:cNvSpPr txBox="1"/>
          <p:nvPr/>
        </p:nvSpPr>
        <p:spPr>
          <a:xfrm>
            <a:off x="285720" y="214290"/>
            <a:ext cx="8858280" cy="3170099"/>
          </a:xfrm>
          <a:prstGeom prst="rect">
            <a:avLst/>
          </a:prstGeom>
          <a:noFill/>
        </p:spPr>
        <p:txBody>
          <a:bodyPr wrap="square" rtlCol="0">
            <a:spAutoFit/>
          </a:bodyPr>
          <a:lstStyle/>
          <a:p>
            <a:r>
              <a:rPr lang="en-AU" sz="3200" b="1" dirty="0" smtClean="0"/>
              <a:t>Home </a:t>
            </a:r>
            <a:r>
              <a:rPr lang="en-AU" sz="3200" b="1" dirty="0" err="1" smtClean="0"/>
              <a:t>WiFi</a:t>
            </a:r>
            <a:endParaRPr lang="en-AU" sz="3200" b="1" dirty="0" smtClean="0"/>
          </a:p>
          <a:p>
            <a:r>
              <a:rPr lang="en-US" sz="2800" dirty="0" smtClean="0"/>
              <a:t>5% of respondents admitted they used their </a:t>
            </a:r>
            <a:r>
              <a:rPr lang="en-US" sz="2800" dirty="0" err="1" smtClean="0"/>
              <a:t>neighbour’s</a:t>
            </a:r>
            <a:r>
              <a:rPr lang="en-US" sz="2800" dirty="0" smtClean="0"/>
              <a:t> open (</a:t>
            </a:r>
            <a:r>
              <a:rPr lang="en-US" sz="2800" dirty="0" err="1" smtClean="0"/>
              <a:t>ie</a:t>
            </a:r>
            <a:r>
              <a:rPr lang="en-US" sz="2800" dirty="0" smtClean="0"/>
              <a:t> insecure) </a:t>
            </a:r>
            <a:r>
              <a:rPr lang="en-US" sz="2800" dirty="0" err="1" smtClean="0"/>
              <a:t>WiFi</a:t>
            </a:r>
            <a:r>
              <a:rPr lang="en-US" sz="2800" dirty="0" smtClean="0"/>
              <a:t> network to </a:t>
            </a:r>
            <a:r>
              <a:rPr lang="en-AU" sz="2800" dirty="0" smtClean="0"/>
              <a:t>connect to the Internet. </a:t>
            </a:r>
            <a:r>
              <a:rPr lang="en-AU" sz="2800" b="1" dirty="0" smtClean="0"/>
              <a:t>When people </a:t>
            </a:r>
            <a:r>
              <a:rPr lang="en-US" sz="2800" b="1" dirty="0" smtClean="0"/>
              <a:t>surf the Internet at the </a:t>
            </a:r>
            <a:r>
              <a:rPr lang="en-US" sz="2800" b="1" dirty="0" err="1" smtClean="0"/>
              <a:t>neighbour’s</a:t>
            </a:r>
            <a:r>
              <a:rPr lang="en-US" sz="2800" b="1" dirty="0" smtClean="0"/>
              <a:t> expense the download usage will count towards the </a:t>
            </a:r>
            <a:r>
              <a:rPr lang="en-US" sz="2800" b="1" dirty="0" err="1" smtClean="0"/>
              <a:t>neighbour’s</a:t>
            </a:r>
            <a:r>
              <a:rPr lang="en-US" sz="2800" b="1" dirty="0" smtClean="0"/>
              <a:t> overall use. </a:t>
            </a:r>
            <a:r>
              <a:rPr lang="en-US" sz="2800" dirty="0" smtClean="0"/>
              <a:t>Some may find their speed is slowed due to shaping policies when bandwidth limits are exceeded.</a:t>
            </a:r>
            <a:endParaRPr lang="en-AU" sz="2800" b="1" dirty="0"/>
          </a:p>
        </p:txBody>
      </p:sp>
      <p:sp>
        <p:nvSpPr>
          <p:cNvPr id="4" name="TextBox 3"/>
          <p:cNvSpPr txBox="1"/>
          <p:nvPr/>
        </p:nvSpPr>
        <p:spPr>
          <a:xfrm>
            <a:off x="0" y="6072206"/>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786842" cy="5970865"/>
          </a:xfrm>
          <a:prstGeom prst="rect">
            <a:avLst/>
          </a:prstGeom>
          <a:noFill/>
        </p:spPr>
        <p:txBody>
          <a:bodyPr wrap="square" rtlCol="0">
            <a:spAutoFit/>
          </a:bodyPr>
          <a:lstStyle/>
          <a:p>
            <a:r>
              <a:rPr lang="en-AU" sz="2800" b="1" dirty="0" smtClean="0"/>
              <a:t>Malware</a:t>
            </a:r>
          </a:p>
          <a:p>
            <a:r>
              <a:rPr lang="en-US" sz="2800" dirty="0" smtClean="0"/>
              <a:t>23% percent of respondents reported one or more confirmed malware infections on their home </a:t>
            </a:r>
            <a:r>
              <a:rPr lang="en-AU" sz="2800" dirty="0" smtClean="0"/>
              <a:t>computer. </a:t>
            </a:r>
          </a:p>
          <a:p>
            <a:r>
              <a:rPr lang="en-US" sz="2800" dirty="0" smtClean="0"/>
              <a:t>15% reported that the infection was detected by their AV or anti-spyware software.</a:t>
            </a:r>
          </a:p>
          <a:p>
            <a:r>
              <a:rPr lang="en-US" sz="2800" dirty="0" smtClean="0"/>
              <a:t>11% had been advised by a trusted third party (such as their bank, ISP or other professional </a:t>
            </a:r>
            <a:r>
              <a:rPr lang="en-US" sz="2800" dirty="0" err="1" smtClean="0"/>
              <a:t>organisation</a:t>
            </a:r>
            <a:r>
              <a:rPr lang="en-US" sz="2800" dirty="0" smtClean="0"/>
              <a:t>) that their computer was infected with malware.</a:t>
            </a:r>
          </a:p>
          <a:p>
            <a:r>
              <a:rPr lang="en-US" sz="2800" dirty="0" smtClean="0"/>
              <a:t>This rate (23%) of all home computers used by the respondents had malware.</a:t>
            </a:r>
          </a:p>
          <a:p>
            <a:r>
              <a:rPr lang="en-US" sz="2800" dirty="0" smtClean="0"/>
              <a:t>The actual infection rate may be higher because those</a:t>
            </a:r>
          </a:p>
          <a:p>
            <a:r>
              <a:rPr lang="en-US" sz="2800" dirty="0" smtClean="0"/>
              <a:t>who do not have AV software or who don’t keep it up to date have no real capacity to know if they have an </a:t>
            </a:r>
            <a:r>
              <a:rPr lang="en-AU" sz="2800" dirty="0" smtClean="0"/>
              <a:t>infection</a:t>
            </a:r>
          </a:p>
          <a:p>
            <a:endParaRPr lang="en-AU" dirty="0"/>
          </a:p>
        </p:txBody>
      </p:sp>
      <p:sp>
        <p:nvSpPr>
          <p:cNvPr id="4" name="TextBox 3"/>
          <p:cNvSpPr txBox="1"/>
          <p:nvPr/>
        </p:nvSpPr>
        <p:spPr>
          <a:xfrm>
            <a:off x="0" y="6072206"/>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429684" cy="6124754"/>
          </a:xfrm>
          <a:prstGeom prst="rect">
            <a:avLst/>
          </a:prstGeom>
          <a:noFill/>
        </p:spPr>
        <p:txBody>
          <a:bodyPr wrap="square" rtlCol="0">
            <a:spAutoFit/>
          </a:bodyPr>
          <a:lstStyle/>
          <a:p>
            <a:r>
              <a:rPr lang="en-AU" sz="2800" b="1" dirty="0" smtClean="0"/>
              <a:t>Malware</a:t>
            </a:r>
          </a:p>
          <a:p>
            <a:endParaRPr lang="en-AU" sz="2800" dirty="0" smtClean="0"/>
          </a:p>
          <a:p>
            <a:r>
              <a:rPr lang="en-US" sz="2800" dirty="0" smtClean="0"/>
              <a:t>Current trends show that a large proportion of malware now being developed is for illicit financial gain and includes the theft of personal identifying information or online access credentials.</a:t>
            </a:r>
          </a:p>
          <a:p>
            <a:r>
              <a:rPr lang="en-US" sz="2800" dirty="0" smtClean="0"/>
              <a:t>it is possible that close to one quarter of all home computer users have had sensitive information about them and other users of the compromised computers captured. Sensitive information typically includes all usernames and passwords stored on the computer including for online banking, web portals or email accounts and web form data displayed or submitted during encrypted SSL sessions.</a:t>
            </a:r>
            <a:endParaRPr lang="en-AU" sz="2800" dirty="0"/>
          </a:p>
        </p:txBody>
      </p:sp>
      <p:sp>
        <p:nvSpPr>
          <p:cNvPr id="3" name="TextBox 2"/>
          <p:cNvSpPr txBox="1"/>
          <p:nvPr/>
        </p:nvSpPr>
        <p:spPr>
          <a:xfrm>
            <a:off x="6429388" y="6273225"/>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429684" cy="4832092"/>
          </a:xfrm>
          <a:prstGeom prst="rect">
            <a:avLst/>
          </a:prstGeom>
          <a:noFill/>
        </p:spPr>
        <p:txBody>
          <a:bodyPr wrap="square" rtlCol="0">
            <a:spAutoFit/>
          </a:bodyPr>
          <a:lstStyle/>
          <a:p>
            <a:r>
              <a:rPr lang="en-AU" sz="2800" b="1" dirty="0" smtClean="0"/>
              <a:t>Malware</a:t>
            </a:r>
          </a:p>
          <a:p>
            <a:endParaRPr lang="en-US" sz="2800" b="1" dirty="0" smtClean="0"/>
          </a:p>
          <a:p>
            <a:r>
              <a:rPr lang="en-US" sz="2800" b="1" dirty="0" smtClean="0"/>
              <a:t>Hacked Ad Seen on MySpace Served Spyware to a Million</a:t>
            </a:r>
          </a:p>
          <a:p>
            <a:r>
              <a:rPr lang="en-US" sz="2800" b="1" dirty="0" smtClean="0"/>
              <a:t>DeckOutYourDeck.com</a:t>
            </a:r>
            <a:r>
              <a:rPr lang="en-US" sz="2800" dirty="0" smtClean="0"/>
              <a:t>, his browser asked him whether he wanted to open a file called </a:t>
            </a:r>
            <a:r>
              <a:rPr lang="en-US" sz="2800" b="1" dirty="0" smtClean="0"/>
              <a:t>exp.wmf</a:t>
            </a:r>
            <a:r>
              <a:rPr lang="en-US" sz="2800" dirty="0" smtClean="0"/>
              <a:t>. Microsoft released a patch in January to fix a serious security flaw in the way Windows renders </a:t>
            </a:r>
            <a:r>
              <a:rPr lang="en-US" sz="2800" b="1" dirty="0" smtClean="0"/>
              <a:t>WMF</a:t>
            </a:r>
            <a:r>
              <a:rPr lang="en-US" sz="2800" dirty="0" smtClean="0"/>
              <a:t> (Windows Metafile) images, and online criminal groups have been using the flaw to install adware, keystroke loggers and all manner of invasive software for the past seven months. </a:t>
            </a:r>
            <a:endParaRPr lang="en-US" sz="2800" b="1" dirty="0"/>
          </a:p>
        </p:txBody>
      </p:sp>
      <p:pic>
        <p:nvPicPr>
          <p:cNvPr id="39938" name="Picture 2"/>
          <p:cNvPicPr>
            <a:picLocks noChangeAspect="1" noChangeArrowheads="1"/>
          </p:cNvPicPr>
          <p:nvPr/>
        </p:nvPicPr>
        <p:blipFill>
          <a:blip r:embed="rId2" cstate="print"/>
          <a:srcRect/>
          <a:stretch>
            <a:fillRect/>
          </a:stretch>
        </p:blipFill>
        <p:spPr bwMode="auto">
          <a:xfrm>
            <a:off x="4786314" y="500042"/>
            <a:ext cx="2895600" cy="54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429684" cy="3539430"/>
          </a:xfrm>
          <a:prstGeom prst="rect">
            <a:avLst/>
          </a:prstGeom>
          <a:noFill/>
        </p:spPr>
        <p:txBody>
          <a:bodyPr wrap="square" rtlCol="0">
            <a:spAutoFit/>
          </a:bodyPr>
          <a:lstStyle/>
          <a:p>
            <a:r>
              <a:rPr lang="en-AU" sz="2800" b="1" dirty="0" smtClean="0"/>
              <a:t>Malware</a:t>
            </a:r>
          </a:p>
          <a:p>
            <a:r>
              <a:rPr lang="en-US" sz="2800" b="1" dirty="0" smtClean="0"/>
              <a:t>Hacked Ad Seen on MySpace Served Spyware to a Million</a:t>
            </a:r>
          </a:p>
          <a:p>
            <a:r>
              <a:rPr lang="en-US" sz="2800" b="1" dirty="0" smtClean="0"/>
              <a:t>Internet Explorer</a:t>
            </a:r>
            <a:r>
              <a:rPr lang="en-US" sz="2800" dirty="0" smtClean="0"/>
              <a:t> users who visited a Web page containing this ad and whose IE was not equipped with the WMF patch would not get that warning. Rather, their machines would silently download a </a:t>
            </a:r>
            <a:r>
              <a:rPr lang="en-US" sz="2800" b="1" dirty="0" smtClean="0"/>
              <a:t>Trojan horse</a:t>
            </a:r>
            <a:r>
              <a:rPr lang="en-US" sz="2800" dirty="0" smtClean="0"/>
              <a:t> program that installs junk software on the PC.</a:t>
            </a:r>
            <a:endParaRPr lang="en-US" sz="2800" b="1" dirty="0"/>
          </a:p>
        </p:txBody>
      </p:sp>
      <p:pic>
        <p:nvPicPr>
          <p:cNvPr id="4" name="Picture 2"/>
          <p:cNvPicPr>
            <a:picLocks noChangeAspect="1" noChangeArrowheads="1"/>
          </p:cNvPicPr>
          <p:nvPr/>
        </p:nvPicPr>
        <p:blipFill>
          <a:blip r:embed="rId2" cstate="print"/>
          <a:srcRect/>
          <a:stretch>
            <a:fillRect/>
          </a:stretch>
        </p:blipFill>
        <p:spPr bwMode="auto">
          <a:xfrm>
            <a:off x="500034" y="3786190"/>
            <a:ext cx="4500594" cy="2878402"/>
          </a:xfrm>
          <a:prstGeom prst="rect">
            <a:avLst/>
          </a:prstGeom>
          <a:noFill/>
          <a:ln w="9525">
            <a:noFill/>
            <a:miter lim="800000"/>
            <a:headEnd/>
            <a:tailEnd/>
          </a:ln>
          <a:effectLst/>
        </p:spPr>
      </p:pic>
      <p:pic>
        <p:nvPicPr>
          <p:cNvPr id="38914" name="Picture 2"/>
          <p:cNvPicPr>
            <a:picLocks noChangeAspect="1" noChangeArrowheads="1"/>
          </p:cNvPicPr>
          <p:nvPr/>
        </p:nvPicPr>
        <p:blipFill>
          <a:blip r:embed="rId3" cstate="print"/>
          <a:srcRect/>
          <a:stretch>
            <a:fillRect/>
          </a:stretch>
        </p:blipFill>
        <p:spPr bwMode="auto">
          <a:xfrm>
            <a:off x="5929322" y="5500702"/>
            <a:ext cx="2895600" cy="54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a:stretch>
            <a:fillRect/>
          </a:stretch>
        </p:blipFill>
        <p:spPr bwMode="auto">
          <a:xfrm>
            <a:off x="285720" y="0"/>
            <a:ext cx="3832229" cy="3214686"/>
          </a:xfrm>
          <a:prstGeom prst="rect">
            <a:avLst/>
          </a:prstGeom>
          <a:noFill/>
          <a:ln w="9525">
            <a:noFill/>
            <a:miter lim="800000"/>
            <a:headEnd/>
            <a:tailEnd/>
          </a:ln>
          <a:effectLst/>
        </p:spPr>
      </p:pic>
      <p:sp>
        <p:nvSpPr>
          <p:cNvPr id="4" name="TextBox 3"/>
          <p:cNvSpPr txBox="1"/>
          <p:nvPr/>
        </p:nvSpPr>
        <p:spPr>
          <a:xfrm>
            <a:off x="214282" y="3571876"/>
            <a:ext cx="8572560" cy="1938992"/>
          </a:xfrm>
          <a:prstGeom prst="rect">
            <a:avLst/>
          </a:prstGeom>
          <a:noFill/>
        </p:spPr>
        <p:txBody>
          <a:bodyPr wrap="square" rtlCol="0">
            <a:spAutoFit/>
          </a:bodyPr>
          <a:lstStyle/>
          <a:p>
            <a:r>
              <a:rPr lang="en-US" sz="2400" b="1" dirty="0" err="1" smtClean="0">
                <a:hlinkClick r:id="rId3"/>
              </a:rPr>
              <a:t>PurityScan</a:t>
            </a:r>
            <a:r>
              <a:rPr lang="en-US" sz="2400" b="1" dirty="0" smtClean="0">
                <a:hlinkClick r:id="rId3"/>
              </a:rPr>
              <a:t>/</a:t>
            </a:r>
            <a:r>
              <a:rPr lang="en-US" sz="2400" b="1" dirty="0" err="1" smtClean="0">
                <a:hlinkClick r:id="rId3"/>
              </a:rPr>
              <a:t>ClickSpring</a:t>
            </a:r>
            <a:r>
              <a:rPr lang="en-US" sz="2400" dirty="0" smtClean="0"/>
              <a:t> family of adware. This stuff bombards the user with pop-up ads and tracks their Web usage. Only a little more than half of the anti-virus programs used at anti-virus testing service </a:t>
            </a:r>
            <a:r>
              <a:rPr lang="en-US" sz="2400" b="1" dirty="0" smtClean="0">
                <a:hlinkClick r:id="rId4"/>
              </a:rPr>
              <a:t>AV-Test.org</a:t>
            </a:r>
            <a:r>
              <a:rPr lang="en-US" sz="2400" dirty="0" smtClean="0"/>
              <a:t> flagged the various programs that the Trojan tried to download as malicious or suspicious.</a:t>
            </a:r>
            <a:endParaRPr lang="en-AU" sz="2400" dirty="0"/>
          </a:p>
        </p:txBody>
      </p:sp>
      <p:pic>
        <p:nvPicPr>
          <p:cNvPr id="36868" name="Picture 4"/>
          <p:cNvPicPr>
            <a:picLocks noChangeAspect="1" noChangeArrowheads="1"/>
          </p:cNvPicPr>
          <p:nvPr/>
        </p:nvPicPr>
        <p:blipFill>
          <a:blip r:embed="rId5" cstate="print"/>
          <a:srcRect/>
          <a:stretch>
            <a:fillRect/>
          </a:stretch>
        </p:blipFill>
        <p:spPr bwMode="auto">
          <a:xfrm>
            <a:off x="5429256" y="5857892"/>
            <a:ext cx="2895600" cy="54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a:stretch>
            <a:fillRect/>
          </a:stretch>
        </p:blipFill>
        <p:spPr bwMode="auto">
          <a:xfrm>
            <a:off x="285720" y="0"/>
            <a:ext cx="2895455" cy="2428868"/>
          </a:xfrm>
          <a:prstGeom prst="rect">
            <a:avLst/>
          </a:prstGeom>
          <a:noFill/>
          <a:ln w="9525">
            <a:noFill/>
            <a:miter lim="800000"/>
            <a:headEnd/>
            <a:tailEnd/>
          </a:ln>
          <a:effectLst/>
        </p:spPr>
      </p:pic>
      <p:sp>
        <p:nvSpPr>
          <p:cNvPr id="4" name="TextBox 3"/>
          <p:cNvSpPr txBox="1"/>
          <p:nvPr/>
        </p:nvSpPr>
        <p:spPr>
          <a:xfrm>
            <a:off x="214282" y="4143380"/>
            <a:ext cx="8572560" cy="2308324"/>
          </a:xfrm>
          <a:prstGeom prst="rect">
            <a:avLst/>
          </a:prstGeom>
          <a:noFill/>
        </p:spPr>
        <p:txBody>
          <a:bodyPr wrap="square" rtlCol="0">
            <a:spAutoFit/>
          </a:bodyPr>
          <a:lstStyle/>
          <a:p>
            <a:r>
              <a:rPr lang="en-US" sz="2400" dirty="0" smtClean="0"/>
              <a:t>Using software that captures and analyzes Web traffic, La </a:t>
            </a:r>
            <a:r>
              <a:rPr lang="en-US" sz="2400" dirty="0" err="1" smtClean="0"/>
              <a:t>Pilla</a:t>
            </a:r>
            <a:r>
              <a:rPr lang="en-US" sz="2400" dirty="0" smtClean="0"/>
              <a:t> found that the installation program contacted a Russian-language Web server in Turkey that tracks how many times the program was installed, presumably because most of this adware is installed by third parties who get paid for each installation. The data there indicate that the adware was installed on 1.07 million computers.</a:t>
            </a:r>
            <a:endParaRPr lang="en-AU" sz="2400" dirty="0"/>
          </a:p>
        </p:txBody>
      </p:sp>
      <p:pic>
        <p:nvPicPr>
          <p:cNvPr id="37890" name="Picture 2"/>
          <p:cNvPicPr>
            <a:picLocks noChangeAspect="1" noChangeArrowheads="1"/>
          </p:cNvPicPr>
          <p:nvPr/>
        </p:nvPicPr>
        <p:blipFill>
          <a:blip r:embed="rId3" cstate="print"/>
          <a:srcRect/>
          <a:stretch>
            <a:fillRect/>
          </a:stretch>
        </p:blipFill>
        <p:spPr bwMode="auto">
          <a:xfrm>
            <a:off x="5429256" y="6315075"/>
            <a:ext cx="2895600" cy="542925"/>
          </a:xfrm>
          <a:prstGeom prst="rect">
            <a:avLst/>
          </a:prstGeom>
          <a:noFill/>
          <a:ln w="9525">
            <a:noFill/>
            <a:miter lim="800000"/>
            <a:headEnd/>
            <a:tailEnd/>
          </a:ln>
          <a:effectLst/>
        </p:spPr>
      </p:pic>
      <p:sp>
        <p:nvSpPr>
          <p:cNvPr id="5" name="Rectangle 4"/>
          <p:cNvSpPr/>
          <p:nvPr/>
        </p:nvSpPr>
        <p:spPr>
          <a:xfrm>
            <a:off x="4357686" y="0"/>
            <a:ext cx="4572000" cy="1569660"/>
          </a:xfrm>
          <a:prstGeom prst="rect">
            <a:avLst/>
          </a:prstGeom>
        </p:spPr>
        <p:txBody>
          <a:bodyPr>
            <a:spAutoFit/>
          </a:bodyPr>
          <a:lstStyle/>
          <a:p>
            <a:r>
              <a:rPr lang="en-US" sz="2400" dirty="0" smtClean="0"/>
              <a:t>September 20th, 2009 </a:t>
            </a:r>
          </a:p>
          <a:p>
            <a:r>
              <a:rPr lang="en-US" sz="2400" b="1" dirty="0" smtClean="0">
                <a:hlinkClick r:id="rId4" tooltip="Permanent Link: Sections Of PBS.org Website Hijacked, Serving A Cocktail Of Dangerous Exploits"/>
              </a:rPr>
              <a:t>Sections Of PBS.org Website Hijacked, Serving A Cocktail Of Dangerous Exploits</a:t>
            </a:r>
            <a:endParaRPr lang="en-US" sz="2400" b="1" dirty="0"/>
          </a:p>
        </p:txBody>
      </p:sp>
      <p:sp>
        <p:nvSpPr>
          <p:cNvPr id="10241" name="Rectangle 1"/>
          <p:cNvSpPr>
            <a:spLocks noChangeArrowheads="1"/>
          </p:cNvSpPr>
          <p:nvPr/>
        </p:nvSpPr>
        <p:spPr bwMode="auto">
          <a:xfrm>
            <a:off x="3143240" y="1571612"/>
            <a:ext cx="578647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hlinkClick r:id="rId5" tooltip="Permanent Link to Automated Malware Attacks Hit Facebook, CAPTCHA Possibly Cracked"/>
              </a:rPr>
              <a:t>Automated Malware Attacks Hit </a:t>
            </a:r>
            <a:r>
              <a:rPr kumimoji="0" lang="en-US" sz="2000" b="1" i="0" u="none" strike="noStrike" cap="none" normalizeH="0" baseline="0" dirty="0" err="1" smtClean="0">
                <a:ln>
                  <a:noFill/>
                </a:ln>
                <a:solidFill>
                  <a:schemeClr val="tx1"/>
                </a:solidFill>
                <a:effectLst/>
                <a:latin typeface="Arial" charset="0"/>
                <a:hlinkClick r:id="rId5" tooltip="Permanent Link to Automated Malware Attacks Hit Facebook, CAPTCHA Possibly Cracked"/>
              </a:rPr>
              <a:t>Facebook</a:t>
            </a:r>
            <a:r>
              <a:rPr kumimoji="0" lang="en-US" sz="2000" b="1" i="0" u="none" strike="noStrike" cap="none" normalizeH="0" baseline="0" dirty="0" smtClean="0">
                <a:ln>
                  <a:noFill/>
                </a:ln>
                <a:solidFill>
                  <a:schemeClr val="tx1"/>
                </a:solidFill>
                <a:effectLst/>
                <a:latin typeface="Arial" charset="0"/>
                <a:hlinkClick r:id="rId5" tooltip="Permanent Link to Automated Malware Attacks Hit Facebook, CAPTCHA Possibly Cracked"/>
              </a:rPr>
              <a:t>, CAPTCHA Possibly Cracked</a:t>
            </a:r>
            <a:endParaRPr kumimoji="0" lang="en-US" sz="20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Friday, October 2nd, 2009</a:t>
            </a:r>
            <a:r>
              <a:rPr kumimoji="0" lang="en-US" b="0" i="0" u="none" strike="noStrike" cap="none" normalizeH="0" baseline="0" dirty="0" smtClean="0">
                <a:ln>
                  <a:noFill/>
                </a:ln>
                <a:solidFill>
                  <a:schemeClr val="tx1"/>
                </a:solidFill>
                <a:effectLst/>
                <a:latin typeface="Arial" charset="0"/>
              </a:rPr>
              <a:t> </a:t>
            </a:r>
            <a:endParaRPr kumimoji="0" lang="en-US" sz="32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Hackers have figured out how to create computer-generated </a:t>
            </a:r>
            <a:r>
              <a:rPr kumimoji="0" lang="en-US" sz="2400" b="0" i="0" u="none" strike="noStrike" cap="none" normalizeH="0" baseline="0" dirty="0" err="1" smtClean="0">
                <a:ln>
                  <a:noFill/>
                </a:ln>
                <a:solidFill>
                  <a:schemeClr val="tx1"/>
                </a:solidFill>
                <a:effectLst/>
                <a:latin typeface="Arial" charset="0"/>
              </a:rPr>
              <a:t>Facebook</a:t>
            </a:r>
            <a:r>
              <a:rPr kumimoji="0" lang="en-US" sz="2400" b="0" i="0" u="none" strike="noStrike" cap="none" normalizeH="0" baseline="0" dirty="0" smtClean="0">
                <a:ln>
                  <a:noFill/>
                </a:ln>
                <a:solidFill>
                  <a:schemeClr val="tx1"/>
                </a:solidFill>
                <a:effectLst/>
                <a:latin typeface="Arial" charset="0"/>
              </a:rPr>
              <a:t> profiles and are using them to trick unsuspecting users into installing malware.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501122" cy="7171194"/>
          </a:xfrm>
          <a:prstGeom prst="rect">
            <a:avLst/>
          </a:prstGeom>
          <a:noFill/>
        </p:spPr>
        <p:txBody>
          <a:bodyPr wrap="square" rtlCol="0">
            <a:spAutoFit/>
          </a:bodyPr>
          <a:lstStyle/>
          <a:p>
            <a:r>
              <a:rPr lang="en-US" sz="4400" b="1" dirty="0" smtClean="0"/>
              <a:t>A </a:t>
            </a:r>
            <a:r>
              <a:rPr lang="en-US" sz="4400" b="1" dirty="0" err="1" smtClean="0"/>
              <a:t>botnet</a:t>
            </a:r>
            <a:r>
              <a:rPr lang="en-US" sz="4400" b="1" dirty="0" smtClean="0"/>
              <a:t> </a:t>
            </a:r>
            <a:r>
              <a:rPr lang="en-US" sz="3200" dirty="0" smtClean="0"/>
              <a:t>masters installs malware on PCs all around the world, turns off anti-virus, opening the floodgates.  </a:t>
            </a:r>
            <a:br>
              <a:rPr lang="en-US" sz="3200" dirty="0" smtClean="0"/>
            </a:br>
            <a:r>
              <a:rPr lang="en-US" sz="3200" b="1" dirty="0" smtClean="0"/>
              <a:t>A </a:t>
            </a:r>
            <a:r>
              <a:rPr lang="en-US" sz="3200" b="1" dirty="0" err="1" smtClean="0"/>
              <a:t>Botnet</a:t>
            </a:r>
            <a:r>
              <a:rPr lang="en-US" sz="3200" b="1" dirty="0" smtClean="0"/>
              <a:t> </a:t>
            </a:r>
            <a:r>
              <a:rPr lang="en-US" sz="3200" dirty="0" smtClean="0"/>
              <a:t>is a series of compromised machines (zombies), in which the owner has downloaded a file and unwillingly executed a </a:t>
            </a:r>
            <a:r>
              <a:rPr lang="en-US" sz="3200" dirty="0" err="1" smtClean="0"/>
              <a:t>trojan</a:t>
            </a:r>
            <a:r>
              <a:rPr lang="en-US" sz="3200" dirty="0" smtClean="0"/>
              <a:t> or worm. </a:t>
            </a:r>
          </a:p>
          <a:p>
            <a:r>
              <a:rPr lang="en-US" sz="3200" dirty="0" smtClean="0"/>
              <a:t>Most cases will consist of your average </a:t>
            </a:r>
            <a:r>
              <a:rPr lang="en-US" sz="3200" dirty="0" err="1" smtClean="0"/>
              <a:t>rapideshare</a:t>
            </a:r>
            <a:r>
              <a:rPr lang="en-US" sz="3200" dirty="0" smtClean="0"/>
              <a:t> website offering a free download of some form of </a:t>
            </a:r>
            <a:r>
              <a:rPr lang="en-US" sz="3200" dirty="0" err="1" smtClean="0"/>
              <a:t>keygen</a:t>
            </a:r>
            <a:r>
              <a:rPr lang="en-US" sz="3200" dirty="0" smtClean="0"/>
              <a:t> or illegal software, this encourages users to download. </a:t>
            </a:r>
          </a:p>
          <a:p>
            <a:r>
              <a:rPr lang="en-US" sz="3200" dirty="0" smtClean="0"/>
              <a:t>Another commonly used way to spread the .exe of the worm is to advertise via porn chats, msn and social networks.</a:t>
            </a:r>
          </a:p>
          <a:p>
            <a:endParaRPr lang="en-AU"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501122" cy="6678751"/>
          </a:xfrm>
          <a:prstGeom prst="rect">
            <a:avLst/>
          </a:prstGeom>
          <a:noFill/>
        </p:spPr>
        <p:txBody>
          <a:bodyPr wrap="square" rtlCol="0">
            <a:spAutoFit/>
          </a:bodyPr>
          <a:lstStyle/>
          <a:p>
            <a:r>
              <a:rPr lang="en-US" sz="4400" b="1" dirty="0" err="1" smtClean="0"/>
              <a:t>Botnets</a:t>
            </a:r>
            <a:r>
              <a:rPr lang="en-US" sz="4400" b="1" dirty="0" smtClean="0"/>
              <a:t> - </a:t>
            </a:r>
            <a:r>
              <a:rPr lang="en-US" sz="3200" b="1" dirty="0" smtClean="0"/>
              <a:t>How does it work;</a:t>
            </a:r>
            <a:r>
              <a:rPr lang="en-US" sz="3200" dirty="0" smtClean="0"/>
              <a:t/>
            </a:r>
            <a:br>
              <a:rPr lang="en-US" sz="3200" dirty="0" smtClean="0"/>
            </a:br>
            <a:r>
              <a:rPr lang="en-US" sz="3200" dirty="0" smtClean="0"/>
              <a:t>Once the file has been opened on the target machine. Registry changes will take effect. Usually adding an auto-start key, and various other file changes. such as embedding itself inside explorer.exe etc. The file then creates an outbound connection to an IRC server (</a:t>
            </a:r>
            <a:r>
              <a:rPr lang="en-US" sz="3200" b="1" dirty="0" smtClean="0"/>
              <a:t>Internet Relay Chat</a:t>
            </a:r>
            <a:r>
              <a:rPr lang="en-US" sz="3200" dirty="0" smtClean="0"/>
              <a:t> (</a:t>
            </a:r>
            <a:r>
              <a:rPr lang="en-US" sz="3200" b="1" dirty="0" smtClean="0"/>
              <a:t>IRC</a:t>
            </a:r>
            <a:r>
              <a:rPr lang="en-US" sz="3200" dirty="0" smtClean="0"/>
              <a:t>) is a form of real-time Internet text messaging), which in turn joins the specific channel and idles, waiting for commands from the </a:t>
            </a:r>
            <a:r>
              <a:rPr lang="en-US" sz="3200" dirty="0" err="1" smtClean="0"/>
              <a:t>bot</a:t>
            </a:r>
            <a:r>
              <a:rPr lang="en-US" sz="3200" dirty="0" smtClean="0"/>
              <a:t>-master. Usually, an IRC </a:t>
            </a:r>
            <a:r>
              <a:rPr lang="en-US" sz="3200" dirty="0" err="1" smtClean="0"/>
              <a:t>bot</a:t>
            </a:r>
            <a:r>
              <a:rPr lang="en-US" sz="3200" dirty="0" smtClean="0"/>
              <a:t>/worm binary contains a password, which is used to register the zombie computer with the set master.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9695" y="785794"/>
            <a:ext cx="8807184" cy="5357850"/>
          </a:xfrm>
          <a:prstGeom prst="rect">
            <a:avLst/>
          </a:prstGeom>
          <a:noFill/>
          <a:ln w="9525">
            <a:noFill/>
            <a:miter lim="800000"/>
            <a:headEnd/>
            <a:tailEnd/>
          </a:ln>
          <a:effectLst/>
        </p:spPr>
      </p:pic>
      <p:sp>
        <p:nvSpPr>
          <p:cNvPr id="3" name="TextBox 2"/>
          <p:cNvSpPr txBox="1"/>
          <p:nvPr/>
        </p:nvSpPr>
        <p:spPr>
          <a:xfrm>
            <a:off x="214282" y="6429396"/>
            <a:ext cx="3929090" cy="369332"/>
          </a:xfrm>
          <a:prstGeom prst="rect">
            <a:avLst/>
          </a:prstGeom>
          <a:noFill/>
        </p:spPr>
        <p:txBody>
          <a:bodyPr wrap="square" rtlCol="0">
            <a:spAutoFit/>
          </a:bodyPr>
          <a:lstStyle/>
          <a:p>
            <a:r>
              <a:rPr lang="en-AU" dirty="0" err="1" smtClean="0"/>
              <a:t>Souce</a:t>
            </a:r>
            <a:r>
              <a:rPr lang="en-AU" dirty="0" smtClean="0"/>
              <a:t>: http://www.threatexpert.com/</a:t>
            </a:r>
            <a:endParaRPr lang="en-A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0"/>
            <a:ext cx="8572560" cy="2308324"/>
          </a:xfrm>
          <a:prstGeom prst="rect">
            <a:avLst/>
          </a:prstGeom>
          <a:noFill/>
        </p:spPr>
        <p:txBody>
          <a:bodyPr wrap="square" rtlCol="0">
            <a:spAutoFit/>
          </a:bodyPr>
          <a:lstStyle/>
          <a:p>
            <a:r>
              <a:rPr lang="en-US" sz="2400" dirty="0" smtClean="0"/>
              <a:t>A </a:t>
            </a:r>
            <a:r>
              <a:rPr lang="en-US" sz="2400" b="1" dirty="0" smtClean="0"/>
              <a:t>denial-of-service attack</a:t>
            </a:r>
            <a:r>
              <a:rPr lang="en-US" sz="2400" dirty="0" smtClean="0"/>
              <a:t> (</a:t>
            </a:r>
            <a:r>
              <a:rPr lang="en-US" sz="2400" b="1" dirty="0" err="1" smtClean="0"/>
              <a:t>DoS</a:t>
            </a:r>
            <a:r>
              <a:rPr lang="en-US" sz="2400" b="1" dirty="0" smtClean="0"/>
              <a:t> attack</a:t>
            </a:r>
            <a:r>
              <a:rPr lang="en-US" sz="2400" dirty="0" smtClean="0"/>
              <a:t>) or </a:t>
            </a:r>
            <a:r>
              <a:rPr lang="en-US" sz="2400" b="1" dirty="0" smtClean="0"/>
              <a:t>distributed denial-of-service attack</a:t>
            </a:r>
            <a:r>
              <a:rPr lang="en-US" sz="2400" dirty="0" smtClean="0"/>
              <a:t> (</a:t>
            </a:r>
            <a:r>
              <a:rPr lang="en-US" sz="2400" b="1" dirty="0" err="1" smtClean="0"/>
              <a:t>DDoS</a:t>
            </a:r>
            <a:r>
              <a:rPr lang="en-US" sz="2400" b="1" dirty="0" smtClean="0"/>
              <a:t> attack</a:t>
            </a:r>
            <a:r>
              <a:rPr lang="en-US" sz="2400" dirty="0" smtClean="0"/>
              <a:t>) is an attempt to make a computer resource unavailable to its intended users.</a:t>
            </a:r>
          </a:p>
          <a:p>
            <a:r>
              <a:rPr lang="en-US" sz="2400" dirty="0" smtClean="0"/>
              <a:t>It generally consists of the concerted efforts of a person or people to prevent an Internet site or service from functioning efficiently or at all. </a:t>
            </a:r>
            <a:r>
              <a:rPr lang="en-US" sz="2400" b="1" dirty="0" smtClean="0">
                <a:solidFill>
                  <a:srgbClr val="C00000"/>
                </a:solidFill>
                <a:hlinkClick r:id="rId2" action="ppaction://hlinkfile"/>
              </a:rPr>
              <a:t>Click Here for Video Clip!</a:t>
            </a:r>
            <a:endParaRPr lang="en-AU" sz="2400" b="1" dirty="0">
              <a:solidFill>
                <a:srgbClr val="C0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2428860" y="2357430"/>
            <a:ext cx="3278736" cy="4500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0"/>
            <a:ext cx="8572560" cy="4524315"/>
          </a:xfrm>
          <a:prstGeom prst="rect">
            <a:avLst/>
          </a:prstGeom>
          <a:noFill/>
        </p:spPr>
        <p:txBody>
          <a:bodyPr wrap="square" rtlCol="0">
            <a:spAutoFit/>
          </a:bodyPr>
          <a:lstStyle/>
          <a:p>
            <a:r>
              <a:rPr lang="en-US" sz="2600" b="1" dirty="0" smtClean="0"/>
              <a:t>A </a:t>
            </a:r>
            <a:r>
              <a:rPr lang="en-US" sz="2600" b="1" dirty="0" err="1" smtClean="0"/>
              <a:t>DoS</a:t>
            </a:r>
            <a:r>
              <a:rPr lang="en-US" sz="2600" b="1" dirty="0" smtClean="0"/>
              <a:t> attack may include execution of malware intended to:</a:t>
            </a:r>
          </a:p>
          <a:p>
            <a:endParaRPr lang="en-US" sz="2400" dirty="0" smtClean="0"/>
          </a:p>
          <a:p>
            <a:endParaRPr lang="en-US" sz="2400" dirty="0" smtClean="0"/>
          </a:p>
          <a:p>
            <a:pPr>
              <a:buFont typeface="Arial" pitchFamily="34" charset="0"/>
              <a:buChar char="•"/>
            </a:pPr>
            <a:r>
              <a:rPr lang="en-US" sz="2400" b="1" dirty="0" smtClean="0"/>
              <a:t>Max out the processor's usage, preventing any work from occurring.</a:t>
            </a:r>
          </a:p>
          <a:p>
            <a:pPr>
              <a:buFont typeface="Arial" pitchFamily="34" charset="0"/>
              <a:buChar char="•"/>
            </a:pPr>
            <a:r>
              <a:rPr lang="en-US" sz="2400" b="1" dirty="0" smtClean="0"/>
              <a:t>Trigger errors in the microcode of the machine.</a:t>
            </a:r>
          </a:p>
          <a:p>
            <a:pPr>
              <a:buFont typeface="Arial" pitchFamily="34" charset="0"/>
              <a:buChar char="•"/>
            </a:pPr>
            <a:r>
              <a:rPr lang="en-US" sz="2400" b="1" dirty="0" smtClean="0"/>
              <a:t>Trigger errors in the sequencing of instructions, so as to force the computer into an unstable state or lock-up.</a:t>
            </a:r>
          </a:p>
          <a:p>
            <a:pPr>
              <a:buFont typeface="Arial" pitchFamily="34" charset="0"/>
              <a:buChar char="•"/>
            </a:pPr>
            <a:r>
              <a:rPr lang="en-US" sz="2400" b="1" dirty="0" smtClean="0"/>
              <a:t>Exploit errors in the operating system, causing resource starvation and/or </a:t>
            </a:r>
            <a:r>
              <a:rPr lang="en-US" sz="2400" b="1" dirty="0" smtClean="0">
                <a:hlinkClick r:id="rId2" tooltip="Thrash (computer science)"/>
              </a:rPr>
              <a:t>thrashing</a:t>
            </a:r>
            <a:r>
              <a:rPr lang="en-US" sz="2400" b="1" dirty="0" smtClean="0"/>
              <a:t>, i.e. to use up all available facilities so no real work can be accomplished.</a:t>
            </a:r>
          </a:p>
          <a:p>
            <a:pPr>
              <a:buFont typeface="Arial" pitchFamily="34" charset="0"/>
              <a:buChar char="•"/>
            </a:pPr>
            <a:r>
              <a:rPr lang="en-US" sz="2400" b="1" dirty="0" smtClean="0"/>
              <a:t>Crash the operating system itself.</a:t>
            </a:r>
            <a:endParaRPr lang="en-US" sz="2400" b="1" dirty="0"/>
          </a:p>
        </p:txBody>
      </p:sp>
      <p:pic>
        <p:nvPicPr>
          <p:cNvPr id="2050" name="Picture 2"/>
          <p:cNvPicPr>
            <a:picLocks noChangeAspect="1" noChangeArrowheads="1"/>
          </p:cNvPicPr>
          <p:nvPr/>
        </p:nvPicPr>
        <p:blipFill>
          <a:blip r:embed="rId3" cstate="print"/>
          <a:srcRect/>
          <a:stretch>
            <a:fillRect/>
          </a:stretch>
        </p:blipFill>
        <p:spPr bwMode="auto">
          <a:xfrm>
            <a:off x="2428860" y="4406508"/>
            <a:ext cx="1785950" cy="24514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14290"/>
            <a:ext cx="8358246" cy="6740307"/>
          </a:xfrm>
          <a:prstGeom prst="rect">
            <a:avLst/>
          </a:prstGeom>
          <a:noFill/>
        </p:spPr>
        <p:txBody>
          <a:bodyPr wrap="square" rtlCol="0">
            <a:spAutoFit/>
          </a:bodyPr>
          <a:lstStyle/>
          <a:p>
            <a:r>
              <a:rPr lang="en-US" sz="3200" b="1" dirty="0" err="1" smtClean="0"/>
              <a:t>Rootkit</a:t>
            </a:r>
            <a:endParaRPr lang="en-US" sz="3200" b="1" dirty="0" smtClean="0"/>
          </a:p>
          <a:p>
            <a:endParaRPr lang="en-US" dirty="0" smtClean="0"/>
          </a:p>
          <a:p>
            <a:r>
              <a:rPr lang="en-US" sz="2800" dirty="0" smtClean="0"/>
              <a:t>A </a:t>
            </a:r>
            <a:r>
              <a:rPr lang="en-US" sz="2800" dirty="0" err="1" smtClean="0"/>
              <a:t>rootkit</a:t>
            </a:r>
            <a:r>
              <a:rPr lang="en-US" sz="2800" dirty="0" smtClean="0"/>
              <a:t> is a collection of tools (programs) that enable administrator-level access to a computer or computer network. Typically, a </a:t>
            </a:r>
            <a:r>
              <a:rPr lang="en-US" sz="2800" dirty="0" smtClean="0">
                <a:hlinkClick r:id="rId2"/>
              </a:rPr>
              <a:t>cracker</a:t>
            </a:r>
            <a:r>
              <a:rPr lang="en-US" sz="2800" dirty="0" smtClean="0"/>
              <a:t> installs a </a:t>
            </a:r>
            <a:r>
              <a:rPr lang="en-US" sz="2800" dirty="0" err="1" smtClean="0"/>
              <a:t>rootkit</a:t>
            </a:r>
            <a:r>
              <a:rPr lang="en-US" sz="2800" dirty="0" smtClean="0"/>
              <a:t> on a computer after first obtaining user-level access, either by exploiting a known vulnerability or cracking a password. Once the </a:t>
            </a:r>
            <a:r>
              <a:rPr lang="en-US" sz="2800" dirty="0" err="1" smtClean="0"/>
              <a:t>rootkit</a:t>
            </a:r>
            <a:r>
              <a:rPr lang="en-US" sz="2800" dirty="0" smtClean="0"/>
              <a:t> is installed, it allows the attacker to mask intrusion and gain root or privileged access to the computer and, possibly, other machines on the </a:t>
            </a:r>
            <a:r>
              <a:rPr lang="en-US" sz="2800" dirty="0" err="1" smtClean="0"/>
              <a:t>network.A</a:t>
            </a:r>
            <a:r>
              <a:rPr lang="en-US" sz="2800" dirty="0" smtClean="0"/>
              <a:t> </a:t>
            </a:r>
            <a:r>
              <a:rPr lang="en-US" sz="2800" dirty="0" err="1" smtClean="0"/>
              <a:t>rootkit</a:t>
            </a:r>
            <a:r>
              <a:rPr lang="en-US" sz="2800" dirty="0" smtClean="0"/>
              <a:t> may consist of </a:t>
            </a:r>
            <a:r>
              <a:rPr lang="en-US" sz="2800" dirty="0" smtClean="0">
                <a:hlinkClick r:id="rId3"/>
              </a:rPr>
              <a:t>spyware</a:t>
            </a:r>
            <a:r>
              <a:rPr lang="en-US" sz="2800" dirty="0" smtClean="0"/>
              <a:t> and other programs that: monitor traffic and keystrokes; create a "backdoor" into the system for the hacker's use; alter log files; attack other machines on the network; and alter existing system tools to escape detection. </a:t>
            </a:r>
          </a:p>
          <a:p>
            <a:endParaRPr lang="en-A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4000496" y="4406008"/>
            <a:ext cx="4357718" cy="2451992"/>
          </a:xfrm>
          <a:prstGeom prst="rect">
            <a:avLst/>
          </a:prstGeom>
          <a:noFill/>
          <a:ln w="9525">
            <a:noFill/>
            <a:miter lim="800000"/>
            <a:headEnd/>
            <a:tailEnd/>
          </a:ln>
          <a:effectLst/>
        </p:spPr>
      </p:pic>
      <p:sp>
        <p:nvSpPr>
          <p:cNvPr id="3" name="TextBox 2"/>
          <p:cNvSpPr txBox="1"/>
          <p:nvPr/>
        </p:nvSpPr>
        <p:spPr>
          <a:xfrm>
            <a:off x="214282" y="0"/>
            <a:ext cx="8572560" cy="5940088"/>
          </a:xfrm>
          <a:prstGeom prst="rect">
            <a:avLst/>
          </a:prstGeom>
          <a:noFill/>
        </p:spPr>
        <p:txBody>
          <a:bodyPr wrap="square" rtlCol="0">
            <a:spAutoFit/>
          </a:bodyPr>
          <a:lstStyle/>
          <a:p>
            <a:r>
              <a:rPr lang="en-AU" sz="3200" b="1" dirty="0" smtClean="0"/>
              <a:t>Identity Theft</a:t>
            </a:r>
          </a:p>
          <a:p>
            <a:r>
              <a:rPr lang="en-US" sz="2800" b="1" dirty="0" smtClean="0">
                <a:hlinkClick r:id="rId3" tooltip="Permanent Link to Ukrainian Scammers Will Hack Any Facebook, Myspace, ICQ Account For Just 100USD"/>
              </a:rPr>
              <a:t>Ukrainian Scammers Will Hack Any </a:t>
            </a:r>
            <a:r>
              <a:rPr lang="en-US" sz="2800" b="1" dirty="0" err="1" smtClean="0">
                <a:hlinkClick r:id="rId3" tooltip="Permanent Link to Ukrainian Scammers Will Hack Any Facebook, Myspace, ICQ Account For Just 100USD"/>
              </a:rPr>
              <a:t>Facebook</a:t>
            </a:r>
            <a:r>
              <a:rPr lang="en-US" sz="2800" b="1" dirty="0" smtClean="0">
                <a:hlinkClick r:id="rId3" tooltip="Permanent Link to Ukrainian Scammers Will Hack Any Facebook, Myspace, ICQ Account For Just 100USD"/>
              </a:rPr>
              <a:t>, </a:t>
            </a:r>
            <a:r>
              <a:rPr lang="en-US" sz="2800" b="1" dirty="0" err="1" smtClean="0">
                <a:hlinkClick r:id="rId3" tooltip="Permanent Link to Ukrainian Scammers Will Hack Any Facebook, Myspace, ICQ Account For Just 100USD"/>
              </a:rPr>
              <a:t>Myspace</a:t>
            </a:r>
            <a:r>
              <a:rPr lang="en-US" sz="2800" b="1" dirty="0" smtClean="0">
                <a:hlinkClick r:id="rId3" tooltip="Permanent Link to Ukrainian Scammers Will Hack Any Facebook, Myspace, ICQ Account For Just 100USD"/>
              </a:rPr>
              <a:t>, ICQ Account For Just 100.USD</a:t>
            </a:r>
            <a:r>
              <a:rPr lang="en-US" sz="2800" b="1" dirty="0" smtClean="0"/>
              <a:t> </a:t>
            </a:r>
            <a:r>
              <a:rPr lang="en-US" sz="2800" dirty="0" smtClean="0"/>
              <a:t>Monday, September 21st, 2009 </a:t>
            </a:r>
            <a:br>
              <a:rPr lang="en-US" sz="2800" dirty="0" smtClean="0"/>
            </a:br>
            <a:r>
              <a:rPr lang="en-US" sz="2800" dirty="0" smtClean="0"/>
              <a:t>Eastern European hackers are offering to crack into any </a:t>
            </a:r>
            <a:r>
              <a:rPr lang="en-US" sz="2800" dirty="0" err="1" smtClean="0"/>
              <a:t>Facebook</a:t>
            </a:r>
            <a:r>
              <a:rPr lang="en-US" sz="2800" dirty="0" smtClean="0"/>
              <a:t>,  </a:t>
            </a:r>
            <a:r>
              <a:rPr lang="en-US" sz="2800" dirty="0" err="1" smtClean="0"/>
              <a:t>Myspace</a:t>
            </a:r>
            <a:r>
              <a:rPr lang="en-US" sz="2800" dirty="0" smtClean="0"/>
              <a:t> and ICQ account for a fee of $100, payable online through Western Union, though circumstantial evidence suggests that the scheme might just as easily be geared towards ripping-off potential clients while delivering nothing.</a:t>
            </a:r>
            <a:endParaRPr lang="en-US" sz="2400" dirty="0" smtClean="0"/>
          </a:p>
          <a:p>
            <a:endParaRPr lang="en-AU" sz="3200" b="1" dirty="0" smtClean="0"/>
          </a:p>
          <a:p>
            <a:r>
              <a:rPr lang="en-AU" sz="3200" b="1" dirty="0" smtClean="0"/>
              <a:t/>
            </a:r>
            <a:br>
              <a:rPr lang="en-AU" sz="3200" b="1" dirty="0" smtClean="0"/>
            </a:br>
            <a:endParaRPr lang="en-AU"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1071546"/>
            <a:ext cx="9144000" cy="45447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357166"/>
            <a:ext cx="8715436" cy="1569660"/>
          </a:xfrm>
          <a:prstGeom prst="rect">
            <a:avLst/>
          </a:prstGeom>
          <a:noFill/>
        </p:spPr>
        <p:txBody>
          <a:bodyPr wrap="square" rtlCol="0">
            <a:spAutoFit/>
          </a:bodyPr>
          <a:lstStyle/>
          <a:p>
            <a:r>
              <a:rPr lang="en-US" sz="2400" dirty="0" smtClean="0"/>
              <a:t>In one recent case, </a:t>
            </a:r>
            <a:r>
              <a:rPr lang="en-US" sz="2400" dirty="0" err="1" smtClean="0"/>
              <a:t>AusCERT</a:t>
            </a:r>
            <a:r>
              <a:rPr lang="en-US" sz="2400" dirty="0" smtClean="0"/>
              <a:t> found stolen user data from 404,206 separate computers from around the world. The data recorded capture dates from 21 November 2007 to 4 February 2008. A proportion of these computers belonged to residents of Australia.</a:t>
            </a:r>
            <a:endParaRPr lang="en-AU" sz="2400" dirty="0"/>
          </a:p>
        </p:txBody>
      </p:sp>
      <p:sp>
        <p:nvSpPr>
          <p:cNvPr id="4" name="TextBox 3"/>
          <p:cNvSpPr txBox="1"/>
          <p:nvPr/>
        </p:nvSpPr>
        <p:spPr>
          <a:xfrm>
            <a:off x="0" y="6072206"/>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857356" y="857232"/>
            <a:ext cx="5819775" cy="5514975"/>
          </a:xfrm>
          <a:prstGeom prst="rect">
            <a:avLst/>
          </a:prstGeom>
          <a:noFill/>
          <a:ln w="9525">
            <a:noFill/>
            <a:miter lim="800000"/>
            <a:headEnd/>
            <a:tailEnd/>
          </a:ln>
          <a:effectLst/>
        </p:spPr>
      </p:pic>
      <p:sp>
        <p:nvSpPr>
          <p:cNvPr id="4" name="TextBox 3"/>
          <p:cNvSpPr txBox="1"/>
          <p:nvPr/>
        </p:nvSpPr>
        <p:spPr>
          <a:xfrm>
            <a:off x="285720" y="142852"/>
            <a:ext cx="8501122" cy="523220"/>
          </a:xfrm>
          <a:prstGeom prst="rect">
            <a:avLst/>
          </a:prstGeom>
          <a:noFill/>
        </p:spPr>
        <p:txBody>
          <a:bodyPr wrap="square" rtlCol="0">
            <a:spAutoFit/>
          </a:bodyPr>
          <a:lstStyle/>
          <a:p>
            <a:r>
              <a:rPr lang="en-AU" sz="2800" b="1" dirty="0" smtClean="0"/>
              <a:t>Password Protect your Passwords</a:t>
            </a:r>
            <a:endParaRPr lang="en-AU" sz="28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44244"/>
            <a:ext cx="8358246" cy="6617196"/>
          </a:xfrm>
          <a:prstGeom prst="rect">
            <a:avLst/>
          </a:prstGeom>
          <a:noFill/>
        </p:spPr>
        <p:txBody>
          <a:bodyPr wrap="square" rtlCol="0">
            <a:spAutoFit/>
          </a:bodyPr>
          <a:lstStyle/>
          <a:p>
            <a:r>
              <a:rPr lang="en-AU" sz="2800" b="1" dirty="0" smtClean="0"/>
              <a:t>Choosing a Good Password   -   An intruder only needs one password</a:t>
            </a:r>
            <a:r>
              <a:rPr lang="en-AU" sz="2800" dirty="0" smtClean="0"/>
              <a:t>!</a:t>
            </a:r>
          </a:p>
          <a:p>
            <a:r>
              <a:rPr lang="en-AU" sz="2800" b="1" dirty="0" smtClean="0"/>
              <a:t>Some simple rules of thumb</a:t>
            </a:r>
            <a:endParaRPr lang="en-AU" sz="1600" dirty="0" smtClean="0"/>
          </a:p>
          <a:p>
            <a:pPr lvl="0"/>
            <a:r>
              <a:rPr lang="en-AU" sz="2000" b="1" dirty="0" smtClean="0"/>
              <a:t>A password should be a minimum of eight characters long. </a:t>
            </a:r>
            <a:endParaRPr lang="en-AU" b="1" dirty="0" smtClean="0"/>
          </a:p>
          <a:p>
            <a:pPr lvl="0"/>
            <a:r>
              <a:rPr lang="en-AU" sz="2000" b="1" dirty="0" smtClean="0"/>
              <a:t>Use mixed case passwords if possible. </a:t>
            </a:r>
            <a:endParaRPr lang="en-AU" b="1" dirty="0" smtClean="0"/>
          </a:p>
          <a:p>
            <a:pPr lvl="0"/>
            <a:r>
              <a:rPr lang="en-AU" sz="2000" b="1" dirty="0" smtClean="0"/>
              <a:t>Choose a phrase or a combination of words, that make the password easier to remember. </a:t>
            </a:r>
            <a:endParaRPr lang="en-AU" b="1" dirty="0" smtClean="0"/>
          </a:p>
          <a:p>
            <a:pPr lvl="0"/>
            <a:r>
              <a:rPr lang="en-AU" sz="2000" b="1" dirty="0" smtClean="0"/>
              <a:t>Do not use a word that can be found in </a:t>
            </a:r>
            <a:r>
              <a:rPr lang="en-AU" sz="2000" b="1" i="1" dirty="0" smtClean="0"/>
              <a:t>any</a:t>
            </a:r>
            <a:r>
              <a:rPr lang="en-AU" sz="2000" b="1" dirty="0" smtClean="0"/>
              <a:t> dictionary (including foreign language dictionaries). </a:t>
            </a:r>
            <a:endParaRPr lang="en-AU" b="1" dirty="0" smtClean="0"/>
          </a:p>
          <a:p>
            <a:pPr lvl="0"/>
            <a:r>
              <a:rPr lang="en-AU" sz="2000" b="1" dirty="0" smtClean="0"/>
              <a:t>Do not use a keyboard pattern such as </a:t>
            </a:r>
            <a:r>
              <a:rPr lang="en-AU" sz="2000" b="1" i="1" dirty="0" err="1" smtClean="0"/>
              <a:t>qwertyui</a:t>
            </a:r>
            <a:r>
              <a:rPr lang="en-AU" sz="2000" b="1" dirty="0" smtClean="0"/>
              <a:t>  (keyboard). </a:t>
            </a:r>
            <a:endParaRPr lang="en-AU" b="1" dirty="0" smtClean="0"/>
          </a:p>
          <a:p>
            <a:pPr lvl="0"/>
            <a:r>
              <a:rPr lang="en-AU" sz="2000" b="1" dirty="0" smtClean="0"/>
              <a:t>Do not repeat any character more than once in a row like </a:t>
            </a:r>
            <a:r>
              <a:rPr lang="en-AU" sz="2000" b="1" i="1" dirty="0" err="1" smtClean="0"/>
              <a:t>zzzzzzzz</a:t>
            </a:r>
            <a:r>
              <a:rPr lang="en-AU" sz="2000" b="1" dirty="0" smtClean="0"/>
              <a:t>. </a:t>
            </a:r>
            <a:endParaRPr lang="en-AU" b="1" dirty="0" smtClean="0"/>
          </a:p>
          <a:p>
            <a:pPr lvl="0"/>
            <a:r>
              <a:rPr lang="en-AU" sz="2000" b="1" dirty="0" smtClean="0"/>
              <a:t>Do not use all punctuation, all digit or all alphabetic. </a:t>
            </a:r>
            <a:endParaRPr lang="en-AU" b="1" dirty="0" smtClean="0"/>
          </a:p>
          <a:p>
            <a:pPr lvl="0"/>
            <a:r>
              <a:rPr lang="en-AU" sz="2000" b="1" dirty="0" smtClean="0"/>
              <a:t>Do not use things that can be easily determined such as: </a:t>
            </a:r>
            <a:endParaRPr lang="en-AU" b="1" dirty="0" smtClean="0"/>
          </a:p>
          <a:p>
            <a:pPr lvl="1"/>
            <a:r>
              <a:rPr lang="en-AU" sz="2000" b="1" dirty="0" smtClean="0"/>
              <a:t>Phone numbers. </a:t>
            </a:r>
            <a:endParaRPr lang="en-AU" b="1" dirty="0" smtClean="0"/>
          </a:p>
          <a:p>
            <a:pPr lvl="1"/>
            <a:r>
              <a:rPr lang="en-AU" sz="2000" b="1" dirty="0" smtClean="0"/>
              <a:t>Car registration. </a:t>
            </a:r>
            <a:endParaRPr lang="en-AU" b="1" dirty="0" smtClean="0"/>
          </a:p>
          <a:p>
            <a:pPr lvl="1"/>
            <a:r>
              <a:rPr lang="en-AU" sz="2000" b="1" dirty="0" smtClean="0"/>
              <a:t>Friends' or relatives' names. </a:t>
            </a:r>
            <a:endParaRPr lang="en-AU" b="1" dirty="0" smtClean="0"/>
          </a:p>
          <a:p>
            <a:pPr lvl="1"/>
            <a:r>
              <a:rPr lang="en-AU" sz="2000" b="1" dirty="0" smtClean="0"/>
              <a:t>Your name or employment details. </a:t>
            </a:r>
            <a:endParaRPr lang="en-AU" b="1" dirty="0" smtClean="0"/>
          </a:p>
          <a:p>
            <a:pPr lvl="1"/>
            <a:r>
              <a:rPr lang="en-AU" sz="2000" b="1" dirty="0" smtClean="0"/>
              <a:t>Any Date. </a:t>
            </a:r>
            <a:endParaRPr lang="en-AU" b="1" dirty="0" smtClean="0"/>
          </a:p>
          <a:p>
            <a:pPr lvl="0"/>
            <a:r>
              <a:rPr lang="en-AU" sz="2000" b="1" dirty="0" smtClean="0"/>
              <a:t>Never use your account name as its password. </a:t>
            </a:r>
            <a:endParaRPr lang="en-AU" b="1" dirty="0" smtClean="0"/>
          </a:p>
          <a:p>
            <a:pPr lvl="0"/>
            <a:r>
              <a:rPr lang="en-AU" sz="2000" b="1" dirty="0" smtClean="0"/>
              <a:t>Change the password regularly and do not reuse passwords. </a:t>
            </a:r>
            <a:endParaRPr lang="en-AU" sz="1600" b="1" dirty="0" smtClean="0"/>
          </a:p>
        </p:txBody>
      </p:sp>
      <p:sp>
        <p:nvSpPr>
          <p:cNvPr id="3" name="TextBox 2"/>
          <p:cNvSpPr txBox="1"/>
          <p:nvPr/>
        </p:nvSpPr>
        <p:spPr>
          <a:xfrm>
            <a:off x="6429388" y="5500702"/>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572560" cy="6063198"/>
          </a:xfrm>
          <a:prstGeom prst="rect">
            <a:avLst/>
          </a:prstGeom>
          <a:noFill/>
        </p:spPr>
        <p:txBody>
          <a:bodyPr wrap="square" rtlCol="0">
            <a:spAutoFit/>
          </a:bodyPr>
          <a:lstStyle/>
          <a:p>
            <a:r>
              <a:rPr lang="en-AU" sz="2800" b="1" dirty="0" smtClean="0"/>
              <a:t>Cracking passwords</a:t>
            </a:r>
            <a:endParaRPr lang="en-AU" sz="2800" dirty="0" smtClean="0"/>
          </a:p>
          <a:p>
            <a:endParaRPr lang="en-AU" sz="2400" dirty="0" smtClean="0"/>
          </a:p>
          <a:p>
            <a:r>
              <a:rPr lang="en-AU" sz="2400" dirty="0" smtClean="0"/>
              <a:t>The principle behind password cracking is simple: take a large word list, encrypt each word and check if the encrypted string matches the user's password.</a:t>
            </a:r>
          </a:p>
          <a:p>
            <a:r>
              <a:rPr lang="en-AU" sz="2400" dirty="0" smtClean="0"/>
              <a:t> Word lists that are used frequently include English and other language dictionaries, common names, pet names, television and movie characters, character patterns on keyboards (</a:t>
            </a:r>
            <a:r>
              <a:rPr lang="en-AU" sz="2400" i="1" dirty="0" smtClean="0"/>
              <a:t>qwerty</a:t>
            </a:r>
            <a:r>
              <a:rPr lang="en-AU" sz="2400" dirty="0" smtClean="0"/>
              <a:t>) and jargon or slang terms. </a:t>
            </a:r>
          </a:p>
          <a:p>
            <a:endParaRPr lang="en-US" sz="2400" b="1" dirty="0" smtClean="0"/>
          </a:p>
          <a:p>
            <a:r>
              <a:rPr lang="en-US" sz="2400" b="1" dirty="0" smtClean="0"/>
              <a:t>Dictionary crackers </a:t>
            </a:r>
            <a:r>
              <a:rPr lang="en-US" sz="2400" dirty="0" smtClean="0"/>
              <a:t>can “manipulate” each word in the wordlist by using filters. These rules/filters allow you to change “idiot” to “1d10t” The best known of these mutation filters are the rules that come with Crack (for Unix). These filtering rules are so popular they have been ported over to cracking software for NT.</a:t>
            </a:r>
            <a:endParaRPr lang="en-AU" sz="2400" dirty="0" smtClean="0"/>
          </a:p>
          <a:p>
            <a:endParaRPr lang="en-AU" sz="2400" dirty="0" smtClean="0"/>
          </a:p>
        </p:txBody>
      </p:sp>
      <p:sp>
        <p:nvSpPr>
          <p:cNvPr id="3" name="TextBox 2"/>
          <p:cNvSpPr txBox="1"/>
          <p:nvPr/>
        </p:nvSpPr>
        <p:spPr>
          <a:xfrm>
            <a:off x="6429388" y="6273225"/>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pic>
        <p:nvPicPr>
          <p:cNvPr id="4097" name="Picture 1"/>
          <p:cNvPicPr>
            <a:picLocks noChangeAspect="1" noChangeArrowheads="1"/>
          </p:cNvPicPr>
          <p:nvPr/>
        </p:nvPicPr>
        <p:blipFill>
          <a:blip r:embed="rId2" cstate="print"/>
          <a:srcRect/>
          <a:stretch>
            <a:fillRect/>
          </a:stretch>
        </p:blipFill>
        <p:spPr bwMode="auto">
          <a:xfrm>
            <a:off x="7625972" y="0"/>
            <a:ext cx="1518028" cy="12144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572560" cy="6709529"/>
          </a:xfrm>
          <a:prstGeom prst="rect">
            <a:avLst/>
          </a:prstGeom>
          <a:noFill/>
        </p:spPr>
        <p:txBody>
          <a:bodyPr wrap="square" rtlCol="0">
            <a:spAutoFit/>
          </a:bodyPr>
          <a:lstStyle/>
          <a:p>
            <a:r>
              <a:rPr lang="en-AU" sz="2800" b="1" dirty="0" smtClean="0"/>
              <a:t>Cracking passwords</a:t>
            </a:r>
            <a:endParaRPr lang="en-AU" sz="2800" dirty="0" smtClean="0"/>
          </a:p>
          <a:p>
            <a:endParaRPr lang="en-AU" sz="2400" dirty="0" smtClean="0"/>
          </a:p>
          <a:p>
            <a:r>
              <a:rPr lang="en-US" sz="2400" dirty="0" smtClean="0"/>
              <a:t>A </a:t>
            </a:r>
            <a:r>
              <a:rPr lang="en-US" sz="2400" b="1" dirty="0" smtClean="0"/>
              <a:t>dictionary password cracker </a:t>
            </a:r>
            <a:r>
              <a:rPr lang="en-US" sz="2400" dirty="0" smtClean="0"/>
              <a:t>simply takes a list of dictionary words, and one at a time encrypts them to see if they encrypt to the one way hash from the system. If the hashes are equal, the password is considered cracked, and the word tried from the dictionary list is the password.</a:t>
            </a:r>
            <a:endParaRPr lang="en-AU" sz="2400" dirty="0" smtClean="0"/>
          </a:p>
          <a:p>
            <a:endParaRPr lang="en-AU" sz="2400" dirty="0" smtClean="0"/>
          </a:p>
          <a:p>
            <a:r>
              <a:rPr lang="en-AU" sz="2400" dirty="0" smtClean="0"/>
              <a:t>Typical rules include appending and </a:t>
            </a:r>
            <a:r>
              <a:rPr lang="en-AU" sz="2400" dirty="0" err="1" smtClean="0"/>
              <a:t>prepending</a:t>
            </a:r>
            <a:r>
              <a:rPr lang="en-AU" sz="2400" dirty="0" smtClean="0"/>
              <a:t> digits and other punctuation characters to words, reversing words, capitalising words, converting words to all upper or all lower case, substituting letters or digits for other letters.</a:t>
            </a:r>
          </a:p>
          <a:p>
            <a:endParaRPr lang="en-AU" sz="2400" dirty="0" smtClean="0"/>
          </a:p>
          <a:p>
            <a:r>
              <a:rPr lang="en-AU" sz="2400" dirty="0" smtClean="0"/>
              <a:t>Since computers are fast, applying these rules and encrypting the resulting guess doesn't take much time and a lot of guesses can be made in a very short time. </a:t>
            </a:r>
          </a:p>
          <a:p>
            <a:endParaRPr lang="en-AU" sz="2400" dirty="0" smtClean="0"/>
          </a:p>
          <a:p>
            <a:endParaRPr lang="en-AU" dirty="0"/>
          </a:p>
        </p:txBody>
      </p:sp>
      <p:sp>
        <p:nvSpPr>
          <p:cNvPr id="3" name="TextBox 2"/>
          <p:cNvSpPr txBox="1"/>
          <p:nvPr/>
        </p:nvSpPr>
        <p:spPr>
          <a:xfrm>
            <a:off x="6429388" y="6273225"/>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39182"/>
            <a:ext cx="8572560" cy="6340197"/>
          </a:xfrm>
          <a:prstGeom prst="rect">
            <a:avLst/>
          </a:prstGeom>
          <a:noFill/>
        </p:spPr>
        <p:txBody>
          <a:bodyPr wrap="square" rtlCol="0">
            <a:spAutoFit/>
          </a:bodyPr>
          <a:lstStyle/>
          <a:p>
            <a:r>
              <a:rPr lang="en-AU" sz="2800" b="1" dirty="0" smtClean="0"/>
              <a:t>Cracking passwords</a:t>
            </a:r>
          </a:p>
          <a:p>
            <a:r>
              <a:rPr lang="en-AU" sz="2400" dirty="0" smtClean="0"/>
              <a:t>CD based database is supposed to have been produced that contains every word in a large dictionary plus many rule based permutations of these words encrypted in every possible manner. </a:t>
            </a:r>
          </a:p>
          <a:p>
            <a:r>
              <a:rPr lang="en-AU" sz="2400" dirty="0" smtClean="0"/>
              <a:t>This reduces password cracking to a simple (and fast) database lookup. </a:t>
            </a:r>
          </a:p>
          <a:p>
            <a:endParaRPr lang="en-AU" sz="2400" dirty="0" smtClean="0"/>
          </a:p>
          <a:p>
            <a:r>
              <a:rPr lang="en-AU" sz="2400" dirty="0" smtClean="0"/>
              <a:t>In September 1993, the record for the speed of cracking passwords was 6.4 million passwords per second could be tested. </a:t>
            </a:r>
          </a:p>
          <a:p>
            <a:endParaRPr lang="en-US" sz="2400" dirty="0" smtClean="0"/>
          </a:p>
          <a:p>
            <a:r>
              <a:rPr lang="en-US" sz="2400" b="1" dirty="0" smtClean="0"/>
              <a:t>A brute force cracker </a:t>
            </a:r>
            <a:r>
              <a:rPr lang="en-US" sz="2400" dirty="0" smtClean="0"/>
              <a:t>simply tries all possible passwords until it gets the password. From a cracker perspective, this is usually very time consuming. However, given enough time and CPU power, the password eventually gets cracked.</a:t>
            </a:r>
            <a:br>
              <a:rPr lang="en-US" sz="2400" dirty="0" smtClean="0"/>
            </a:br>
            <a:endParaRPr lang="en-AU" sz="2400" dirty="0" smtClean="0"/>
          </a:p>
          <a:p>
            <a:endParaRPr lang="en-AU" sz="2400" dirty="0" smtClean="0"/>
          </a:p>
          <a:p>
            <a:endParaRPr lang="en-AU" dirty="0"/>
          </a:p>
        </p:txBody>
      </p:sp>
      <p:sp>
        <p:nvSpPr>
          <p:cNvPr id="3" name="TextBox 2"/>
          <p:cNvSpPr txBox="1"/>
          <p:nvPr/>
        </p:nvSpPr>
        <p:spPr>
          <a:xfrm>
            <a:off x="6429388" y="6273225"/>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39182"/>
            <a:ext cx="8572560" cy="3323987"/>
          </a:xfrm>
          <a:prstGeom prst="rect">
            <a:avLst/>
          </a:prstGeom>
          <a:noFill/>
        </p:spPr>
        <p:txBody>
          <a:bodyPr wrap="square" rtlCol="0">
            <a:spAutoFit/>
          </a:bodyPr>
          <a:lstStyle/>
          <a:p>
            <a:r>
              <a:rPr lang="en-US" sz="2400" b="1" dirty="0" smtClean="0"/>
              <a:t>What are the dangers of cracking passwords?</a:t>
            </a:r>
            <a:r>
              <a:rPr lang="en-US" sz="2400" dirty="0" smtClean="0"/>
              <a:t/>
            </a:r>
            <a:br>
              <a:rPr lang="en-US" sz="2400" dirty="0" smtClean="0"/>
            </a:br>
            <a:r>
              <a:rPr lang="en-US" sz="2400" dirty="0" smtClean="0"/>
              <a:t/>
            </a:r>
            <a:br>
              <a:rPr lang="en-US" sz="2400" dirty="0" smtClean="0"/>
            </a:br>
            <a:r>
              <a:rPr lang="en-US" sz="2400" dirty="0" smtClean="0"/>
              <a:t>The dangers are quite simple, and quite real. If you are caught with a password file you do not have legitimate access to, you are technically in possession of stolen property in the eyes of the law. </a:t>
            </a:r>
          </a:p>
          <a:p>
            <a:endParaRPr lang="en-US" sz="2400" dirty="0" smtClean="0"/>
          </a:p>
          <a:p>
            <a:r>
              <a:rPr lang="en-US" sz="2400" dirty="0" smtClean="0"/>
              <a:t>For this reason, some hackers like to run the cracking on someone else’s systems, thereby limiting their liability.</a:t>
            </a:r>
            <a:endParaRPr lang="en-AU" sz="2400" dirty="0" smtClean="0"/>
          </a:p>
          <a:p>
            <a:endParaRPr lang="en-AU" dirty="0"/>
          </a:p>
        </p:txBody>
      </p:sp>
      <p:sp>
        <p:nvSpPr>
          <p:cNvPr id="3" name="TextBox 2"/>
          <p:cNvSpPr txBox="1"/>
          <p:nvPr/>
        </p:nvSpPr>
        <p:spPr>
          <a:xfrm>
            <a:off x="6429388" y="6273225"/>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7"/>
            <a:ext cx="8572560" cy="2031325"/>
          </a:xfrm>
          <a:prstGeom prst="rect">
            <a:avLst/>
          </a:prstGeom>
          <a:noFill/>
        </p:spPr>
        <p:txBody>
          <a:bodyPr wrap="square" rtlCol="0">
            <a:spAutoFit/>
          </a:bodyPr>
          <a:lstStyle/>
          <a:p>
            <a:r>
              <a:rPr lang="en-AU" sz="2800" b="1" dirty="0" smtClean="0"/>
              <a:t>How long is a good password?</a:t>
            </a:r>
            <a:endParaRPr lang="en-AU" sz="2800" dirty="0" smtClean="0"/>
          </a:p>
          <a:p>
            <a:r>
              <a:rPr lang="en-AU" sz="2800" dirty="0" smtClean="0"/>
              <a:t>The simple answer to this is that in general the longer the password the better. </a:t>
            </a:r>
          </a:p>
          <a:p>
            <a:endParaRPr lang="en-AU" sz="2400" dirty="0" smtClean="0"/>
          </a:p>
          <a:p>
            <a:endParaRPr lang="en-AU" dirty="0"/>
          </a:p>
        </p:txBody>
      </p:sp>
      <p:graphicFrame>
        <p:nvGraphicFramePr>
          <p:cNvPr id="3" name="Table 2"/>
          <p:cNvGraphicFramePr>
            <a:graphicFrameLocks noGrp="1"/>
          </p:cNvGraphicFramePr>
          <p:nvPr/>
        </p:nvGraphicFramePr>
        <p:xfrm>
          <a:off x="285718" y="1785922"/>
          <a:ext cx="8572564" cy="5002802"/>
        </p:xfrm>
        <a:graphic>
          <a:graphicData uri="http://schemas.openxmlformats.org/drawingml/2006/table">
            <a:tbl>
              <a:tblPr/>
              <a:tblGrid>
                <a:gridCol w="2143141"/>
                <a:gridCol w="2143141"/>
                <a:gridCol w="2143141"/>
                <a:gridCol w="2143141"/>
              </a:tblGrid>
              <a:tr h="513360">
                <a:tc gridSpan="4">
                  <a:txBody>
                    <a:bodyPr/>
                    <a:lstStyle/>
                    <a:p>
                      <a:pPr algn="ctr">
                        <a:lnSpc>
                          <a:spcPct val="115000"/>
                        </a:lnSpc>
                        <a:spcAft>
                          <a:spcPts val="0"/>
                        </a:spcAft>
                      </a:pPr>
                      <a:r>
                        <a:rPr lang="en-AU" sz="2400" b="1" dirty="0">
                          <a:latin typeface="Times New Roman"/>
                          <a:ea typeface="Times New Roman"/>
                          <a:cs typeface="Times New Roman"/>
                        </a:rPr>
                        <a:t>Number of passwords for each length</a:t>
                      </a:r>
                      <a:endParaRPr lang="en-AU" sz="2000" dirty="0">
                        <a:latin typeface="Calibri"/>
                        <a:ea typeface="Calibri"/>
                        <a:cs typeface="Times New Roman"/>
                      </a:endParaRPr>
                    </a:p>
                  </a:txBody>
                  <a:tcPr marL="9525" marR="9525" marT="9525" marB="9525" anchor="ctr">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r>
              <a:tr h="308728">
                <a:tc>
                  <a:txBody>
                    <a:bodyPr/>
                    <a:lstStyle/>
                    <a:p>
                      <a:pPr algn="ctr">
                        <a:lnSpc>
                          <a:spcPct val="115000"/>
                        </a:lnSpc>
                        <a:spcAft>
                          <a:spcPts val="0"/>
                        </a:spcAft>
                      </a:pPr>
                      <a:r>
                        <a:rPr lang="en-AU" sz="1400" b="1" dirty="0">
                          <a:latin typeface="Times New Roman"/>
                          <a:ea typeface="Times New Roman"/>
                          <a:cs typeface="Times New Roman"/>
                        </a:rPr>
                        <a:t>Length</a:t>
                      </a:r>
                      <a:endParaRPr lang="en-AU" sz="12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Number of Passwords</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Number of passwords</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Cracking Time </a:t>
                      </a:r>
                      <a:endParaRPr lang="en-AU" sz="1200" b="1">
                        <a:latin typeface="Calibri"/>
                        <a:ea typeface="Calibri"/>
                        <a:cs typeface="Times New Roman"/>
                      </a:endParaRPr>
                    </a:p>
                  </a:txBody>
                  <a:tcPr marL="9525" marR="9525" marT="9525" marB="9525" anchor="ctr">
                    <a:lnL>
                      <a:noFill/>
                    </a:lnL>
                    <a:lnR>
                      <a:noFill/>
                    </a:lnR>
                    <a:lnT>
                      <a:noFill/>
                    </a:lnT>
                    <a:lnB>
                      <a:noFill/>
                    </a:lnB>
                  </a:tcPr>
                </a:tc>
              </a:tr>
              <a:tr h="308728">
                <a:tc>
                  <a:txBody>
                    <a:bodyPr/>
                    <a:lstStyle/>
                    <a:p>
                      <a:pPr algn="ctr">
                        <a:lnSpc>
                          <a:spcPct val="115000"/>
                        </a:lnSpc>
                        <a:spcAft>
                          <a:spcPts val="0"/>
                        </a:spcAft>
                      </a:pPr>
                      <a:r>
                        <a:rPr lang="en-AU" sz="1400" b="1" dirty="0">
                          <a:latin typeface="Times New Roman"/>
                          <a:ea typeface="Times New Roman"/>
                          <a:cs typeface="Times New Roman"/>
                        </a:rPr>
                        <a:t>1</a:t>
                      </a:r>
                      <a:endParaRPr lang="en-AU" sz="12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400" b="1">
                          <a:latin typeface="Times New Roman"/>
                          <a:ea typeface="Times New Roman"/>
                          <a:cs typeface="Times New Roman"/>
                        </a:rPr>
                        <a:t>62</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Not nearly enough </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Try this by hand </a:t>
                      </a:r>
                      <a:endParaRPr lang="en-AU" sz="1200" b="1">
                        <a:latin typeface="Calibri"/>
                        <a:ea typeface="Calibri"/>
                        <a:cs typeface="Times New Roman"/>
                      </a:endParaRPr>
                    </a:p>
                  </a:txBody>
                  <a:tcPr marL="9525" marR="9525" marT="9525" marB="9525" anchor="ctr">
                    <a:lnL>
                      <a:noFill/>
                    </a:lnL>
                    <a:lnR>
                      <a:noFill/>
                    </a:lnR>
                    <a:lnT>
                      <a:noFill/>
                    </a:lnT>
                    <a:lnB>
                      <a:noFill/>
                    </a:lnB>
                  </a:tcPr>
                </a:tc>
              </a:tr>
              <a:tr h="308728">
                <a:tc>
                  <a:txBody>
                    <a:bodyPr/>
                    <a:lstStyle/>
                    <a:p>
                      <a:pPr algn="ctr">
                        <a:lnSpc>
                          <a:spcPct val="115000"/>
                        </a:lnSpc>
                        <a:spcAft>
                          <a:spcPts val="0"/>
                        </a:spcAft>
                      </a:pPr>
                      <a:r>
                        <a:rPr lang="en-AU" sz="1400" b="1" dirty="0">
                          <a:latin typeface="Times New Roman"/>
                          <a:ea typeface="Times New Roman"/>
                          <a:cs typeface="Times New Roman"/>
                        </a:rPr>
                        <a:t>2</a:t>
                      </a:r>
                      <a:endParaRPr lang="en-AU" sz="12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400" b="1" dirty="0">
                          <a:latin typeface="Times New Roman"/>
                          <a:ea typeface="Times New Roman"/>
                          <a:cs typeface="Times New Roman"/>
                        </a:rPr>
                        <a:t>3844</a:t>
                      </a:r>
                      <a:endParaRPr lang="en-AU" sz="12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Three thousand </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Almost no time </a:t>
                      </a:r>
                      <a:endParaRPr lang="en-AU" sz="1200" b="1">
                        <a:latin typeface="Calibri"/>
                        <a:ea typeface="Calibri"/>
                        <a:cs typeface="Times New Roman"/>
                      </a:endParaRPr>
                    </a:p>
                  </a:txBody>
                  <a:tcPr marL="9525" marR="9525" marT="9525" marB="9525" anchor="ctr">
                    <a:lnL>
                      <a:noFill/>
                    </a:lnL>
                    <a:lnR>
                      <a:noFill/>
                    </a:lnR>
                    <a:lnT>
                      <a:noFill/>
                    </a:lnT>
                    <a:lnB>
                      <a:noFill/>
                    </a:lnB>
                  </a:tcPr>
                </a:tc>
              </a:tr>
              <a:tr h="390580">
                <a:tc>
                  <a:txBody>
                    <a:bodyPr/>
                    <a:lstStyle/>
                    <a:p>
                      <a:pPr algn="ctr">
                        <a:lnSpc>
                          <a:spcPct val="115000"/>
                        </a:lnSpc>
                        <a:spcAft>
                          <a:spcPts val="0"/>
                        </a:spcAft>
                      </a:pPr>
                      <a:r>
                        <a:rPr lang="en-AU" sz="1400" b="1">
                          <a:latin typeface="Times New Roman"/>
                          <a:ea typeface="Times New Roman"/>
                          <a:cs typeface="Times New Roman"/>
                        </a:rPr>
                        <a:t>3</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400" b="1" u="sng" dirty="0">
                          <a:latin typeface="Times New Roman"/>
                          <a:ea typeface="Times New Roman"/>
                          <a:cs typeface="Times New Roman"/>
                        </a:rPr>
                        <a:t>238328 </a:t>
                      </a:r>
                      <a:endParaRPr lang="en-AU" sz="1200" b="1" u="sng"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u="sng">
                          <a:latin typeface="Times New Roman"/>
                          <a:ea typeface="Times New Roman"/>
                          <a:cs typeface="Times New Roman"/>
                        </a:rPr>
                        <a:t>One quarter of a million </a:t>
                      </a:r>
                      <a:endParaRPr lang="en-AU" sz="1200" b="1" u="sng">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800" b="1" u="sng" dirty="0">
                          <a:latin typeface="Times New Roman"/>
                          <a:ea typeface="Times New Roman"/>
                          <a:cs typeface="Times New Roman"/>
                        </a:rPr>
                        <a:t>Less than one second </a:t>
                      </a:r>
                      <a:endParaRPr lang="en-AU" sz="1600" b="1" u="sng" dirty="0">
                        <a:latin typeface="Calibri"/>
                        <a:ea typeface="Calibri"/>
                        <a:cs typeface="Times New Roman"/>
                      </a:endParaRPr>
                    </a:p>
                  </a:txBody>
                  <a:tcPr marL="9525" marR="9525" marT="9525" marB="9525" anchor="ctr">
                    <a:lnL>
                      <a:noFill/>
                    </a:lnL>
                    <a:lnR>
                      <a:noFill/>
                    </a:lnR>
                    <a:lnT>
                      <a:noFill/>
                    </a:lnT>
                    <a:lnB>
                      <a:noFill/>
                    </a:lnB>
                  </a:tcPr>
                </a:tc>
              </a:tr>
              <a:tr h="390580">
                <a:tc>
                  <a:txBody>
                    <a:bodyPr/>
                    <a:lstStyle/>
                    <a:p>
                      <a:pPr algn="ctr">
                        <a:lnSpc>
                          <a:spcPct val="115000"/>
                        </a:lnSpc>
                        <a:spcAft>
                          <a:spcPts val="0"/>
                        </a:spcAft>
                      </a:pPr>
                      <a:r>
                        <a:rPr lang="en-AU" sz="1400" b="1">
                          <a:latin typeface="Times New Roman"/>
                          <a:ea typeface="Times New Roman"/>
                          <a:cs typeface="Times New Roman"/>
                        </a:rPr>
                        <a:t>4</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400" b="1" u="sng" dirty="0">
                          <a:latin typeface="Times New Roman"/>
                          <a:ea typeface="Times New Roman"/>
                          <a:cs typeface="Times New Roman"/>
                        </a:rPr>
                        <a:t>14776336</a:t>
                      </a:r>
                      <a:endParaRPr lang="en-AU" sz="1200" b="1" u="sng"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u="sng" dirty="0">
                          <a:latin typeface="Times New Roman"/>
                          <a:ea typeface="Times New Roman"/>
                          <a:cs typeface="Times New Roman"/>
                        </a:rPr>
                        <a:t>Fourteen million </a:t>
                      </a:r>
                      <a:endParaRPr lang="en-AU" sz="1200" b="1" u="sng"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800" b="1" u="sng" dirty="0">
                          <a:latin typeface="Times New Roman"/>
                          <a:ea typeface="Times New Roman"/>
                          <a:cs typeface="Times New Roman"/>
                        </a:rPr>
                        <a:t>Two seconds </a:t>
                      </a:r>
                      <a:endParaRPr lang="en-AU" sz="1600" b="1" u="sng" dirty="0">
                        <a:latin typeface="Calibri"/>
                        <a:ea typeface="Calibri"/>
                        <a:cs typeface="Times New Roman"/>
                      </a:endParaRPr>
                    </a:p>
                  </a:txBody>
                  <a:tcPr marL="9525" marR="9525" marT="9525" marB="9525" anchor="ctr">
                    <a:lnL>
                      <a:noFill/>
                    </a:lnL>
                    <a:lnR>
                      <a:noFill/>
                    </a:lnR>
                    <a:lnT>
                      <a:noFill/>
                    </a:lnT>
                    <a:lnB>
                      <a:noFill/>
                    </a:lnB>
                  </a:tcPr>
                </a:tc>
              </a:tr>
              <a:tr h="308728">
                <a:tc>
                  <a:txBody>
                    <a:bodyPr/>
                    <a:lstStyle/>
                    <a:p>
                      <a:pPr algn="ctr">
                        <a:lnSpc>
                          <a:spcPct val="115000"/>
                        </a:lnSpc>
                        <a:spcAft>
                          <a:spcPts val="0"/>
                        </a:spcAft>
                      </a:pPr>
                      <a:r>
                        <a:rPr lang="en-AU" sz="1400" b="1">
                          <a:latin typeface="Times New Roman"/>
                          <a:ea typeface="Times New Roman"/>
                          <a:cs typeface="Times New Roman"/>
                        </a:rPr>
                        <a:t>5</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400" b="1" dirty="0">
                          <a:latin typeface="Times New Roman"/>
                          <a:ea typeface="Times New Roman"/>
                          <a:cs typeface="Times New Roman"/>
                        </a:rPr>
                        <a:t>916132832 </a:t>
                      </a:r>
                      <a:endParaRPr lang="en-AU" sz="12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Almost one billion </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Two and a half minutes </a:t>
                      </a:r>
                      <a:endParaRPr lang="en-AU" sz="1200" b="1">
                        <a:latin typeface="Calibri"/>
                        <a:ea typeface="Calibri"/>
                        <a:cs typeface="Times New Roman"/>
                      </a:endParaRPr>
                    </a:p>
                  </a:txBody>
                  <a:tcPr marL="9525" marR="9525" marT="9525" marB="9525" anchor="ctr">
                    <a:lnL>
                      <a:noFill/>
                    </a:lnL>
                    <a:lnR>
                      <a:noFill/>
                    </a:lnR>
                    <a:lnT>
                      <a:noFill/>
                    </a:lnT>
                    <a:lnB>
                      <a:noFill/>
                    </a:lnB>
                  </a:tcPr>
                </a:tc>
              </a:tr>
              <a:tr h="308728">
                <a:tc>
                  <a:txBody>
                    <a:bodyPr/>
                    <a:lstStyle/>
                    <a:p>
                      <a:pPr algn="ctr">
                        <a:lnSpc>
                          <a:spcPct val="115000"/>
                        </a:lnSpc>
                        <a:spcAft>
                          <a:spcPts val="0"/>
                        </a:spcAft>
                      </a:pPr>
                      <a:r>
                        <a:rPr lang="en-AU" sz="1400" b="1">
                          <a:latin typeface="Times New Roman"/>
                          <a:ea typeface="Times New Roman"/>
                          <a:cs typeface="Times New Roman"/>
                        </a:rPr>
                        <a:t>6</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400" b="1" dirty="0">
                          <a:latin typeface="Times New Roman"/>
                          <a:ea typeface="Times New Roman"/>
                          <a:cs typeface="Times New Roman"/>
                        </a:rPr>
                        <a:t>56800235584 </a:t>
                      </a:r>
                      <a:endParaRPr lang="en-AU" sz="12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Fifty six billion</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Two and a half hours </a:t>
                      </a:r>
                      <a:endParaRPr lang="en-AU" sz="1200" b="1">
                        <a:latin typeface="Calibri"/>
                        <a:ea typeface="Calibri"/>
                        <a:cs typeface="Times New Roman"/>
                      </a:endParaRPr>
                    </a:p>
                  </a:txBody>
                  <a:tcPr marL="9525" marR="9525" marT="9525" marB="9525" anchor="ctr">
                    <a:lnL>
                      <a:noFill/>
                    </a:lnL>
                    <a:lnR>
                      <a:noFill/>
                    </a:lnR>
                    <a:lnT>
                      <a:noFill/>
                    </a:lnT>
                    <a:lnB>
                      <a:noFill/>
                    </a:lnB>
                  </a:tcPr>
                </a:tc>
              </a:tr>
              <a:tr h="308728">
                <a:tc>
                  <a:txBody>
                    <a:bodyPr/>
                    <a:lstStyle/>
                    <a:p>
                      <a:pPr algn="ctr">
                        <a:lnSpc>
                          <a:spcPct val="115000"/>
                        </a:lnSpc>
                        <a:spcAft>
                          <a:spcPts val="0"/>
                        </a:spcAft>
                      </a:pPr>
                      <a:r>
                        <a:rPr lang="en-AU" sz="1400" b="1">
                          <a:latin typeface="Times New Roman"/>
                          <a:ea typeface="Times New Roman"/>
                          <a:cs typeface="Times New Roman"/>
                        </a:rPr>
                        <a:t>7</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400" b="1">
                          <a:latin typeface="Times New Roman"/>
                          <a:ea typeface="Times New Roman"/>
                          <a:cs typeface="Times New Roman"/>
                        </a:rPr>
                        <a:t>3521614606208 </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dirty="0">
                          <a:latin typeface="Times New Roman"/>
                          <a:ea typeface="Times New Roman"/>
                          <a:cs typeface="Times New Roman"/>
                        </a:rPr>
                        <a:t>Three and a half trillion</a:t>
                      </a:r>
                      <a:endParaRPr lang="en-AU" sz="12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One week </a:t>
                      </a:r>
                      <a:endParaRPr lang="en-AU" sz="1200" b="1">
                        <a:latin typeface="Calibri"/>
                        <a:ea typeface="Calibri"/>
                        <a:cs typeface="Times New Roman"/>
                      </a:endParaRPr>
                    </a:p>
                  </a:txBody>
                  <a:tcPr marL="9525" marR="9525" marT="9525" marB="9525" anchor="ctr">
                    <a:lnL>
                      <a:noFill/>
                    </a:lnL>
                    <a:lnR>
                      <a:noFill/>
                    </a:lnR>
                    <a:lnT>
                      <a:noFill/>
                    </a:lnT>
                    <a:lnB>
                      <a:noFill/>
                    </a:lnB>
                  </a:tcPr>
                </a:tc>
              </a:tr>
              <a:tr h="308728">
                <a:tc>
                  <a:txBody>
                    <a:bodyPr/>
                    <a:lstStyle/>
                    <a:p>
                      <a:pPr algn="ctr">
                        <a:lnSpc>
                          <a:spcPct val="115000"/>
                        </a:lnSpc>
                        <a:spcAft>
                          <a:spcPts val="0"/>
                        </a:spcAft>
                      </a:pPr>
                      <a:r>
                        <a:rPr lang="en-AU" sz="1800" b="1" dirty="0">
                          <a:latin typeface="Times New Roman"/>
                          <a:ea typeface="Times New Roman"/>
                          <a:cs typeface="Times New Roman"/>
                        </a:rPr>
                        <a:t>8</a:t>
                      </a:r>
                      <a:endParaRPr lang="en-AU" sz="16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800" b="1" dirty="0">
                          <a:latin typeface="Times New Roman"/>
                          <a:ea typeface="Times New Roman"/>
                          <a:cs typeface="Times New Roman"/>
                        </a:rPr>
                        <a:t>218340105584896 </a:t>
                      </a:r>
                      <a:endParaRPr lang="en-AU" sz="16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800" b="1" dirty="0">
                          <a:latin typeface="Times New Roman"/>
                          <a:ea typeface="Times New Roman"/>
                          <a:cs typeface="Times New Roman"/>
                        </a:rPr>
                        <a:t>Two hundred trillion</a:t>
                      </a:r>
                      <a:endParaRPr lang="en-AU" sz="16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800" b="1" dirty="0">
                          <a:latin typeface="Times New Roman"/>
                          <a:ea typeface="Times New Roman"/>
                          <a:cs typeface="Times New Roman"/>
                        </a:rPr>
                        <a:t>One year </a:t>
                      </a:r>
                      <a:endParaRPr lang="en-AU" sz="1600" b="1" dirty="0">
                        <a:latin typeface="Calibri"/>
                        <a:ea typeface="Calibri"/>
                        <a:cs typeface="Times New Roman"/>
                      </a:endParaRPr>
                    </a:p>
                  </a:txBody>
                  <a:tcPr marL="9525" marR="9525" marT="9525" marB="9525" anchor="ctr">
                    <a:lnL>
                      <a:noFill/>
                    </a:lnL>
                    <a:lnR>
                      <a:noFill/>
                    </a:lnR>
                    <a:lnT>
                      <a:noFill/>
                    </a:lnT>
                    <a:lnB>
                      <a:noFill/>
                    </a:lnB>
                  </a:tcPr>
                </a:tc>
              </a:tr>
              <a:tr h="308728">
                <a:tc>
                  <a:txBody>
                    <a:bodyPr/>
                    <a:lstStyle/>
                    <a:p>
                      <a:pPr algn="ctr">
                        <a:lnSpc>
                          <a:spcPct val="115000"/>
                        </a:lnSpc>
                        <a:spcAft>
                          <a:spcPts val="0"/>
                        </a:spcAft>
                      </a:pPr>
                      <a:r>
                        <a:rPr lang="en-AU" sz="1400" b="1">
                          <a:latin typeface="Times New Roman"/>
                          <a:ea typeface="Times New Roman"/>
                          <a:cs typeface="Times New Roman"/>
                        </a:rPr>
                        <a:t>9</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400" b="1">
                          <a:latin typeface="Times New Roman"/>
                          <a:ea typeface="Times New Roman"/>
                          <a:cs typeface="Times New Roman"/>
                        </a:rPr>
                        <a:t>13537086546263552 </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dirty="0">
                          <a:latin typeface="Times New Roman"/>
                          <a:ea typeface="Times New Roman"/>
                          <a:cs typeface="Times New Roman"/>
                        </a:rPr>
                        <a:t>Thirteen quadrillion</a:t>
                      </a:r>
                      <a:endParaRPr lang="en-AU" sz="12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Seventy years </a:t>
                      </a:r>
                      <a:endParaRPr lang="en-AU" sz="1200" b="1">
                        <a:latin typeface="Calibri"/>
                        <a:ea typeface="Calibri"/>
                        <a:cs typeface="Times New Roman"/>
                      </a:endParaRPr>
                    </a:p>
                  </a:txBody>
                  <a:tcPr marL="9525" marR="9525" marT="9525" marB="9525" anchor="ctr">
                    <a:lnL>
                      <a:noFill/>
                    </a:lnL>
                    <a:lnR>
                      <a:noFill/>
                    </a:lnR>
                    <a:lnT>
                      <a:noFill/>
                    </a:lnT>
                    <a:lnB>
                      <a:noFill/>
                    </a:lnB>
                  </a:tcPr>
                </a:tc>
              </a:tr>
              <a:tr h="595212">
                <a:tc>
                  <a:txBody>
                    <a:bodyPr/>
                    <a:lstStyle/>
                    <a:p>
                      <a:pPr algn="ctr">
                        <a:lnSpc>
                          <a:spcPct val="115000"/>
                        </a:lnSpc>
                        <a:spcAft>
                          <a:spcPts val="0"/>
                        </a:spcAft>
                      </a:pPr>
                      <a:r>
                        <a:rPr lang="en-AU" sz="1400" b="1">
                          <a:latin typeface="Times New Roman"/>
                          <a:ea typeface="Times New Roman"/>
                          <a:cs typeface="Times New Roman"/>
                        </a:rPr>
                        <a:t>10</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400" b="1">
                          <a:latin typeface="Times New Roman"/>
                          <a:ea typeface="Times New Roman"/>
                          <a:cs typeface="Times New Roman"/>
                        </a:rPr>
                        <a:t>839299365868340224 </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dirty="0">
                          <a:latin typeface="Times New Roman"/>
                          <a:ea typeface="Times New Roman"/>
                          <a:cs typeface="Times New Roman"/>
                        </a:rPr>
                        <a:t>Eight hundred and forty quadrillion </a:t>
                      </a:r>
                      <a:endParaRPr lang="en-AU" sz="1200" b="1" dirty="0">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dirty="0">
                          <a:latin typeface="Times New Roman"/>
                          <a:ea typeface="Times New Roman"/>
                          <a:cs typeface="Times New Roman"/>
                        </a:rPr>
                        <a:t>Forty centuries </a:t>
                      </a:r>
                      <a:endParaRPr lang="en-AU" sz="1200" b="1" dirty="0">
                        <a:latin typeface="Calibri"/>
                        <a:ea typeface="Calibri"/>
                        <a:cs typeface="Times New Roman"/>
                      </a:endParaRPr>
                    </a:p>
                  </a:txBody>
                  <a:tcPr marL="9525" marR="9525" marT="9525" marB="9525" anchor="ctr">
                    <a:lnL>
                      <a:noFill/>
                    </a:lnL>
                    <a:lnR>
                      <a:noFill/>
                    </a:lnR>
                    <a:lnT>
                      <a:noFill/>
                    </a:lnT>
                    <a:lnB>
                      <a:noFill/>
                    </a:lnB>
                  </a:tcPr>
                </a:tc>
              </a:tr>
              <a:tr h="308728">
                <a:tc>
                  <a:txBody>
                    <a:bodyPr/>
                    <a:lstStyle/>
                    <a:p>
                      <a:pPr algn="ctr">
                        <a:lnSpc>
                          <a:spcPct val="115000"/>
                        </a:lnSpc>
                        <a:spcAft>
                          <a:spcPts val="0"/>
                        </a:spcAft>
                      </a:pPr>
                      <a:r>
                        <a:rPr lang="en-AU" sz="1400" b="1">
                          <a:latin typeface="Times New Roman"/>
                          <a:ea typeface="Times New Roman"/>
                          <a:cs typeface="Times New Roman"/>
                        </a:rPr>
                        <a:t>11</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400" b="1">
                          <a:latin typeface="Times New Roman"/>
                          <a:ea typeface="Times New Roman"/>
                          <a:cs typeface="Times New Roman"/>
                        </a:rPr>
                        <a:t>52036560683837093888 </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Lots</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dirty="0">
                          <a:latin typeface="Times New Roman"/>
                          <a:ea typeface="Times New Roman"/>
                          <a:cs typeface="Times New Roman"/>
                        </a:rPr>
                        <a:t>A quarter of a million years </a:t>
                      </a:r>
                      <a:endParaRPr lang="en-AU" sz="1200" b="1" dirty="0">
                        <a:latin typeface="Calibri"/>
                        <a:ea typeface="Calibri"/>
                        <a:cs typeface="Times New Roman"/>
                      </a:endParaRPr>
                    </a:p>
                  </a:txBody>
                  <a:tcPr marL="9525" marR="9525" marT="9525" marB="9525" anchor="ctr">
                    <a:lnL>
                      <a:noFill/>
                    </a:lnL>
                    <a:lnR>
                      <a:noFill/>
                    </a:lnR>
                    <a:lnT>
                      <a:noFill/>
                    </a:lnT>
                    <a:lnB>
                      <a:noFill/>
                    </a:lnB>
                  </a:tcPr>
                </a:tc>
              </a:tr>
              <a:tr h="308728">
                <a:tc>
                  <a:txBody>
                    <a:bodyPr/>
                    <a:lstStyle/>
                    <a:p>
                      <a:pPr algn="ctr">
                        <a:lnSpc>
                          <a:spcPct val="115000"/>
                        </a:lnSpc>
                        <a:spcAft>
                          <a:spcPts val="0"/>
                        </a:spcAft>
                      </a:pPr>
                      <a:r>
                        <a:rPr lang="en-AU" sz="1400" b="1">
                          <a:latin typeface="Times New Roman"/>
                          <a:ea typeface="Times New Roman"/>
                          <a:cs typeface="Times New Roman"/>
                        </a:rPr>
                        <a:t>12</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r">
                        <a:lnSpc>
                          <a:spcPct val="115000"/>
                        </a:lnSpc>
                        <a:spcAft>
                          <a:spcPts val="0"/>
                        </a:spcAft>
                      </a:pPr>
                      <a:r>
                        <a:rPr lang="en-AU" sz="1400" b="1">
                          <a:latin typeface="Times New Roman"/>
                          <a:ea typeface="Times New Roman"/>
                          <a:cs typeface="Times New Roman"/>
                        </a:rPr>
                        <a:t>3226266762397899821056 </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a:latin typeface="Times New Roman"/>
                          <a:ea typeface="Times New Roman"/>
                          <a:cs typeface="Times New Roman"/>
                        </a:rPr>
                        <a:t>Even more</a:t>
                      </a:r>
                      <a:endParaRPr lang="en-AU" sz="1200" b="1">
                        <a:latin typeface="Calibri"/>
                        <a:ea typeface="Calibri"/>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AU" sz="1400" b="1" dirty="0">
                          <a:latin typeface="Times New Roman"/>
                          <a:ea typeface="Times New Roman"/>
                          <a:cs typeface="Times New Roman"/>
                        </a:rPr>
                        <a:t>Sixteen million years </a:t>
                      </a:r>
                      <a:endParaRPr lang="en-AU" sz="1200" b="1" dirty="0">
                        <a:latin typeface="Calibri"/>
                        <a:ea typeface="Calibri"/>
                        <a:cs typeface="Times New Roman"/>
                      </a:endParaRPr>
                    </a:p>
                  </a:txBody>
                  <a:tcPr marL="9525" marR="9525" marT="9525" marB="9525" anchor="ctr">
                    <a:lnL>
                      <a:noFill/>
                    </a:lnL>
                    <a:lnR>
                      <a:noFill/>
                    </a:lnR>
                    <a:lnT>
                      <a:noFill/>
                    </a:lnT>
                    <a:lnB>
                      <a:noFill/>
                    </a:lnB>
                  </a:tcPr>
                </a:tc>
              </a:tr>
            </a:tbl>
          </a:graphicData>
        </a:graphic>
      </p:graphicFrame>
      <p:sp>
        <p:nvSpPr>
          <p:cNvPr id="4" name="TextBox 3"/>
          <p:cNvSpPr txBox="1"/>
          <p:nvPr/>
        </p:nvSpPr>
        <p:spPr>
          <a:xfrm>
            <a:off x="6429388" y="0"/>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8429684" cy="4031873"/>
          </a:xfrm>
          <a:prstGeom prst="rect">
            <a:avLst/>
          </a:prstGeom>
          <a:noFill/>
        </p:spPr>
        <p:txBody>
          <a:bodyPr wrap="square" rtlCol="0">
            <a:spAutoFit/>
          </a:bodyPr>
          <a:lstStyle/>
          <a:p>
            <a:r>
              <a:rPr lang="en-AU" sz="2800" b="1" dirty="0" smtClean="0"/>
              <a:t>Good Passwords</a:t>
            </a:r>
          </a:p>
          <a:p>
            <a:endParaRPr lang="en-AU" dirty="0" smtClean="0"/>
          </a:p>
          <a:p>
            <a:r>
              <a:rPr lang="en-AU" sz="3200" b="1" dirty="0" smtClean="0"/>
              <a:t>Some examples of using a phrase</a:t>
            </a:r>
            <a:endParaRPr lang="en-AU" sz="3200" dirty="0" smtClean="0"/>
          </a:p>
          <a:p>
            <a:pPr lvl="0"/>
            <a:endParaRPr lang="en-AU" sz="3200" dirty="0" smtClean="0"/>
          </a:p>
          <a:p>
            <a:pPr lvl="0"/>
            <a:r>
              <a:rPr lang="en-AU" sz="3200" dirty="0" smtClean="0"/>
              <a:t>rsKf0myH - Raindrops keep falling on my head. </a:t>
            </a:r>
          </a:p>
          <a:p>
            <a:pPr lvl="0"/>
            <a:r>
              <a:rPr lang="en-AU" sz="3200" dirty="0" smtClean="0"/>
              <a:t>wru2rxy? - Who are you to ask why. </a:t>
            </a:r>
          </a:p>
          <a:p>
            <a:pPr lvl="0"/>
            <a:r>
              <a:rPr lang="en-AU" sz="3200" dirty="0" smtClean="0"/>
              <a:t>bWiIso3! - Beware the ides of March! </a:t>
            </a:r>
          </a:p>
          <a:p>
            <a:pPr lvl="0"/>
            <a:r>
              <a:rPr lang="en-AU" sz="3200" dirty="0" smtClean="0"/>
              <a:t>                                          </a:t>
            </a:r>
            <a:r>
              <a:rPr lang="en-AU" sz="3200" dirty="0" smtClean="0">
                <a:hlinkClick r:id="rId2"/>
              </a:rPr>
              <a:t>Password Check</a:t>
            </a:r>
            <a:endParaRPr lang="en-AU" sz="3200" dirty="0" smtClean="0"/>
          </a:p>
          <a:p>
            <a:endParaRPr lang="en-AU" dirty="0"/>
          </a:p>
        </p:txBody>
      </p:sp>
      <p:sp>
        <p:nvSpPr>
          <p:cNvPr id="3" name="TextBox 2"/>
          <p:cNvSpPr txBox="1"/>
          <p:nvPr/>
        </p:nvSpPr>
        <p:spPr>
          <a:xfrm>
            <a:off x="6429388" y="6273225"/>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pic>
        <p:nvPicPr>
          <p:cNvPr id="35842" name="Picture 2"/>
          <p:cNvPicPr>
            <a:picLocks noChangeAspect="1" noChangeArrowheads="1"/>
          </p:cNvPicPr>
          <p:nvPr/>
        </p:nvPicPr>
        <p:blipFill>
          <a:blip r:embed="rId3" cstate="print"/>
          <a:srcRect/>
          <a:stretch>
            <a:fillRect/>
          </a:stretch>
        </p:blipFill>
        <p:spPr bwMode="auto">
          <a:xfrm>
            <a:off x="500034" y="3714752"/>
            <a:ext cx="36195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8358246" cy="2308324"/>
          </a:xfrm>
          <a:prstGeom prst="rect">
            <a:avLst/>
          </a:prstGeom>
          <a:noFill/>
        </p:spPr>
        <p:txBody>
          <a:bodyPr wrap="square" rtlCol="0">
            <a:spAutoFit/>
          </a:bodyPr>
          <a:lstStyle/>
          <a:p>
            <a:r>
              <a:rPr lang="en-US" dirty="0" smtClean="0"/>
              <a:t/>
            </a:r>
            <a:br>
              <a:rPr lang="en-US" dirty="0" smtClean="0"/>
            </a:br>
            <a:r>
              <a:rPr lang="en-US" dirty="0" smtClean="0"/>
              <a:t>IRC - Internet Relay Chat</a:t>
            </a:r>
            <a:br>
              <a:rPr lang="en-US" dirty="0" smtClean="0"/>
            </a:br>
            <a:r>
              <a:rPr lang="en-US" dirty="0" err="1" smtClean="0"/>
              <a:t>Bot</a:t>
            </a:r>
            <a:r>
              <a:rPr lang="en-US" dirty="0" smtClean="0"/>
              <a:t>-master - The owner of the </a:t>
            </a:r>
            <a:r>
              <a:rPr lang="en-US" dirty="0" err="1" smtClean="0"/>
              <a:t>botnet</a:t>
            </a:r>
            <a:r>
              <a:rPr lang="en-US" dirty="0" smtClean="0"/>
              <a:t>/creator of the file</a:t>
            </a:r>
            <a:br>
              <a:rPr lang="en-US" dirty="0" smtClean="0"/>
            </a:br>
            <a:r>
              <a:rPr lang="en-US" dirty="0" smtClean="0"/>
              <a:t>Zombie - A computer which is unwillingly being controlled from a remote location</a:t>
            </a:r>
            <a:br>
              <a:rPr lang="en-US" dirty="0" smtClean="0"/>
            </a:br>
            <a:r>
              <a:rPr lang="en-US" dirty="0" err="1" smtClean="0"/>
              <a:t>DDoS</a:t>
            </a:r>
            <a:r>
              <a:rPr lang="en-US" dirty="0" smtClean="0"/>
              <a:t> - Distributed Denial of Service (A network of computers attacking an address with packet spam)</a:t>
            </a:r>
            <a:br>
              <a:rPr lang="en-US" dirty="0" smtClean="0"/>
            </a:br>
            <a:r>
              <a:rPr lang="en-US" dirty="0" smtClean="0"/>
              <a:t>Clone - A secondary connection maintained by a different proxy</a:t>
            </a:r>
            <a:br>
              <a:rPr lang="en-US" dirty="0" smtClean="0"/>
            </a:br>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0" y="1630180"/>
            <a:ext cx="9144000" cy="4227711"/>
          </a:xfrm>
          <a:prstGeom prst="rect">
            <a:avLst/>
          </a:prstGeom>
          <a:noFill/>
          <a:ln w="9525">
            <a:noFill/>
            <a:miter lim="800000"/>
            <a:headEnd/>
            <a:tailEnd/>
          </a:ln>
          <a:effectLst/>
        </p:spPr>
      </p:pic>
      <p:sp>
        <p:nvSpPr>
          <p:cNvPr id="4" name="TextBox 3"/>
          <p:cNvSpPr txBox="1"/>
          <p:nvPr/>
        </p:nvSpPr>
        <p:spPr>
          <a:xfrm>
            <a:off x="285720" y="285728"/>
            <a:ext cx="8429684" cy="707886"/>
          </a:xfrm>
          <a:prstGeom prst="rect">
            <a:avLst/>
          </a:prstGeom>
          <a:noFill/>
        </p:spPr>
        <p:txBody>
          <a:bodyPr wrap="square" rtlCol="0">
            <a:spAutoFit/>
          </a:bodyPr>
          <a:lstStyle/>
          <a:p>
            <a:r>
              <a:rPr lang="en-AU" sz="4000" b="1" dirty="0" smtClean="0"/>
              <a:t>World City-to-City Connections</a:t>
            </a:r>
            <a:endParaRPr lang="en-AU" sz="4000" b="1" dirty="0"/>
          </a:p>
        </p:txBody>
      </p:sp>
      <p:sp>
        <p:nvSpPr>
          <p:cNvPr id="5" name="TextBox 4"/>
          <p:cNvSpPr txBox="1"/>
          <p:nvPr/>
        </p:nvSpPr>
        <p:spPr>
          <a:xfrm>
            <a:off x="214282" y="6143644"/>
            <a:ext cx="8572560" cy="369332"/>
          </a:xfrm>
          <a:prstGeom prst="rect">
            <a:avLst/>
          </a:prstGeom>
          <a:noFill/>
        </p:spPr>
        <p:txBody>
          <a:bodyPr wrap="square" rtlCol="0">
            <a:spAutoFit/>
          </a:bodyPr>
          <a:lstStyle/>
          <a:p>
            <a:r>
              <a:rPr lang="en-AU" dirty="0" smtClean="0"/>
              <a:t>www.chrisharrison.net/projects/InternetMap/</a:t>
            </a: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214338"/>
            <a:ext cx="9144000" cy="4572000"/>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cstate="print"/>
          <a:srcRect/>
          <a:stretch>
            <a:fillRect/>
          </a:stretch>
        </p:blipFill>
        <p:spPr bwMode="auto">
          <a:xfrm>
            <a:off x="428596" y="4286257"/>
            <a:ext cx="6066172" cy="2571743"/>
          </a:xfrm>
          <a:prstGeom prst="rect">
            <a:avLst/>
          </a:prstGeom>
          <a:noFill/>
          <a:ln w="9525">
            <a:noFill/>
            <a:miter lim="800000"/>
            <a:headEnd/>
            <a:tailEnd/>
          </a:ln>
          <a:effectLst/>
        </p:spPr>
      </p:pic>
      <p:sp>
        <p:nvSpPr>
          <p:cNvPr id="5" name="TextBox 4"/>
          <p:cNvSpPr txBox="1"/>
          <p:nvPr/>
        </p:nvSpPr>
        <p:spPr>
          <a:xfrm>
            <a:off x="6715140" y="6000768"/>
            <a:ext cx="2143140" cy="646331"/>
          </a:xfrm>
          <a:prstGeom prst="rect">
            <a:avLst/>
          </a:prstGeom>
          <a:noFill/>
        </p:spPr>
        <p:txBody>
          <a:bodyPr wrap="square" rtlCol="0">
            <a:spAutoFit/>
          </a:bodyPr>
          <a:lstStyle/>
          <a:p>
            <a:r>
              <a:rPr lang="en-AU" dirty="0" smtClean="0"/>
              <a:t>http://www.ipligence.com/worldmap/</a:t>
            </a:r>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85720" y="0"/>
            <a:ext cx="8501090" cy="4250545"/>
          </a:xfrm>
          <a:prstGeom prst="rect">
            <a:avLst/>
          </a:prstGeom>
          <a:noFill/>
          <a:ln w="9525">
            <a:noFill/>
            <a:miter lim="800000"/>
            <a:headEnd/>
            <a:tailEnd/>
          </a:ln>
          <a:effectLst/>
        </p:spPr>
      </p:pic>
      <p:pic>
        <p:nvPicPr>
          <p:cNvPr id="44034" name="Picture 2"/>
          <p:cNvPicPr>
            <a:picLocks noChangeAspect="1" noChangeArrowheads="1"/>
          </p:cNvPicPr>
          <p:nvPr/>
        </p:nvPicPr>
        <p:blipFill>
          <a:blip r:embed="rId3" cstate="print"/>
          <a:srcRect/>
          <a:stretch>
            <a:fillRect/>
          </a:stretch>
        </p:blipFill>
        <p:spPr bwMode="auto">
          <a:xfrm>
            <a:off x="642910" y="3857628"/>
            <a:ext cx="7500958" cy="3750479"/>
          </a:xfrm>
          <a:prstGeom prst="rect">
            <a:avLst/>
          </a:prstGeom>
          <a:noFill/>
          <a:ln w="9525">
            <a:noFill/>
            <a:miter lim="800000"/>
            <a:headEnd/>
            <a:tailEnd/>
          </a:ln>
          <a:effectLst/>
        </p:spPr>
      </p:pic>
      <p:sp>
        <p:nvSpPr>
          <p:cNvPr id="5" name="TextBox 4"/>
          <p:cNvSpPr txBox="1"/>
          <p:nvPr/>
        </p:nvSpPr>
        <p:spPr>
          <a:xfrm>
            <a:off x="928662" y="2857496"/>
            <a:ext cx="7858180" cy="954107"/>
          </a:xfrm>
          <a:prstGeom prst="rect">
            <a:avLst/>
          </a:prstGeom>
          <a:noFill/>
        </p:spPr>
        <p:txBody>
          <a:bodyPr wrap="square" rtlCol="0">
            <a:spAutoFit/>
          </a:bodyPr>
          <a:lstStyle/>
          <a:p>
            <a:r>
              <a:rPr lang="en-US" sz="2800" b="1" dirty="0" smtClean="0">
                <a:solidFill>
                  <a:schemeClr val="bg1"/>
                </a:solidFill>
              </a:rPr>
              <a:t>The human populated world this image shows the number of people per square kilometer </a:t>
            </a:r>
            <a:endParaRPr lang="en-AU" sz="28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65113" y="0"/>
            <a:ext cx="8450291" cy="6307394"/>
          </a:xfrm>
          <a:prstGeom prst="rect">
            <a:avLst/>
          </a:prstGeom>
          <a:noFill/>
          <a:ln w="9525">
            <a:noFill/>
            <a:miter lim="800000"/>
            <a:headEnd/>
            <a:tailEnd/>
          </a:ln>
          <a:effectLst/>
        </p:spPr>
      </p:pic>
      <p:sp>
        <p:nvSpPr>
          <p:cNvPr id="3" name="TextBox 2"/>
          <p:cNvSpPr txBox="1"/>
          <p:nvPr/>
        </p:nvSpPr>
        <p:spPr>
          <a:xfrm>
            <a:off x="500034" y="6357958"/>
            <a:ext cx="6929486" cy="369332"/>
          </a:xfrm>
          <a:prstGeom prst="rect">
            <a:avLst/>
          </a:prstGeom>
          <a:noFill/>
        </p:spPr>
        <p:txBody>
          <a:bodyPr wrap="square" rtlCol="0">
            <a:spAutoFit/>
          </a:bodyPr>
          <a:lstStyle/>
          <a:p>
            <a:r>
              <a:rPr lang="en-AU" dirty="0" smtClean="0">
                <a:hlinkClick r:id="rId3"/>
              </a:rPr>
              <a:t>Click to View Map Online</a:t>
            </a:r>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5720" y="0"/>
            <a:ext cx="3276600" cy="981075"/>
          </a:xfrm>
          <a:prstGeom prst="rect">
            <a:avLst/>
          </a:prstGeom>
          <a:noFill/>
          <a:ln w="9525">
            <a:noFill/>
            <a:miter lim="800000"/>
            <a:headEnd/>
            <a:tailEnd/>
          </a:ln>
          <a:effectLst/>
        </p:spPr>
      </p:pic>
      <p:sp>
        <p:nvSpPr>
          <p:cNvPr id="3" name="TextBox 2"/>
          <p:cNvSpPr txBox="1"/>
          <p:nvPr/>
        </p:nvSpPr>
        <p:spPr>
          <a:xfrm>
            <a:off x="285720" y="1262139"/>
            <a:ext cx="8858280" cy="4524315"/>
          </a:xfrm>
          <a:prstGeom prst="rect">
            <a:avLst/>
          </a:prstGeom>
          <a:noFill/>
        </p:spPr>
        <p:txBody>
          <a:bodyPr wrap="square" rtlCol="0">
            <a:spAutoFit/>
          </a:bodyPr>
          <a:lstStyle/>
          <a:p>
            <a:r>
              <a:rPr lang="en-US" sz="3200" b="1" dirty="0" smtClean="0"/>
              <a:t>Internet Usage of 18 year old and above</a:t>
            </a:r>
            <a:br>
              <a:rPr lang="en-US" sz="3200" b="1" dirty="0" smtClean="0"/>
            </a:br>
            <a:r>
              <a:rPr lang="en-US" sz="3200" dirty="0" smtClean="0"/>
              <a:t>84</a:t>
            </a:r>
            <a:r>
              <a:rPr lang="en-US" sz="3200" dirty="0"/>
              <a:t>% use their computer for Internet banking; </a:t>
            </a:r>
            <a:endParaRPr lang="en-US" sz="3200" dirty="0" smtClean="0"/>
          </a:p>
          <a:p>
            <a:r>
              <a:rPr lang="en-US" sz="3200" dirty="0" smtClean="0"/>
              <a:t>66</a:t>
            </a:r>
            <a:r>
              <a:rPr lang="en-US" sz="3200" dirty="0"/>
              <a:t>% for Internet based payments, such as PayPal; </a:t>
            </a:r>
            <a:r>
              <a:rPr lang="en-US" sz="3200" dirty="0" smtClean="0"/>
              <a:t>52%for </a:t>
            </a:r>
            <a:r>
              <a:rPr lang="en-US" sz="3200" dirty="0"/>
              <a:t>buying or selling goods or services online; </a:t>
            </a:r>
            <a:endParaRPr lang="en-US" sz="3200" dirty="0" smtClean="0"/>
          </a:p>
          <a:p>
            <a:r>
              <a:rPr lang="en-US" sz="3200" dirty="0" smtClean="0"/>
              <a:t>13</a:t>
            </a:r>
            <a:r>
              <a:rPr lang="en-US" sz="3200" dirty="0"/>
              <a:t>% for connecting to work virtual private networks</a:t>
            </a:r>
          </a:p>
          <a:p>
            <a:r>
              <a:rPr lang="en-US" sz="3200" dirty="0" smtClean="0"/>
              <a:t>11</a:t>
            </a:r>
            <a:r>
              <a:rPr lang="en-US" sz="3200" dirty="0"/>
              <a:t>% for online stock trading</a:t>
            </a:r>
          </a:p>
          <a:p>
            <a:r>
              <a:rPr lang="en-US" sz="3200" dirty="0" smtClean="0"/>
              <a:t>35</a:t>
            </a:r>
            <a:r>
              <a:rPr lang="en-US" sz="3200" dirty="0"/>
              <a:t>% connect to peer-to-peer (P2P) networks</a:t>
            </a:r>
          </a:p>
          <a:p>
            <a:r>
              <a:rPr lang="en-US" sz="3200" dirty="0" smtClean="0"/>
              <a:t>5</a:t>
            </a:r>
            <a:r>
              <a:rPr lang="en-US" sz="3200" dirty="0"/>
              <a:t>% reported using their </a:t>
            </a:r>
            <a:r>
              <a:rPr lang="en-US" sz="3200" dirty="0" err="1"/>
              <a:t>neighbour’s</a:t>
            </a:r>
            <a:r>
              <a:rPr lang="en-US" sz="3200" dirty="0"/>
              <a:t> unsecured </a:t>
            </a:r>
            <a:r>
              <a:rPr lang="en-US" sz="3200" dirty="0" err="1"/>
              <a:t>WiFi</a:t>
            </a:r>
            <a:r>
              <a:rPr lang="en-US" sz="3200" dirty="0"/>
              <a:t> access point to access the Internet</a:t>
            </a:r>
            <a:endParaRPr lang="en-AU" sz="3200" dirty="0"/>
          </a:p>
        </p:txBody>
      </p:sp>
      <p:sp>
        <p:nvSpPr>
          <p:cNvPr id="4" name="TextBox 3"/>
          <p:cNvSpPr txBox="1"/>
          <p:nvPr/>
        </p:nvSpPr>
        <p:spPr>
          <a:xfrm>
            <a:off x="0" y="6072206"/>
            <a:ext cx="2714612" cy="584775"/>
          </a:xfrm>
          <a:prstGeom prst="rect">
            <a:avLst/>
          </a:prstGeom>
          <a:noFill/>
        </p:spPr>
        <p:txBody>
          <a:bodyPr wrap="square" rtlCol="0">
            <a:spAutoFit/>
          </a:bodyPr>
          <a:lstStyle/>
          <a:p>
            <a:r>
              <a:rPr lang="en-AU" dirty="0" smtClean="0"/>
              <a:t>Source: </a:t>
            </a:r>
            <a:r>
              <a:rPr lang="en-US" sz="1400" b="1" dirty="0" err="1" smtClean="0"/>
              <a:t>AusCERT</a:t>
            </a:r>
            <a:r>
              <a:rPr lang="en-US" sz="1400" b="1" dirty="0" smtClean="0"/>
              <a:t> Home Users Computer Security Survey 2008</a:t>
            </a:r>
            <a:endParaRPr lang="en-AU" dirty="0"/>
          </a:p>
        </p:txBody>
      </p:sp>
      <p:sp>
        <p:nvSpPr>
          <p:cNvPr id="5" name="TextBox 4"/>
          <p:cNvSpPr txBox="1"/>
          <p:nvPr/>
        </p:nvSpPr>
        <p:spPr>
          <a:xfrm>
            <a:off x="3714744" y="214290"/>
            <a:ext cx="5143536" cy="954107"/>
          </a:xfrm>
          <a:prstGeom prst="rect">
            <a:avLst/>
          </a:prstGeom>
          <a:noFill/>
        </p:spPr>
        <p:txBody>
          <a:bodyPr wrap="square" rtlCol="0">
            <a:spAutoFit/>
          </a:bodyPr>
          <a:lstStyle/>
          <a:p>
            <a:r>
              <a:rPr lang="en-AU" sz="2800" b="1" dirty="0" err="1" smtClean="0"/>
              <a:t>AusCert</a:t>
            </a:r>
            <a:r>
              <a:rPr lang="en-AU" sz="2800" b="1" dirty="0" smtClean="0"/>
              <a:t> - Australian Computer Emergency Response Team</a:t>
            </a:r>
            <a:endParaRPr lang="en-A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3670</TotalTime>
  <Words>2432</Words>
  <Application>Microsoft Office PowerPoint</Application>
  <PresentationFormat>On-screen Show (4:3)</PresentationFormat>
  <Paragraphs>255</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jbe</dc:creator>
  <cp:lastModifiedBy>JBE</cp:lastModifiedBy>
  <cp:revision>159</cp:revision>
  <dcterms:created xsi:type="dcterms:W3CDTF">2009-08-18T02:17:12Z</dcterms:created>
  <dcterms:modified xsi:type="dcterms:W3CDTF">2010-05-05T23:46:51Z</dcterms:modified>
</cp:coreProperties>
</file>