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75" r:id="rId22"/>
    <p:sldId id="276" r:id="rId23"/>
    <p:sldId id="277" r:id="rId24"/>
    <p:sldId id="278" r:id="rId25"/>
    <p:sldId id="279" r:id="rId26"/>
    <p:sldId id="282" r:id="rId27"/>
    <p:sldId id="280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8/9/2012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sullivan@tps.vic.edu.a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b="1" dirty="0" smtClean="0">
                <a:solidFill>
                  <a:srgbClr val="FFFF00"/>
                </a:solidFill>
              </a:rPr>
              <a:t>VITTA Conference</a:t>
            </a:r>
          </a:p>
          <a:p>
            <a:r>
              <a:rPr lang="en-AU" sz="4000" b="1" dirty="0" smtClean="0">
                <a:solidFill>
                  <a:srgbClr val="00B0F0"/>
                </a:solidFill>
              </a:rPr>
              <a:t>Software Development</a:t>
            </a:r>
          </a:p>
          <a:p>
            <a:r>
              <a:rPr lang="en-AU" sz="4000" b="1" dirty="0" smtClean="0">
                <a:solidFill>
                  <a:srgbClr val="92D050"/>
                </a:solidFill>
              </a:rPr>
              <a:t>U4O2: Key Knowledge &amp; Skills</a:t>
            </a:r>
          </a:p>
          <a:p>
            <a:endParaRPr lang="en-AU" sz="4000" b="1" dirty="0">
              <a:solidFill>
                <a:srgbClr val="92D050"/>
              </a:solidFill>
            </a:endParaRPr>
          </a:p>
          <a:p>
            <a:endParaRPr lang="en-AU" sz="4000" b="1" dirty="0" smtClean="0">
              <a:solidFill>
                <a:srgbClr val="92D050"/>
              </a:solidFill>
            </a:endParaRPr>
          </a:p>
          <a:p>
            <a:endParaRPr lang="en-AU" sz="4000" b="1" dirty="0">
              <a:solidFill>
                <a:srgbClr val="92D050"/>
              </a:solidFill>
            </a:endParaRPr>
          </a:p>
          <a:p>
            <a:endParaRPr lang="en-AU" sz="4000" b="1" dirty="0" smtClean="0">
              <a:solidFill>
                <a:srgbClr val="92D050"/>
              </a:solidFill>
            </a:endParaRPr>
          </a:p>
          <a:p>
            <a:endParaRPr lang="en-AU" sz="4400" b="1" dirty="0">
              <a:solidFill>
                <a:srgbClr val="92D050"/>
              </a:solidFill>
            </a:endParaRPr>
          </a:p>
          <a:p>
            <a:pPr algn="r"/>
            <a:r>
              <a:rPr lang="en-AU" sz="2800" b="1" dirty="0" smtClean="0"/>
              <a:t>Anthony Sullivan</a:t>
            </a:r>
          </a:p>
          <a:p>
            <a:pPr algn="r"/>
            <a:r>
              <a:rPr lang="en-AU" sz="2800" b="1" dirty="0" smtClean="0"/>
              <a:t>The Peninsula School</a:t>
            </a:r>
          </a:p>
          <a:p>
            <a:pPr algn="r"/>
            <a:r>
              <a:rPr lang="en-AU" sz="2800" b="1" dirty="0" smtClean="0">
                <a:hlinkClick r:id="rId2"/>
              </a:rPr>
              <a:t>asullivan@tps.vic.edu.au</a:t>
            </a:r>
            <a:endParaRPr lang="en-AU" sz="2800" b="1" dirty="0" smtClean="0"/>
          </a:p>
        </p:txBody>
      </p:sp>
      <p:pic>
        <p:nvPicPr>
          <p:cNvPr id="1026" name="Picture 2" descr="http://media.tumblr.com/tumblr_lz6l33diB01qimvq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703" y="2563134"/>
            <a:ext cx="3400105" cy="22375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7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5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Characteristics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of efficient and effective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solutions</a:t>
            </a:r>
          </a:p>
          <a:p>
            <a:endParaRPr lang="en-AU" sz="1600" b="1" dirty="0"/>
          </a:p>
          <a:p>
            <a:r>
              <a:rPr lang="en-AU" sz="3200" b="1" dirty="0" smtClean="0">
                <a:solidFill>
                  <a:srgbClr val="92D050"/>
                </a:solidFill>
              </a:rPr>
              <a:t>VCAA Glossary</a:t>
            </a:r>
          </a:p>
          <a:p>
            <a:endParaRPr lang="en-AU" sz="1600" b="1" dirty="0"/>
          </a:p>
          <a:p>
            <a:r>
              <a:rPr lang="en-AU" sz="3200" b="1" dirty="0" smtClean="0">
                <a:solidFill>
                  <a:srgbClr val="FFC000"/>
                </a:solidFill>
              </a:rPr>
              <a:t>Effective</a:t>
            </a:r>
          </a:p>
          <a:p>
            <a:r>
              <a:rPr lang="en-AU" sz="3200" b="1" dirty="0"/>
              <a:t>C</a:t>
            </a:r>
            <a:r>
              <a:rPr lang="en-AU" sz="3200" b="1" dirty="0" smtClean="0"/>
              <a:t>ompleteness</a:t>
            </a:r>
            <a:r>
              <a:rPr lang="en-AU" sz="3200" b="1" dirty="0"/>
              <a:t>, </a:t>
            </a:r>
            <a:r>
              <a:rPr lang="en-AU" sz="3200" b="1" dirty="0" smtClean="0"/>
              <a:t>Readability</a:t>
            </a:r>
            <a:r>
              <a:rPr lang="en-AU" sz="3200" b="1" dirty="0"/>
              <a:t>, </a:t>
            </a:r>
            <a:endParaRPr lang="en-AU" sz="3200" b="1" dirty="0" smtClean="0"/>
          </a:p>
          <a:p>
            <a:r>
              <a:rPr lang="en-AU" sz="3200" b="1" dirty="0"/>
              <a:t>A</a:t>
            </a:r>
            <a:r>
              <a:rPr lang="en-AU" sz="3200" b="1" dirty="0" smtClean="0"/>
              <a:t>ttractiveness</a:t>
            </a:r>
            <a:r>
              <a:rPr lang="en-AU" sz="3200" b="1" dirty="0"/>
              <a:t>, </a:t>
            </a:r>
            <a:r>
              <a:rPr lang="en-AU" sz="3200" b="1" dirty="0" smtClean="0"/>
              <a:t>Clarity</a:t>
            </a:r>
            <a:r>
              <a:rPr lang="en-AU" sz="3200" b="1" dirty="0"/>
              <a:t>, </a:t>
            </a:r>
            <a:endParaRPr lang="en-AU" sz="3200" b="1" dirty="0" smtClean="0"/>
          </a:p>
          <a:p>
            <a:r>
              <a:rPr lang="en-AU" sz="3200" b="1" dirty="0" smtClean="0"/>
              <a:t>Accuracy…</a:t>
            </a:r>
          </a:p>
          <a:p>
            <a:endParaRPr lang="en-AU" sz="1600" b="1" dirty="0" smtClean="0"/>
          </a:p>
          <a:p>
            <a:r>
              <a:rPr lang="en-AU" sz="3200" b="1" dirty="0" smtClean="0">
                <a:solidFill>
                  <a:srgbClr val="FFC000"/>
                </a:solidFill>
              </a:rPr>
              <a:t>Efficient</a:t>
            </a:r>
          </a:p>
          <a:p>
            <a:r>
              <a:rPr lang="en-AU" sz="3200" b="1" dirty="0" smtClean="0"/>
              <a:t>Time, Effort, Cost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603" y="3497238"/>
            <a:ext cx="3304397" cy="33607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51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6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Strategies and techniques for acquiring evaluation data about the quality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solutions</a:t>
            </a:r>
          </a:p>
          <a:p>
            <a:endParaRPr lang="en-AU" sz="1200" b="1" dirty="0">
              <a:solidFill>
                <a:srgbClr val="92D05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Strategy</a:t>
            </a:r>
            <a:r>
              <a:rPr lang="en-AU" sz="3200" b="1" dirty="0">
                <a:solidFill>
                  <a:srgbClr val="92D050"/>
                </a:solidFill>
              </a:rPr>
              <a:t> </a:t>
            </a:r>
            <a:r>
              <a:rPr lang="en-AU" sz="3200" b="1" dirty="0" smtClean="0">
                <a:solidFill>
                  <a:srgbClr val="92D050"/>
                </a:solidFill>
              </a:rPr>
              <a:t>– A series of steps</a:t>
            </a:r>
          </a:p>
          <a:p>
            <a:endParaRPr lang="en-AU" sz="12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 smtClean="0"/>
              <a:t>Install the software on the network</a:t>
            </a:r>
            <a:br>
              <a:rPr lang="en-AU" sz="3200" b="1" dirty="0" smtClean="0"/>
            </a:br>
            <a:endParaRPr lang="en-AU" sz="1200" b="1" dirty="0" smtClean="0"/>
          </a:p>
          <a:p>
            <a:r>
              <a:rPr lang="en-AU" sz="3200" b="1" dirty="0" smtClean="0"/>
              <a:t>Allow three months to pass</a:t>
            </a:r>
            <a:br>
              <a:rPr lang="en-AU" sz="3200" b="1" dirty="0" smtClean="0"/>
            </a:br>
            <a:endParaRPr lang="en-AU" sz="1200" b="1" dirty="0" smtClean="0"/>
          </a:p>
          <a:p>
            <a:r>
              <a:rPr lang="en-AU" sz="3200" b="1" dirty="0" smtClean="0"/>
              <a:t>Interview management regarding performance</a:t>
            </a:r>
            <a:br>
              <a:rPr lang="en-AU" sz="3200" b="1" dirty="0" smtClean="0"/>
            </a:br>
            <a:endParaRPr lang="en-AU" sz="1200" b="1" dirty="0" smtClean="0"/>
          </a:p>
          <a:p>
            <a:r>
              <a:rPr lang="en-AU" sz="3200" b="1" dirty="0" smtClean="0"/>
              <a:t>Observe staff using the software</a:t>
            </a:r>
            <a:br>
              <a:rPr lang="en-AU" sz="3200" b="1" dirty="0" smtClean="0"/>
            </a:br>
            <a:endParaRPr lang="en-AU" sz="1200" b="1" dirty="0" smtClean="0"/>
          </a:p>
          <a:p>
            <a:r>
              <a:rPr lang="en-AU" sz="3200" b="1" dirty="0" smtClean="0"/>
              <a:t>Survey customers…	Review error logs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45918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7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Criteria and techniques for testing acceptance by users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solutions</a:t>
            </a:r>
          </a:p>
          <a:p>
            <a:endParaRPr lang="en-AU" sz="1600" b="1" dirty="0" smtClean="0">
              <a:solidFill>
                <a:srgbClr val="92D05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Actual users of the software are involved</a:t>
            </a:r>
          </a:p>
          <a:p>
            <a:endParaRPr lang="en-AU" sz="32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Criteria</a:t>
            </a:r>
          </a:p>
          <a:p>
            <a:r>
              <a:rPr lang="en-AU" sz="3200" b="1" dirty="0" smtClean="0"/>
              <a:t>Is the solution easy to use</a:t>
            </a:r>
          </a:p>
          <a:p>
            <a:endParaRPr lang="en-AU" sz="1600" b="1" dirty="0"/>
          </a:p>
          <a:p>
            <a:r>
              <a:rPr lang="en-AU" sz="3200" b="1" dirty="0" smtClean="0">
                <a:solidFill>
                  <a:srgbClr val="FFC000"/>
                </a:solidFill>
              </a:rPr>
              <a:t>Technique</a:t>
            </a:r>
          </a:p>
          <a:p>
            <a:r>
              <a:rPr lang="en-AU" sz="3200" b="1" dirty="0" smtClean="0"/>
              <a:t>Have a number of staff from </a:t>
            </a:r>
          </a:p>
          <a:p>
            <a:r>
              <a:rPr lang="en-AU" sz="3200" b="1" dirty="0" smtClean="0"/>
              <a:t>the organisation use the </a:t>
            </a:r>
          </a:p>
          <a:p>
            <a:r>
              <a:rPr lang="en-AU" sz="3200" b="1" dirty="0" smtClean="0"/>
              <a:t>solution and give feedback</a:t>
            </a:r>
            <a:endParaRPr lang="en-AU" sz="3200" b="1" dirty="0"/>
          </a:p>
        </p:txBody>
      </p:sp>
      <p:pic>
        <p:nvPicPr>
          <p:cNvPr id="15362" name="Picture 2" descr="http://i.marketingprofs.com/assets/images/daily-data-point/unhappy-mobile-us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50" y="4857749"/>
            <a:ext cx="3143250" cy="20002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38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8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Types of training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and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techniques for measuring the suitability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training programs</a:t>
            </a:r>
          </a:p>
          <a:p>
            <a:endParaRPr lang="en-AU" sz="3200" b="1" dirty="0">
              <a:solidFill>
                <a:srgbClr val="92D050"/>
              </a:solidFill>
            </a:endParaRPr>
          </a:p>
          <a:p>
            <a:r>
              <a:rPr lang="en-AU" sz="3200" b="1" dirty="0" smtClean="0"/>
              <a:t>Off-site training</a:t>
            </a:r>
          </a:p>
          <a:p>
            <a:endParaRPr lang="en-AU" sz="1600" b="1" dirty="0"/>
          </a:p>
          <a:p>
            <a:r>
              <a:rPr lang="en-AU" sz="3200" b="1" dirty="0" smtClean="0"/>
              <a:t>On-site training</a:t>
            </a:r>
          </a:p>
          <a:p>
            <a:endParaRPr lang="en-AU" sz="1600" b="1" dirty="0"/>
          </a:p>
          <a:p>
            <a:r>
              <a:rPr lang="en-AU" sz="3200" b="1" dirty="0" smtClean="0"/>
              <a:t>Train the trainer</a:t>
            </a:r>
          </a:p>
          <a:p>
            <a:endParaRPr lang="en-AU" sz="1600" b="1" dirty="0"/>
          </a:p>
          <a:p>
            <a:r>
              <a:rPr lang="en-AU" sz="3200" b="1" dirty="0" smtClean="0"/>
              <a:t>On-line training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15656" y="3131612"/>
            <a:ext cx="46085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rgbClr val="FFC000"/>
                </a:solidFill>
              </a:rPr>
              <a:t>How to measure the suitability of training?</a:t>
            </a:r>
          </a:p>
          <a:p>
            <a:endParaRPr lang="en-AU" sz="1600" b="1" dirty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  <a:t>Evaluation forms</a:t>
            </a:r>
          </a:p>
          <a:p>
            <a:endParaRPr lang="en-AU" sz="16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  <a:t>Cost</a:t>
            </a:r>
            <a:b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AU" sz="16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n-AU" sz="16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  <a:t>Errors made</a:t>
            </a:r>
          </a:p>
          <a:p>
            <a:endParaRPr lang="en-AU" sz="32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A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72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9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Types of system support documentation offered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and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criteria for determining their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appropriateness</a:t>
            </a:r>
          </a:p>
          <a:p>
            <a:endParaRPr lang="en-AU" sz="3200" b="1" dirty="0"/>
          </a:p>
          <a:p>
            <a:r>
              <a:rPr lang="en-AU" sz="3200" b="1" dirty="0" smtClean="0"/>
              <a:t>User manual</a:t>
            </a:r>
          </a:p>
          <a:p>
            <a:endParaRPr lang="en-AU" sz="1600" b="1" dirty="0"/>
          </a:p>
          <a:p>
            <a:r>
              <a:rPr lang="en-AU" sz="3200" b="1" dirty="0" smtClean="0"/>
              <a:t>Technical Reference </a:t>
            </a:r>
          </a:p>
          <a:p>
            <a:r>
              <a:rPr lang="en-AU" sz="3200" b="1" dirty="0" smtClean="0"/>
              <a:t>Manual</a:t>
            </a:r>
          </a:p>
          <a:p>
            <a:endParaRPr lang="en-AU" sz="1600" b="1" dirty="0"/>
          </a:p>
          <a:p>
            <a:r>
              <a:rPr lang="en-AU" sz="3200" b="1" dirty="0" smtClean="0"/>
              <a:t>Help Guide</a:t>
            </a:r>
          </a:p>
          <a:p>
            <a:endParaRPr lang="en-AU" sz="1600" b="1" dirty="0"/>
          </a:p>
          <a:p>
            <a:r>
              <a:rPr lang="en-AU" sz="3200" b="1" dirty="0" smtClean="0"/>
              <a:t>Tutorials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35488" y="3151724"/>
            <a:ext cx="46085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rgbClr val="FFC000"/>
                </a:solidFill>
              </a:rPr>
              <a:t>Appropriate Criteria?</a:t>
            </a:r>
          </a:p>
          <a:p>
            <a:endParaRPr lang="en-AU" sz="1600" b="1" dirty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  <a:t>Can the user find the help required?</a:t>
            </a:r>
            <a:b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AU" sz="16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n-AU" sz="16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  <a:t>Does the tutorial cover the functions of the software?</a:t>
            </a:r>
            <a:endParaRPr lang="en-AU" sz="3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A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67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10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Practices that cause conflict between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stakeholders</a:t>
            </a:r>
          </a:p>
          <a:p>
            <a:endParaRPr lang="en-AU" sz="3200" b="1" dirty="0" smtClean="0"/>
          </a:p>
          <a:p>
            <a:r>
              <a:rPr lang="en-AU" sz="3200" b="1" dirty="0" smtClean="0"/>
              <a:t>Privacy issues 	</a:t>
            </a:r>
            <a:r>
              <a:rPr lang="en-AU" sz="3200" b="1" dirty="0" smtClean="0">
                <a:solidFill>
                  <a:srgbClr val="92D050"/>
                </a:solidFill>
              </a:rPr>
              <a:t>e.g. work database</a:t>
            </a:r>
          </a:p>
          <a:p>
            <a:endParaRPr lang="en-AU" sz="1600" b="1" dirty="0"/>
          </a:p>
          <a:p>
            <a:r>
              <a:rPr lang="en-AU" sz="3200" b="1" dirty="0" smtClean="0"/>
              <a:t>Reluctance to use new software</a:t>
            </a:r>
          </a:p>
          <a:p>
            <a:endParaRPr lang="en-AU" sz="1600" b="1" dirty="0"/>
          </a:p>
          <a:p>
            <a:r>
              <a:rPr lang="en-AU" sz="3200" b="1" dirty="0" smtClean="0"/>
              <a:t>Development running over budget</a:t>
            </a:r>
          </a:p>
          <a:p>
            <a:endParaRPr lang="en-AU" sz="1600" b="1" dirty="0"/>
          </a:p>
          <a:p>
            <a:r>
              <a:rPr lang="en-AU" sz="3200" b="1" dirty="0" smtClean="0"/>
              <a:t>Development running late</a:t>
            </a:r>
          </a:p>
          <a:p>
            <a:endParaRPr lang="en-AU" sz="1600" b="1" dirty="0"/>
          </a:p>
          <a:p>
            <a:r>
              <a:rPr lang="en-AU" sz="3200" b="1" dirty="0" smtClean="0"/>
              <a:t>Many more…</a:t>
            </a:r>
          </a:p>
        </p:txBody>
      </p:sp>
    </p:spTree>
    <p:extLst>
      <p:ext uri="{BB962C8B-B14F-4D97-AF65-F5344CB8AC3E}">
        <p14:creationId xmlns:p14="http://schemas.microsoft.com/office/powerpoint/2010/main" val="37427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11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Suitability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strategies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for managing ethical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dilemmas</a:t>
            </a:r>
          </a:p>
          <a:p>
            <a:endParaRPr lang="en-AU" sz="3200" b="1" dirty="0">
              <a:solidFill>
                <a:srgbClr val="92D050"/>
              </a:solidFill>
            </a:endParaRPr>
          </a:p>
          <a:p>
            <a:r>
              <a:rPr lang="en-AU" sz="3200" b="1" dirty="0" smtClean="0"/>
              <a:t>Code of Ethics</a:t>
            </a:r>
          </a:p>
          <a:p>
            <a:endParaRPr lang="en-AU" sz="1600" b="1" dirty="0"/>
          </a:p>
          <a:p>
            <a:r>
              <a:rPr lang="en-AU" sz="3200" b="1" dirty="0" smtClean="0"/>
              <a:t>Imposing Sanctions</a:t>
            </a:r>
          </a:p>
          <a:p>
            <a:endParaRPr lang="en-AU" sz="1600" b="1" dirty="0"/>
          </a:p>
          <a:p>
            <a:r>
              <a:rPr lang="en-AU" sz="3200" b="1" dirty="0" smtClean="0"/>
              <a:t>Education Programs</a:t>
            </a:r>
          </a:p>
          <a:p>
            <a:endParaRPr lang="en-AU" sz="1600" b="1" dirty="0"/>
          </a:p>
          <a:p>
            <a:r>
              <a:rPr lang="en-AU" sz="3200" b="1" dirty="0" smtClean="0"/>
              <a:t>Decision Support </a:t>
            </a:r>
          </a:p>
          <a:p>
            <a:r>
              <a:rPr lang="en-AU" sz="3200" b="1" dirty="0" smtClean="0"/>
              <a:t>Frameworks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35488" y="2708920"/>
            <a:ext cx="460851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rgbClr val="FFC000"/>
                </a:solidFill>
              </a:rPr>
              <a:t>Privacy Issue</a:t>
            </a:r>
          </a:p>
          <a:p>
            <a:endParaRPr lang="en-AU" sz="1600" b="1" dirty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  <a:t>A clear code of ethics on what is and is not acceptable</a:t>
            </a:r>
            <a:b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AU" sz="16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n-AU" sz="16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AU" sz="3200" b="1" dirty="0" smtClean="0">
                <a:solidFill>
                  <a:schemeClr val="tx1">
                    <a:lumMod val="95000"/>
                  </a:schemeClr>
                </a:solidFill>
              </a:rPr>
              <a:t>Have a decision support framework to help resolve issues</a:t>
            </a:r>
            <a:endParaRPr lang="en-AU" sz="3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A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21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10 &amp; 11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2011 Exam</a:t>
            </a:r>
          </a:p>
          <a:p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Explain how a code of ethics will help Brian?</a:t>
            </a:r>
          </a:p>
          <a:p>
            <a:endParaRPr lang="en-AU" sz="3200" b="1" dirty="0" smtClean="0"/>
          </a:p>
          <a:p>
            <a:r>
              <a:rPr lang="en-AU" sz="3200" b="1" dirty="0" smtClean="0"/>
              <a:t>A </a:t>
            </a:r>
            <a:r>
              <a:rPr lang="en-AU" sz="3200" b="1" dirty="0"/>
              <a:t>code of ethics </a:t>
            </a:r>
            <a:r>
              <a:rPr lang="en-AU" sz="3200" b="1" dirty="0" smtClean="0"/>
              <a:t>explains </a:t>
            </a:r>
            <a:r>
              <a:rPr lang="en-AU" sz="3200" b="1" dirty="0"/>
              <a:t>how people in that company </a:t>
            </a:r>
            <a:r>
              <a:rPr lang="en-AU" sz="3200" b="1" dirty="0" smtClean="0"/>
              <a:t>should behave</a:t>
            </a:r>
          </a:p>
          <a:p>
            <a:endParaRPr lang="en-AU" sz="3200" b="1" dirty="0"/>
          </a:p>
          <a:p>
            <a:r>
              <a:rPr lang="en-AU" sz="3200" b="1" dirty="0" smtClean="0"/>
              <a:t>The code would guide Brian </a:t>
            </a:r>
            <a:r>
              <a:rPr lang="en-AU" sz="3200" b="1" dirty="0"/>
              <a:t>in </a:t>
            </a:r>
            <a:r>
              <a:rPr lang="en-AU" sz="3200" b="1" dirty="0" smtClean="0"/>
              <a:t>to making the right decision with his dilemma</a:t>
            </a:r>
            <a:endParaRPr lang="en-AU" sz="32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10 &amp; 11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2011 Exam</a:t>
            </a:r>
          </a:p>
          <a:p>
            <a:r>
              <a:rPr lang="en-US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Assuming Brian's organisation has a code of ethics, outline how a decision support framework could assist in resolving this ethical </a:t>
            </a:r>
            <a:r>
              <a:rPr lang="en-US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dilemma</a:t>
            </a:r>
          </a:p>
          <a:p>
            <a:endParaRPr lang="en-US" sz="1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/>
              <a:t>A decision support framework will outline the steps needed to resolve the </a:t>
            </a:r>
            <a:r>
              <a:rPr lang="en-AU" sz="3200" b="1" dirty="0" smtClean="0"/>
              <a:t>conflict</a:t>
            </a:r>
            <a:br>
              <a:rPr lang="en-AU" sz="3200" b="1" dirty="0" smtClean="0"/>
            </a:br>
            <a:r>
              <a:rPr lang="en-AU" sz="1600" b="1" dirty="0" smtClean="0"/>
              <a:t/>
            </a:r>
            <a:br>
              <a:rPr lang="en-AU" sz="1600" b="1" dirty="0" smtClean="0"/>
            </a:br>
            <a:r>
              <a:rPr lang="en-AU" sz="3200" b="1" dirty="0" smtClean="0"/>
              <a:t>Brian </a:t>
            </a:r>
            <a:r>
              <a:rPr lang="en-AU" sz="3200" b="1" dirty="0"/>
              <a:t>can </a:t>
            </a:r>
            <a:r>
              <a:rPr lang="en-AU" sz="3200" b="1" dirty="0" smtClean="0"/>
              <a:t>follow these </a:t>
            </a:r>
            <a:r>
              <a:rPr lang="en-AU" sz="3200" b="1" dirty="0"/>
              <a:t>steps which will </a:t>
            </a:r>
            <a:r>
              <a:rPr lang="en-AU" sz="3200" b="1" dirty="0" smtClean="0"/>
              <a:t>assist to </a:t>
            </a:r>
            <a:r>
              <a:rPr lang="en-AU" sz="3200" b="1" dirty="0"/>
              <a:t>resolve the </a:t>
            </a:r>
            <a:r>
              <a:rPr lang="en-AU" sz="3200" b="1" dirty="0" smtClean="0"/>
              <a:t>dilemma</a:t>
            </a:r>
            <a:endParaRPr lang="en-AU" sz="32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0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Skills</a:t>
            </a:r>
          </a:p>
          <a:p>
            <a:r>
              <a:rPr lang="en-AU" sz="3200" b="1" dirty="0" smtClean="0">
                <a:solidFill>
                  <a:srgbClr val="92D050"/>
                </a:solidFill>
              </a:rPr>
              <a:t>As a starting point…</a:t>
            </a:r>
          </a:p>
          <a:p>
            <a:endParaRPr lang="en-AU" sz="1600" b="1" dirty="0" smtClean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7 key skills can become the 7 questions for the SAC</a:t>
            </a:r>
          </a:p>
          <a:p>
            <a:endParaRPr lang="en-AU" sz="1600" b="1" dirty="0"/>
          </a:p>
          <a:p>
            <a:r>
              <a:rPr lang="en-AU" sz="3200" b="1" dirty="0"/>
              <a:t>I</a:t>
            </a:r>
            <a:r>
              <a:rPr lang="en-AU" sz="3200" b="1" dirty="0" smtClean="0"/>
              <a:t>nclude enough detail in the case study that all questions can be answered</a:t>
            </a:r>
            <a:endParaRPr lang="en-AU" sz="1600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561949"/>
            <a:ext cx="4059684" cy="22960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9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Outcome</a:t>
            </a:r>
          </a:p>
          <a:p>
            <a:r>
              <a:rPr lang="en-AU" sz="3200" b="1" dirty="0" smtClean="0"/>
              <a:t>Recommend </a:t>
            </a:r>
            <a:r>
              <a:rPr lang="en-AU" sz="3200" b="1" dirty="0"/>
              <a:t>and justify strategies for </a:t>
            </a:r>
            <a:r>
              <a:rPr lang="en-AU" sz="3200" b="1" dirty="0" smtClean="0"/>
              <a:t>evaluating the </a:t>
            </a:r>
            <a:r>
              <a:rPr lang="en-AU" sz="3200" b="1" dirty="0"/>
              <a:t>effectiveness and efficiency </a:t>
            </a:r>
            <a:endParaRPr lang="en-AU" sz="3200" b="1" dirty="0" smtClean="0"/>
          </a:p>
          <a:p>
            <a:r>
              <a:rPr lang="en-AU" sz="3200" b="1" dirty="0" smtClean="0"/>
              <a:t>of </a:t>
            </a:r>
            <a:r>
              <a:rPr lang="en-AU" sz="3200" b="1" dirty="0"/>
              <a:t>solutions that operate in a networked </a:t>
            </a:r>
            <a:r>
              <a:rPr lang="en-AU" sz="3200" b="1" dirty="0" smtClean="0"/>
              <a:t>environment</a:t>
            </a:r>
          </a:p>
          <a:p>
            <a:endParaRPr lang="en-AU" sz="3200" b="1" dirty="0" smtClean="0">
              <a:solidFill>
                <a:srgbClr val="92D050"/>
              </a:solidFill>
            </a:endParaRPr>
          </a:p>
          <a:p>
            <a:endParaRPr lang="en-AU" sz="3200" b="1" dirty="0" smtClean="0">
              <a:solidFill>
                <a:srgbClr val="92D050"/>
              </a:solidFill>
            </a:endParaRPr>
          </a:p>
          <a:p>
            <a:endParaRPr lang="en-AU" sz="3200" b="1" dirty="0">
              <a:solidFill>
                <a:srgbClr val="92D05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Assessment</a:t>
            </a:r>
          </a:p>
          <a:p>
            <a:r>
              <a:rPr lang="en-AU" sz="3200" b="1" dirty="0" smtClean="0"/>
              <a:t>40 marks out of 100 for Unit 4</a:t>
            </a:r>
          </a:p>
          <a:p>
            <a:endParaRPr lang="en-AU" sz="1600" b="1" dirty="0"/>
          </a:p>
          <a:p>
            <a:r>
              <a:rPr lang="en-AU" sz="3200" b="1" dirty="0" smtClean="0"/>
              <a:t>Written Report or Class Test</a:t>
            </a:r>
          </a:p>
        </p:txBody>
      </p:sp>
    </p:spTree>
    <p:extLst>
      <p:ext uri="{BB962C8B-B14F-4D97-AF65-F5344CB8AC3E}">
        <p14:creationId xmlns:p14="http://schemas.microsoft.com/office/powerpoint/2010/main" val="89406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 1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escribe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using technical language, the networked environments within which solutions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operate</a:t>
            </a:r>
          </a:p>
          <a:p>
            <a:endParaRPr lang="en-AU" sz="1200" b="1" dirty="0"/>
          </a:p>
          <a:p>
            <a:r>
              <a:rPr lang="en-AU" sz="3200" b="1" dirty="0" smtClean="0"/>
              <a:t>Client-Server, Peer to Peer</a:t>
            </a:r>
          </a:p>
          <a:p>
            <a:endParaRPr lang="en-AU" sz="1200" b="1" dirty="0"/>
          </a:p>
          <a:p>
            <a:r>
              <a:rPr lang="en-AU" sz="3200" b="1" dirty="0"/>
              <a:t>Router, Access Points, Switches</a:t>
            </a:r>
          </a:p>
          <a:p>
            <a:endParaRPr lang="en-AU" sz="1200" b="1" dirty="0"/>
          </a:p>
          <a:p>
            <a:r>
              <a:rPr lang="en-AU" sz="3200" b="1" dirty="0" smtClean="0"/>
              <a:t>LAN, WAN</a:t>
            </a:r>
          </a:p>
          <a:p>
            <a:endParaRPr lang="en-AU" sz="1200" b="1" dirty="0"/>
          </a:p>
          <a:p>
            <a:r>
              <a:rPr lang="en-AU" sz="3200" b="1" dirty="0" smtClean="0">
                <a:solidFill>
                  <a:srgbClr val="FFC000"/>
                </a:solidFill>
              </a:rPr>
              <a:t>VPN, Internet, Intranet</a:t>
            </a:r>
          </a:p>
          <a:p>
            <a:endParaRPr lang="en-AU" sz="1200" b="1" dirty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Wired, Wireless</a:t>
            </a:r>
          </a:p>
          <a:p>
            <a:endParaRPr lang="en-AU" sz="1200" b="1" dirty="0"/>
          </a:p>
          <a:p>
            <a:r>
              <a:rPr lang="en-AU" sz="3200" b="1" dirty="0" smtClean="0"/>
              <a:t>Protocols</a:t>
            </a:r>
            <a:endParaRPr lang="en-AU" sz="3200" b="1" dirty="0"/>
          </a:p>
        </p:txBody>
      </p:sp>
      <p:pic>
        <p:nvPicPr>
          <p:cNvPr id="18434" name="Picture 2" descr="http://server4all.org/images/secure_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09120"/>
            <a:ext cx="3131840" cy="23488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40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 2</a:t>
            </a:r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ropose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criteria and recommend techniques for testing the security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networks</a:t>
            </a:r>
          </a:p>
          <a:p>
            <a:endParaRPr lang="en-AU" sz="3200" b="1" dirty="0">
              <a:solidFill>
                <a:srgbClr val="92D050"/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Criteria</a:t>
            </a:r>
          </a:p>
          <a:p>
            <a:r>
              <a:rPr lang="en-AU" sz="3200" b="1" dirty="0" smtClean="0"/>
              <a:t>Can non authorised users gain access to the wireless network</a:t>
            </a:r>
          </a:p>
          <a:p>
            <a:endParaRPr lang="en-AU" sz="3200" b="1" dirty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Technique</a:t>
            </a:r>
          </a:p>
          <a:p>
            <a:r>
              <a:rPr lang="en-AU" sz="3200" b="1" dirty="0" smtClean="0"/>
              <a:t>Attempt to access the wireless network both within and outside the building</a:t>
            </a:r>
          </a:p>
        </p:txBody>
      </p:sp>
    </p:spTree>
    <p:extLst>
      <p:ext uri="{BB962C8B-B14F-4D97-AF65-F5344CB8AC3E}">
        <p14:creationId xmlns:p14="http://schemas.microsoft.com/office/powerpoint/2010/main" val="14261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 3</a:t>
            </a:r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ecommend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criteria and techniques for measuring the efficiency and effectiveness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solutions</a:t>
            </a:r>
          </a:p>
          <a:p>
            <a:endParaRPr lang="en-AU" sz="1200" b="1" dirty="0">
              <a:solidFill>
                <a:srgbClr val="92D05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Describe the solution in the case study</a:t>
            </a:r>
          </a:p>
          <a:p>
            <a:endParaRPr lang="en-AU" sz="1200" b="1" dirty="0"/>
          </a:p>
          <a:p>
            <a:r>
              <a:rPr lang="en-AU" sz="3200" b="1" dirty="0" smtClean="0">
                <a:solidFill>
                  <a:srgbClr val="FFC000"/>
                </a:solidFill>
              </a:rPr>
              <a:t>Criteria</a:t>
            </a:r>
          </a:p>
          <a:p>
            <a:r>
              <a:rPr lang="en-AU" sz="3200" b="1" dirty="0" smtClean="0"/>
              <a:t>Can data be entered easily and quickly into the solution?</a:t>
            </a:r>
            <a:br>
              <a:rPr lang="en-AU" sz="3200" b="1" dirty="0" smtClean="0"/>
            </a:br>
            <a:endParaRPr lang="en-AU" sz="1600" b="1" dirty="0" smtClean="0"/>
          </a:p>
          <a:p>
            <a:r>
              <a:rPr lang="en-AU" sz="3200" b="1" dirty="0" smtClean="0">
                <a:solidFill>
                  <a:srgbClr val="FFC000"/>
                </a:solidFill>
              </a:rPr>
              <a:t>Technique</a:t>
            </a:r>
            <a:r>
              <a:rPr lang="en-AU" sz="3200" b="1" dirty="0" smtClean="0"/>
              <a:t/>
            </a:r>
            <a:br>
              <a:rPr lang="en-AU" sz="3200" b="1" dirty="0" smtClean="0"/>
            </a:br>
            <a:r>
              <a:rPr lang="en-AU" sz="3200" b="1" dirty="0" smtClean="0"/>
              <a:t>Observe and time users entering data into the solution</a:t>
            </a:r>
          </a:p>
        </p:txBody>
      </p:sp>
    </p:spTree>
    <p:extLst>
      <p:ext uri="{BB962C8B-B14F-4D97-AF65-F5344CB8AC3E}">
        <p14:creationId xmlns:p14="http://schemas.microsoft.com/office/powerpoint/2010/main" val="40517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 4</a:t>
            </a:r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J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ustify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suitability of recommended strategies for evaluating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solutions</a:t>
            </a:r>
          </a:p>
          <a:p>
            <a:r>
              <a:rPr lang="en-AU" sz="1200" b="1" dirty="0" smtClean="0">
                <a:solidFill>
                  <a:srgbClr val="FFC000"/>
                </a:solidFill>
              </a:rPr>
              <a:t/>
            </a:r>
            <a:br>
              <a:rPr lang="en-AU" sz="1200" b="1" dirty="0" smtClean="0">
                <a:solidFill>
                  <a:srgbClr val="FFC000"/>
                </a:solidFill>
              </a:rPr>
            </a:br>
            <a:endParaRPr lang="en-AU" sz="1200" b="1" dirty="0" smtClean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Justification</a:t>
            </a:r>
            <a:endParaRPr lang="en-AU" sz="3200" b="1" dirty="0">
              <a:solidFill>
                <a:srgbClr val="FFC000"/>
              </a:solidFill>
            </a:endParaRPr>
          </a:p>
          <a:p>
            <a:r>
              <a:rPr lang="en-AU" sz="3200" b="1" dirty="0" smtClean="0"/>
              <a:t>The time taken by users can be compared to the time taken with the previous solution to identify if the new solution is more efficient</a:t>
            </a:r>
          </a:p>
          <a:p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28221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 5</a:t>
            </a:r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ecommend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criteria and techniques for measuring the extent to which the needs of users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solutions are met</a:t>
            </a:r>
          </a:p>
          <a:p>
            <a:endParaRPr lang="en-AU" sz="1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Criteria</a:t>
            </a:r>
          </a:p>
          <a:p>
            <a:r>
              <a:rPr lang="en-AU" sz="3200" b="1" dirty="0" smtClean="0"/>
              <a:t>Can users solve problems by using the user documentation</a:t>
            </a:r>
            <a:endParaRPr lang="en-AU" sz="3200" b="1" dirty="0"/>
          </a:p>
          <a:p>
            <a:endParaRPr lang="en-AU" sz="1600" b="1" dirty="0" smtClean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Technique</a:t>
            </a:r>
          </a:p>
          <a:p>
            <a:r>
              <a:rPr lang="en-AU" sz="3200" b="1" dirty="0" smtClean="0"/>
              <a:t>Survey users asking how often they consulted the manual and how many times a solution was found</a:t>
            </a:r>
          </a:p>
        </p:txBody>
      </p:sp>
    </p:spTree>
    <p:extLst>
      <p:ext uri="{BB962C8B-B14F-4D97-AF65-F5344CB8AC3E}">
        <p14:creationId xmlns:p14="http://schemas.microsoft.com/office/powerpoint/2010/main" val="372245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 6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J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ustify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appropriateness of recommended strategies for evaluating the extent to which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users’ needs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are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met</a:t>
            </a:r>
          </a:p>
          <a:p>
            <a:endParaRPr lang="en-AU" sz="12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AU" sz="3200" b="1" dirty="0" smtClean="0">
              <a:solidFill>
                <a:srgbClr val="FFC000"/>
              </a:solidFill>
            </a:endParaRPr>
          </a:p>
          <a:p>
            <a:r>
              <a:rPr lang="en-AU" sz="3200" b="1" dirty="0" smtClean="0">
                <a:solidFill>
                  <a:srgbClr val="FFC000"/>
                </a:solidFill>
              </a:rPr>
              <a:t>Justification</a:t>
            </a:r>
          </a:p>
          <a:p>
            <a:r>
              <a:rPr lang="en-AU" sz="3200" b="1" dirty="0" smtClean="0"/>
              <a:t>If most problems are solve using the manual it can be concluded that the manual is appropriate</a:t>
            </a:r>
          </a:p>
        </p:txBody>
      </p:sp>
    </p:spTree>
    <p:extLst>
      <p:ext uri="{BB962C8B-B14F-4D97-AF65-F5344CB8AC3E}">
        <p14:creationId xmlns:p14="http://schemas.microsoft.com/office/powerpoint/2010/main" val="125794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Skills 3, 4, 5 &amp; 6</a:t>
            </a:r>
          </a:p>
          <a:p>
            <a:r>
              <a:rPr lang="en-AU" sz="3200" b="1" dirty="0" smtClean="0">
                <a:solidFill>
                  <a:srgbClr val="92D050"/>
                </a:solidFill>
              </a:rPr>
              <a:t>Table Format???</a:t>
            </a:r>
            <a:endParaRPr lang="en-AU" sz="1600" b="1" dirty="0">
              <a:solidFill>
                <a:srgbClr val="92D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8504249" cy="31317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9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Skill 7</a:t>
            </a:r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J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ustify </a:t>
            </a:r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suitability of strategies for managing ethical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dilemmas</a:t>
            </a:r>
          </a:p>
          <a:p>
            <a:endParaRPr lang="en-AU" sz="1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Add an ethical dilemma to the case study</a:t>
            </a:r>
          </a:p>
          <a:p>
            <a:endParaRPr lang="en-AU" sz="16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/>
              <a:t>E</a:t>
            </a:r>
            <a:r>
              <a:rPr lang="en-AU" sz="3200" b="1" dirty="0" smtClean="0"/>
              <a:t>mployee personal details will be accessible by all other users</a:t>
            </a:r>
          </a:p>
          <a:p>
            <a:endParaRPr lang="en-AU" sz="1600" b="1" dirty="0"/>
          </a:p>
          <a:p>
            <a:r>
              <a:rPr lang="en-AU" sz="3200" b="1" dirty="0" smtClean="0"/>
              <a:t>This has upset many staff</a:t>
            </a:r>
          </a:p>
          <a:p>
            <a:endParaRPr lang="en-AU" sz="1600" b="1" dirty="0"/>
          </a:p>
          <a:p>
            <a:r>
              <a:rPr lang="en-AU" sz="3200" b="1" dirty="0" smtClean="0"/>
              <a:t>Management has stated that it will fire anyone found accessing details without a valid reason…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82952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Assessment Task</a:t>
            </a:r>
            <a:endParaRPr lang="en-AU" sz="1600" b="1" dirty="0">
              <a:solidFill>
                <a:srgbClr val="00B0F0"/>
              </a:solidFill>
            </a:endParaRPr>
          </a:p>
          <a:p>
            <a:endParaRPr lang="en-AU" sz="1600" b="1" dirty="0" smtClean="0"/>
          </a:p>
          <a:p>
            <a:r>
              <a:rPr lang="en-AU" sz="3200" b="1" dirty="0" smtClean="0"/>
              <a:t>Include enough information in the case study so each key skill can be covered</a:t>
            </a:r>
          </a:p>
          <a:p>
            <a:endParaRPr lang="en-AU" sz="3200" b="1" dirty="0"/>
          </a:p>
          <a:p>
            <a:r>
              <a:rPr lang="en-AU" sz="3200" b="1" dirty="0" smtClean="0"/>
              <a:t>Attempt to incorporate each key knowledge point into task</a:t>
            </a:r>
          </a:p>
          <a:p>
            <a:endParaRPr lang="en-AU" sz="3200" b="1" dirty="0"/>
          </a:p>
          <a:p>
            <a:r>
              <a:rPr lang="en-AU" sz="3200" b="1" dirty="0" smtClean="0"/>
              <a:t>Create strategies with faults so students can propose a better strategy which they can then justify</a:t>
            </a:r>
          </a:p>
        </p:txBody>
      </p:sp>
    </p:spTree>
    <p:extLst>
      <p:ext uri="{BB962C8B-B14F-4D97-AF65-F5344CB8AC3E}">
        <p14:creationId xmlns:p14="http://schemas.microsoft.com/office/powerpoint/2010/main" val="32844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The End</a:t>
            </a:r>
            <a:endParaRPr lang="en-AU" sz="1600" b="1" dirty="0">
              <a:solidFill>
                <a:srgbClr val="00B0F0"/>
              </a:solidFill>
            </a:endParaRPr>
          </a:p>
          <a:p>
            <a:endParaRPr lang="en-AU" sz="1600" b="1" dirty="0" smtClean="0"/>
          </a:p>
          <a:p>
            <a:r>
              <a:rPr lang="en-AU" sz="3200" b="1" dirty="0" smtClean="0">
                <a:solidFill>
                  <a:srgbClr val="92D050"/>
                </a:solidFill>
              </a:rPr>
              <a:t>Questions</a:t>
            </a:r>
          </a:p>
          <a:p>
            <a:endParaRPr lang="en-AU" sz="3200" b="1" dirty="0"/>
          </a:p>
          <a:p>
            <a:endParaRPr lang="en-AU" sz="3200" b="1" dirty="0" smtClean="0"/>
          </a:p>
          <a:p>
            <a:endParaRPr lang="en-AU" sz="3200" b="1" dirty="0"/>
          </a:p>
          <a:p>
            <a:endParaRPr lang="en-AU" sz="3200" b="1" dirty="0" smtClean="0"/>
          </a:p>
          <a:p>
            <a:endParaRPr lang="en-AU" sz="3200" b="1" dirty="0"/>
          </a:p>
          <a:p>
            <a:endParaRPr lang="en-AU" sz="3200" b="1" dirty="0" smtClean="0"/>
          </a:p>
          <a:p>
            <a:endParaRPr lang="en-AU" sz="3200" b="1" dirty="0" smtClean="0"/>
          </a:p>
          <a:p>
            <a:r>
              <a:rPr lang="en-AU" sz="3200" b="1" dirty="0" smtClean="0"/>
              <a:t>Anthony Sullivan</a:t>
            </a:r>
            <a:endParaRPr lang="en-AU" sz="1200" b="1" dirty="0"/>
          </a:p>
          <a:p>
            <a:r>
              <a:rPr lang="en-AU" sz="3200" b="1" dirty="0" smtClean="0">
                <a:solidFill>
                  <a:srgbClr val="FFC000"/>
                </a:solidFill>
              </a:rPr>
              <a:t>asullivan@tps.vic.edu.au</a:t>
            </a:r>
          </a:p>
        </p:txBody>
      </p:sp>
      <p:pic>
        <p:nvPicPr>
          <p:cNvPr id="2050" name="Picture 2" descr="http://media.merchantcircle.com/32023682/stick-questionmark_fu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181" y="2276872"/>
            <a:ext cx="2325638" cy="265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00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Problem-Solving Methodology</a:t>
            </a:r>
          </a:p>
          <a:p>
            <a:r>
              <a:rPr lang="en-AU" sz="3200" b="1" dirty="0" smtClean="0"/>
              <a:t>Focus on the Evaluation Stage</a:t>
            </a:r>
            <a:endParaRPr lang="en-AU" sz="3200" b="1" dirty="0"/>
          </a:p>
          <a:p>
            <a:endParaRPr lang="en-AU" sz="3200" b="1" dirty="0" smtClean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08410" y="2500312"/>
            <a:ext cx="5476875" cy="5048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2000" b="1">
                <a:solidFill>
                  <a:schemeClr val="bg1"/>
                </a:solidFill>
                <a:effectLst/>
                <a:ea typeface="Calibri"/>
                <a:cs typeface="Times New Roman"/>
              </a:rPr>
              <a:t>Problem-Solving Methodology</a:t>
            </a:r>
            <a:endParaRPr lang="en-AU" sz="110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8410" y="3167062"/>
            <a:ext cx="127635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400" b="1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Analysis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5260" y="3167062"/>
            <a:ext cx="127635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400" b="1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Design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46860" y="3167062"/>
            <a:ext cx="127635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400" b="1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Development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8935" y="3167062"/>
            <a:ext cx="127635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400" b="1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Evaluation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8410" y="39290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Solution Requirements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8410" y="46529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Solution Constraints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75260" y="39290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Solution 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Design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75260" y="46529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Evaluation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Criteria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46860" y="39290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Manipulation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(Coding)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46860" y="46529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Validation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46860" y="5348287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Testing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08935" y="39290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Strategy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08935" y="46529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Report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08410" y="5376862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Scope of Solution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42098" y="5819775"/>
            <a:ext cx="1276350" cy="60960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rPr>
              <a:t>Documentation</a:t>
            </a:r>
            <a:endParaRPr lang="en-AU" sz="110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5608935" y="3167062"/>
            <a:ext cx="1276350" cy="20955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72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&amp; Key Skills</a:t>
            </a:r>
          </a:p>
          <a:p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Key Knowledge</a:t>
            </a:r>
          </a:p>
          <a:p>
            <a:r>
              <a:rPr lang="en-AU" sz="3200" b="1" dirty="0" smtClean="0"/>
              <a:t>What content needs to be taught to students</a:t>
            </a:r>
          </a:p>
          <a:p>
            <a:endParaRPr lang="en-AU" sz="1600" b="1" dirty="0" smtClean="0"/>
          </a:p>
          <a:p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11 KK points in U4O2</a:t>
            </a:r>
          </a:p>
          <a:p>
            <a:endParaRPr lang="en-AU" sz="3200" b="1" dirty="0"/>
          </a:p>
          <a:p>
            <a:r>
              <a:rPr lang="en-AU" sz="3200" b="1" dirty="0" smtClean="0">
                <a:solidFill>
                  <a:srgbClr val="92D050"/>
                </a:solidFill>
              </a:rPr>
              <a:t>Key Skills</a:t>
            </a:r>
          </a:p>
          <a:p>
            <a:r>
              <a:rPr lang="en-AU" sz="3200" b="1" dirty="0" smtClean="0"/>
              <a:t>How to apply the Key Knowledge in the Assessment Task</a:t>
            </a:r>
          </a:p>
          <a:p>
            <a:endParaRPr lang="en-AU" sz="16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7 Key Skills in U4O2</a:t>
            </a: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736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&amp; Key Skills</a:t>
            </a:r>
            <a:endParaRPr lang="en-AU" sz="3200" b="1" dirty="0">
              <a:solidFill>
                <a:srgbClr val="00B0F0"/>
              </a:solidFill>
            </a:endParaRPr>
          </a:p>
          <a:p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There is a link between the two</a:t>
            </a:r>
          </a:p>
          <a:p>
            <a:endParaRPr lang="en-AU" sz="1600" b="1" dirty="0">
              <a:solidFill>
                <a:srgbClr val="92D05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Key Skill 1</a:t>
            </a:r>
          </a:p>
          <a:p>
            <a:r>
              <a:rPr lang="en-AU" sz="3200" b="1" dirty="0" smtClean="0"/>
              <a:t>Describe the </a:t>
            </a:r>
            <a:r>
              <a:rPr lang="en-AU" sz="3200" b="1" dirty="0"/>
              <a:t>networked environments within which solutions </a:t>
            </a:r>
            <a:r>
              <a:rPr lang="en-AU" sz="3200" b="1" dirty="0" smtClean="0"/>
              <a:t>operate</a:t>
            </a:r>
          </a:p>
          <a:p>
            <a:endParaRPr lang="en-AU" sz="1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Key Knowledge 1</a:t>
            </a:r>
          </a:p>
          <a:p>
            <a:r>
              <a:rPr lang="en-AU" sz="3200" b="1" dirty="0" smtClean="0"/>
              <a:t>Technical </a:t>
            </a:r>
            <a:r>
              <a:rPr lang="en-AU" sz="3200" b="1" dirty="0"/>
              <a:t>underpinnings of intranets, the Internet and virtual private networks</a:t>
            </a:r>
          </a:p>
          <a:p>
            <a:r>
              <a:rPr lang="en-AU" sz="1600" b="1" dirty="0"/>
              <a:t> </a:t>
            </a:r>
          </a:p>
          <a:p>
            <a:r>
              <a:rPr lang="en-AU" sz="3200" b="1" dirty="0" smtClean="0"/>
              <a:t>Characteristics </a:t>
            </a:r>
            <a:r>
              <a:rPr lang="en-AU" sz="3200" b="1" dirty="0"/>
              <a:t>of wired </a:t>
            </a:r>
            <a:r>
              <a:rPr lang="en-AU" sz="3200" b="1" dirty="0" smtClean="0"/>
              <a:t>&amp; wireless networks</a:t>
            </a:r>
            <a:endParaRPr lang="en-AU" sz="3200" b="1" dirty="0"/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40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1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Technical </a:t>
            </a:r>
            <a:r>
              <a:rPr lang="en-A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underpinnings of intranets, </a:t>
            </a:r>
            <a:r>
              <a:rPr lang="en-A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</a:t>
            </a:r>
            <a:r>
              <a:rPr lang="en-A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Internet and virtual private </a:t>
            </a:r>
            <a:r>
              <a:rPr lang="en-A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networks</a:t>
            </a:r>
          </a:p>
          <a:p>
            <a:endParaRPr lang="en-AU" sz="3200" b="1" dirty="0">
              <a:solidFill>
                <a:srgbClr val="92D050"/>
              </a:solidFill>
            </a:endParaRPr>
          </a:p>
          <a:p>
            <a:r>
              <a:rPr lang="en-AU" sz="3200" b="1" dirty="0" smtClean="0"/>
              <a:t>Internet</a:t>
            </a:r>
          </a:p>
          <a:p>
            <a:endParaRPr lang="en-AU" sz="1600" b="1" dirty="0"/>
          </a:p>
          <a:p>
            <a:r>
              <a:rPr lang="en-AU" sz="3200" b="1" dirty="0" smtClean="0"/>
              <a:t>Internet</a:t>
            </a:r>
          </a:p>
          <a:p>
            <a:endParaRPr lang="en-AU" sz="1600" b="1" dirty="0"/>
          </a:p>
          <a:p>
            <a:r>
              <a:rPr lang="en-AU" sz="3200" b="1" dirty="0" smtClean="0"/>
              <a:t>Virtual Private Network</a:t>
            </a:r>
            <a:endParaRPr lang="en-AU" sz="3200" b="1" dirty="0"/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853" y="4293097"/>
            <a:ext cx="3538148" cy="25649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70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2</a:t>
            </a:r>
            <a:endParaRPr lang="en-AU" sz="1600" b="1" dirty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Characteristics of wired and wireless </a:t>
            </a:r>
            <a:r>
              <a:rPr lang="en-A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networks</a:t>
            </a:r>
          </a:p>
          <a:p>
            <a:endParaRPr lang="en-AU" sz="1600" b="1" dirty="0">
              <a:solidFill>
                <a:srgbClr val="92D050"/>
              </a:solidFill>
            </a:endParaRPr>
          </a:p>
          <a:p>
            <a:r>
              <a:rPr lang="en-AU" sz="3200" b="1" dirty="0" smtClean="0"/>
              <a:t>Fibre optic	Twisted pair </a:t>
            </a:r>
          </a:p>
          <a:p>
            <a:endParaRPr lang="en-AU" sz="1600" b="1" dirty="0"/>
          </a:p>
          <a:p>
            <a:r>
              <a:rPr lang="en-AU" sz="3200" b="1" dirty="0" smtClean="0"/>
              <a:t>Microwave	Satellite</a:t>
            </a:r>
          </a:p>
          <a:p>
            <a:endParaRPr lang="en-AU" sz="1600" b="1" dirty="0" smtClean="0"/>
          </a:p>
          <a:p>
            <a:r>
              <a:rPr lang="en-AU" sz="3200" b="1" dirty="0" smtClean="0"/>
              <a:t>Radio waves</a:t>
            </a:r>
          </a:p>
          <a:p>
            <a:endParaRPr lang="en-AU" sz="1600" b="1" dirty="0"/>
          </a:p>
          <a:p>
            <a:r>
              <a:rPr lang="en-AU" sz="3200" b="1" dirty="0" smtClean="0"/>
              <a:t>Infrared</a:t>
            </a:r>
          </a:p>
          <a:p>
            <a:endParaRPr lang="en-AU" sz="3200" b="1" dirty="0"/>
          </a:p>
          <a:p>
            <a:r>
              <a:rPr lang="en-AU" sz="3200" b="1" dirty="0" smtClean="0">
                <a:solidFill>
                  <a:srgbClr val="92D050"/>
                </a:solidFill>
              </a:rPr>
              <a:t>VCAA Glossary</a:t>
            </a:r>
          </a:p>
        </p:txBody>
      </p:sp>
      <p:pic>
        <p:nvPicPr>
          <p:cNvPr id="5122" name="Picture 2" descr="http://static.ddmcdn.com/gif/wireless-network-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71999"/>
            <a:ext cx="3429000" cy="2286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4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3</a:t>
            </a:r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Techniques for measuring the reliability and maintainability of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networks</a:t>
            </a:r>
          </a:p>
          <a:p>
            <a:endParaRPr lang="en-AU" sz="3200" b="1" dirty="0"/>
          </a:p>
          <a:p>
            <a:r>
              <a:rPr lang="en-AU" sz="3200" b="1" dirty="0" smtClean="0"/>
              <a:t>Network Audits</a:t>
            </a:r>
          </a:p>
          <a:p>
            <a:endParaRPr lang="en-AU" sz="1600" b="1" dirty="0"/>
          </a:p>
          <a:p>
            <a:r>
              <a:rPr lang="en-AU" sz="3200" b="1" dirty="0" smtClean="0"/>
              <a:t>Error Logs</a:t>
            </a:r>
          </a:p>
          <a:p>
            <a:endParaRPr lang="en-AU" sz="1600" b="1" dirty="0"/>
          </a:p>
          <a:p>
            <a:r>
              <a:rPr lang="en-AU" sz="3200" b="1" dirty="0" smtClean="0"/>
              <a:t>Tracking Tools</a:t>
            </a:r>
          </a:p>
          <a:p>
            <a:endParaRPr lang="en-AU" sz="3200" b="1" dirty="0"/>
          </a:p>
        </p:txBody>
      </p:sp>
      <p:pic>
        <p:nvPicPr>
          <p:cNvPr id="8194" name="Picture 2" descr="http://www.taosecurity.com/images/mbsa2_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105" y="4419078"/>
            <a:ext cx="3251895" cy="24389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FFFF00"/>
                </a:solidFill>
              </a:rPr>
              <a:t>Unit 4 Outcome 2</a:t>
            </a:r>
          </a:p>
          <a:p>
            <a:r>
              <a:rPr lang="en-AU" sz="3200" b="1" dirty="0" smtClean="0">
                <a:solidFill>
                  <a:srgbClr val="00B0F0"/>
                </a:solidFill>
              </a:rPr>
              <a:t>Key Knowledge 4</a:t>
            </a:r>
            <a:endParaRPr lang="en-AU" sz="1600" b="1" dirty="0" smtClean="0">
              <a:solidFill>
                <a:srgbClr val="00B0F0"/>
              </a:solidFill>
            </a:endParaRPr>
          </a:p>
          <a:p>
            <a:r>
              <a:rPr lang="en-A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Criteria and techniques for testing the security of networked </a:t>
            </a:r>
            <a:r>
              <a:rPr lang="en-A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environments</a:t>
            </a:r>
          </a:p>
          <a:p>
            <a:endParaRPr lang="en-AU" sz="3200" b="1" dirty="0">
              <a:solidFill>
                <a:srgbClr val="92D050"/>
              </a:solidFill>
            </a:endParaRPr>
          </a:p>
          <a:p>
            <a:r>
              <a:rPr lang="en-AU" sz="3200" b="1" dirty="0" smtClean="0">
                <a:solidFill>
                  <a:srgbClr val="92D050"/>
                </a:solidFill>
              </a:rPr>
              <a:t>Criteria - What is being measured?</a:t>
            </a:r>
          </a:p>
          <a:p>
            <a:endParaRPr lang="en-AU" sz="1600" b="1" dirty="0" smtClean="0"/>
          </a:p>
          <a:p>
            <a:r>
              <a:rPr lang="en-AU" sz="3200" b="1" dirty="0" smtClean="0"/>
              <a:t>Is the password policy being followed?</a:t>
            </a:r>
          </a:p>
          <a:p>
            <a:endParaRPr lang="en-AU" sz="3200" b="1" dirty="0"/>
          </a:p>
          <a:p>
            <a:r>
              <a:rPr lang="en-AU" sz="3200" b="1" dirty="0" smtClean="0">
                <a:solidFill>
                  <a:srgbClr val="92D050"/>
                </a:solidFill>
              </a:rPr>
              <a:t>Techniques - How it will be measured?</a:t>
            </a:r>
          </a:p>
          <a:p>
            <a:endParaRPr lang="en-AU" sz="1600" b="1" dirty="0"/>
          </a:p>
          <a:p>
            <a:r>
              <a:rPr lang="en-AU" sz="3200" b="1" dirty="0" smtClean="0"/>
              <a:t>Attempt to access staff accounts </a:t>
            </a:r>
          </a:p>
          <a:p>
            <a:r>
              <a:rPr lang="en-AU" sz="3200" b="1" dirty="0" smtClean="0"/>
              <a:t>using common passwords</a:t>
            </a:r>
            <a:endParaRPr lang="en-AU" sz="32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364" y="2852936"/>
            <a:ext cx="1284643" cy="40050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32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1444</TotalTime>
  <Words>1007</Words>
  <Application>Microsoft Office PowerPoint</Application>
  <PresentationFormat>On-screen Show (4:3)</PresentationFormat>
  <Paragraphs>322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DEECD</cp:lastModifiedBy>
  <cp:revision>70</cp:revision>
  <dcterms:created xsi:type="dcterms:W3CDTF">2012-08-05T23:36:24Z</dcterms:created>
  <dcterms:modified xsi:type="dcterms:W3CDTF">2012-08-08T23:42:22Z</dcterms:modified>
</cp:coreProperties>
</file>