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theme/themeOverride7.xml" ContentType="application/vnd.openxmlformats-officedocument.themeOverride+xml"/>
  <Override PartName="/ppt/theme/themeOverride12.xml" ContentType="application/vnd.openxmlformats-officedocument.themeOverride+xml"/>
  <Override PartName="/ppt/theme/themeOverride21.xml" ContentType="application/vnd.openxmlformats-officedocument.themeOverride+xml"/>
  <Override PartName="/ppt/theme/themeOverride30.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theme/themeOverride10.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heme/themeOverride19.xml" ContentType="application/vnd.openxmlformats-officedocument.themeOverride+xml"/>
  <Override PartName="/ppt/theme/themeOverride17.xml" ContentType="application/vnd.openxmlformats-officedocument.themeOverride+xml"/>
  <Override PartName="/ppt/theme/themeOverride28.xml" ContentType="application/vnd.openxmlformats-officedocument.themeOverride+xml"/>
  <Override PartName="/ppt/theme/themeOverride15.xml" ContentType="application/vnd.openxmlformats-officedocument.themeOverride+xml"/>
  <Override PartName="/ppt/theme/themeOverride24.xml" ContentType="application/vnd.openxmlformats-officedocument.themeOverride+xml"/>
  <Override PartName="/ppt/theme/themeOverride26.xml" ContentType="application/vnd.openxmlformats-officedocument.themeOverr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Override13.xml" ContentType="application/vnd.openxmlformats-officedocument.themeOverride+xml"/>
  <Override PartName="/ppt/theme/themeOverride22.xml" ContentType="application/vnd.openxmlformats-officedocument.themeOverr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Override8.xml" ContentType="application/vnd.openxmlformats-officedocument.themeOverride+xml"/>
  <Override PartName="/ppt/theme/themeOverride11.xml" ContentType="application/vnd.openxmlformats-officedocument.themeOverride+xml"/>
  <Override PartName="/ppt/theme/themeOverride20.xml" ContentType="application/vnd.openxmlformats-officedocument.themeOverride+xml"/>
  <Override PartName="/ppt/theme/themeOverride31.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theme/themeOverride29.xml" ContentType="application/vnd.openxmlformats-officedocument.themeOverride+xml"/>
  <Override PartName="/ppt/slideLayouts/slideLayout10.xml" ContentType="application/vnd.openxmlformats-officedocument.presentationml.slideLayout+xml"/>
  <Override PartName="/ppt/theme/themeOverride18.xml" ContentType="application/vnd.openxmlformats-officedocument.themeOverride+xml"/>
  <Override PartName="/ppt/theme/themeOverride27.xml" ContentType="application/vnd.openxmlformats-officedocument.themeOverride+xml"/>
  <Override PartName="/ppt/theme/themeOverride16.xml" ContentType="application/vnd.openxmlformats-officedocument.themeOverride+xml"/>
  <Override PartName="/ppt/theme/themeOverride25.xml" ContentType="application/vnd.openxmlformats-officedocument.themeOverride+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Override9.xml" ContentType="application/vnd.openxmlformats-officedocument.themeOverride+xml"/>
  <Override PartName="/ppt/theme/themeOverride14.xml" ContentType="application/vnd.openxmlformats-officedocument.themeOverride+xml"/>
  <Override PartName="/ppt/theme/themeOverride23.xml" ContentType="application/vnd.openxmlformats-officedocument.themeOverride+xml"/>
  <Override PartName="/ppt/theme/themeOverride32.xml" ContentType="application/vnd.openxmlformats-officedocument.themeOverr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60" r:id="rId2"/>
    <p:sldId id="351" r:id="rId3"/>
    <p:sldId id="287" r:id="rId4"/>
    <p:sldId id="312" r:id="rId5"/>
    <p:sldId id="315" r:id="rId6"/>
    <p:sldId id="313" r:id="rId7"/>
    <p:sldId id="344" r:id="rId8"/>
    <p:sldId id="316" r:id="rId9"/>
    <p:sldId id="319" r:id="rId10"/>
    <p:sldId id="322" r:id="rId11"/>
    <p:sldId id="323" r:id="rId12"/>
    <p:sldId id="324" r:id="rId13"/>
    <p:sldId id="325" r:id="rId14"/>
    <p:sldId id="326" r:id="rId15"/>
    <p:sldId id="327" r:id="rId16"/>
    <p:sldId id="328" r:id="rId17"/>
    <p:sldId id="329" r:id="rId18"/>
    <p:sldId id="330" r:id="rId19"/>
    <p:sldId id="331" r:id="rId20"/>
    <p:sldId id="332" r:id="rId21"/>
    <p:sldId id="333" r:id="rId22"/>
    <p:sldId id="334" r:id="rId23"/>
    <p:sldId id="347" r:id="rId24"/>
    <p:sldId id="348" r:id="rId25"/>
    <p:sldId id="340" r:id="rId26"/>
    <p:sldId id="341" r:id="rId27"/>
    <p:sldId id="345" r:id="rId28"/>
    <p:sldId id="342" r:id="rId29"/>
    <p:sldId id="349" r:id="rId30"/>
    <p:sldId id="343" r:id="rId31"/>
    <p:sldId id="335" r:id="rId32"/>
    <p:sldId id="320" r:id="rId33"/>
    <p:sldId id="321" r:id="rId34"/>
    <p:sldId id="346" r:id="rId35"/>
    <p:sldId id="350" r:id="rId36"/>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89" autoAdjust="0"/>
    <p:restoredTop sz="94660"/>
  </p:normalViewPr>
  <p:slideViewPr>
    <p:cSldViewPr>
      <p:cViewPr varScale="1">
        <p:scale>
          <a:sx n="72" d="100"/>
          <a:sy n="72" d="100"/>
        </p:scale>
        <p:origin x="-123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2508"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AU"/>
          </a:p>
        </p:txBody>
      </p:sp>
      <p:sp>
        <p:nvSpPr>
          <p:cNvPr id="256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AU"/>
          </a:p>
        </p:txBody>
      </p:sp>
      <p:sp>
        <p:nvSpPr>
          <p:cNvPr id="256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AU"/>
          </a:p>
        </p:txBody>
      </p:sp>
      <p:sp>
        <p:nvSpPr>
          <p:cNvPr id="256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6F172AE-C6DA-4332-8A62-E1CEEE25C532}" type="slidenum">
              <a:rPr lang="en-AU"/>
              <a:pPr/>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AU"/>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AU"/>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AU"/>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F91FDEA-5B8C-45B1-939F-3635457E50D0}" type="slidenum">
              <a:rPr lang="en-AU"/>
              <a:pPr/>
              <a:t>‹#›</a:t>
            </a:fld>
            <a:endParaRPr lang="en-A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r>
              <a:rPr lang="en-AU"/>
              <a:t>Page </a:t>
            </a:r>
          </a:p>
        </p:txBody>
      </p:sp>
      <p:sp>
        <p:nvSpPr>
          <p:cNvPr id="6" name="Slide Number Placeholder 5"/>
          <p:cNvSpPr>
            <a:spLocks noGrp="1"/>
          </p:cNvSpPr>
          <p:nvPr>
            <p:ph type="sldNum" sz="quarter" idx="12"/>
          </p:nvPr>
        </p:nvSpPr>
        <p:spPr/>
        <p:txBody>
          <a:bodyPr/>
          <a:lstStyle>
            <a:lvl1pPr>
              <a:defRPr/>
            </a:lvl1pPr>
          </a:lstStyle>
          <a:p>
            <a:fld id="{BC6E0FC4-9D10-4702-8A2B-824E598826A1}" type="slidenum">
              <a:rPr lang="en-AU"/>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r>
              <a:rPr lang="en-AU"/>
              <a:t>Page </a:t>
            </a:r>
          </a:p>
        </p:txBody>
      </p:sp>
      <p:sp>
        <p:nvSpPr>
          <p:cNvPr id="6" name="Slide Number Placeholder 5"/>
          <p:cNvSpPr>
            <a:spLocks noGrp="1"/>
          </p:cNvSpPr>
          <p:nvPr>
            <p:ph type="sldNum" sz="quarter" idx="12"/>
          </p:nvPr>
        </p:nvSpPr>
        <p:spPr/>
        <p:txBody>
          <a:bodyPr/>
          <a:lstStyle>
            <a:lvl1pPr>
              <a:defRPr/>
            </a:lvl1pPr>
          </a:lstStyle>
          <a:p>
            <a:fld id="{A8C5739C-2D18-4A11-90B7-229C034A15BF}" type="slidenum">
              <a:rPr lang="en-AU"/>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r>
              <a:rPr lang="en-AU"/>
              <a:t>Page </a:t>
            </a:r>
          </a:p>
        </p:txBody>
      </p:sp>
      <p:sp>
        <p:nvSpPr>
          <p:cNvPr id="6" name="Slide Number Placeholder 5"/>
          <p:cNvSpPr>
            <a:spLocks noGrp="1"/>
          </p:cNvSpPr>
          <p:nvPr>
            <p:ph type="sldNum" sz="quarter" idx="12"/>
          </p:nvPr>
        </p:nvSpPr>
        <p:spPr/>
        <p:txBody>
          <a:bodyPr/>
          <a:lstStyle>
            <a:lvl1pPr>
              <a:defRPr/>
            </a:lvl1pPr>
          </a:lstStyle>
          <a:p>
            <a:fld id="{5C7881AB-3506-45C6-86BB-5A6635623945}" type="slidenum">
              <a:rPr lang="en-AU"/>
              <a:pPr/>
              <a:t>‹#›</a:t>
            </a:fld>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Click to edit Master title style</a:t>
            </a:r>
            <a:endParaRPr lang="en-AU" dirty="0"/>
          </a:p>
        </p:txBody>
      </p:sp>
      <p:sp>
        <p:nvSpPr>
          <p:cNvPr id="3" name="Table Placeholder 2"/>
          <p:cNvSpPr>
            <a:spLocks noGrp="1"/>
          </p:cNvSpPr>
          <p:nvPr>
            <p:ph type="tbl" idx="1"/>
          </p:nvPr>
        </p:nvSpPr>
        <p:spPr>
          <a:xfrm>
            <a:off x="457200" y="1600200"/>
            <a:ext cx="8229600" cy="4525963"/>
          </a:xfrm>
        </p:spPr>
        <p:txBody>
          <a:bodyPr/>
          <a:lstStyle/>
          <a:p>
            <a:endParaRPr lang="en-AU" dirty="0"/>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AU"/>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r>
              <a:rPr lang="en-AU"/>
              <a:t>Page </a:t>
            </a: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5C26A62C-D7F0-4B38-99F9-B791A32DACD3}" type="slidenum">
              <a:rPr lang="en-AU"/>
              <a:pPr/>
              <a:t>‹#›</a:t>
            </a:fld>
            <a:endParaRPr lang="en-A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Click to edit Master title style</a:t>
            </a:r>
            <a:endParaRPr lang="en-AU" dirty="0"/>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AU"/>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r>
              <a:rPr lang="en-AU"/>
              <a:t>Page </a:t>
            </a:r>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966FE92C-612C-4CDB-AC10-0E1CD6D708ED}" type="slidenum">
              <a:rPr lang="en-AU"/>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r>
              <a:rPr lang="en-AU"/>
              <a:t>Page </a:t>
            </a:r>
          </a:p>
        </p:txBody>
      </p:sp>
      <p:sp>
        <p:nvSpPr>
          <p:cNvPr id="6" name="Slide Number Placeholder 5"/>
          <p:cNvSpPr>
            <a:spLocks noGrp="1"/>
          </p:cNvSpPr>
          <p:nvPr>
            <p:ph type="sldNum" sz="quarter" idx="12"/>
          </p:nvPr>
        </p:nvSpPr>
        <p:spPr/>
        <p:txBody>
          <a:bodyPr/>
          <a:lstStyle>
            <a:lvl1pPr>
              <a:defRPr/>
            </a:lvl1pPr>
          </a:lstStyle>
          <a:p>
            <a:fld id="{3089C3AA-9C06-4DFA-B169-A83119FDC078}" type="slidenum">
              <a:rPr lang="en-AU"/>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r>
              <a:rPr lang="en-AU"/>
              <a:t>Page </a:t>
            </a:r>
          </a:p>
        </p:txBody>
      </p:sp>
      <p:sp>
        <p:nvSpPr>
          <p:cNvPr id="6" name="Slide Number Placeholder 5"/>
          <p:cNvSpPr>
            <a:spLocks noGrp="1"/>
          </p:cNvSpPr>
          <p:nvPr>
            <p:ph type="sldNum" sz="quarter" idx="12"/>
          </p:nvPr>
        </p:nvSpPr>
        <p:spPr/>
        <p:txBody>
          <a:bodyPr/>
          <a:lstStyle>
            <a:lvl1pPr>
              <a:defRPr/>
            </a:lvl1pPr>
          </a:lstStyle>
          <a:p>
            <a:fld id="{BF96F9E4-FA37-4349-8D55-F1E403C419C6}" type="slidenum">
              <a:rPr lang="en-AU"/>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AU"/>
          </a:p>
        </p:txBody>
      </p:sp>
      <p:sp>
        <p:nvSpPr>
          <p:cNvPr id="6" name="Footer Placeholder 5"/>
          <p:cNvSpPr>
            <a:spLocks noGrp="1"/>
          </p:cNvSpPr>
          <p:nvPr>
            <p:ph type="ftr" sz="quarter" idx="11"/>
          </p:nvPr>
        </p:nvSpPr>
        <p:spPr/>
        <p:txBody>
          <a:bodyPr/>
          <a:lstStyle>
            <a:lvl1pPr>
              <a:defRPr/>
            </a:lvl1pPr>
          </a:lstStyle>
          <a:p>
            <a:r>
              <a:rPr lang="en-AU"/>
              <a:t>Page </a:t>
            </a:r>
          </a:p>
        </p:txBody>
      </p:sp>
      <p:sp>
        <p:nvSpPr>
          <p:cNvPr id="7" name="Slide Number Placeholder 6"/>
          <p:cNvSpPr>
            <a:spLocks noGrp="1"/>
          </p:cNvSpPr>
          <p:nvPr>
            <p:ph type="sldNum" sz="quarter" idx="12"/>
          </p:nvPr>
        </p:nvSpPr>
        <p:spPr/>
        <p:txBody>
          <a:bodyPr/>
          <a:lstStyle>
            <a:lvl1pPr>
              <a:defRPr/>
            </a:lvl1pPr>
          </a:lstStyle>
          <a:p>
            <a:fld id="{4EFE083D-2DD0-41FE-8805-2058B5AB820D}" type="slidenum">
              <a:rPr lang="en-AU"/>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endParaRPr lang="en-AU"/>
          </a:p>
        </p:txBody>
      </p:sp>
      <p:sp>
        <p:nvSpPr>
          <p:cNvPr id="8" name="Footer Placeholder 7"/>
          <p:cNvSpPr>
            <a:spLocks noGrp="1"/>
          </p:cNvSpPr>
          <p:nvPr>
            <p:ph type="ftr" sz="quarter" idx="11"/>
          </p:nvPr>
        </p:nvSpPr>
        <p:spPr/>
        <p:txBody>
          <a:bodyPr/>
          <a:lstStyle>
            <a:lvl1pPr>
              <a:defRPr/>
            </a:lvl1pPr>
          </a:lstStyle>
          <a:p>
            <a:r>
              <a:rPr lang="en-AU"/>
              <a:t>Page </a:t>
            </a:r>
          </a:p>
        </p:txBody>
      </p:sp>
      <p:sp>
        <p:nvSpPr>
          <p:cNvPr id="9" name="Slide Number Placeholder 8"/>
          <p:cNvSpPr>
            <a:spLocks noGrp="1"/>
          </p:cNvSpPr>
          <p:nvPr>
            <p:ph type="sldNum" sz="quarter" idx="12"/>
          </p:nvPr>
        </p:nvSpPr>
        <p:spPr/>
        <p:txBody>
          <a:bodyPr/>
          <a:lstStyle>
            <a:lvl1pPr>
              <a:defRPr/>
            </a:lvl1pPr>
          </a:lstStyle>
          <a:p>
            <a:fld id="{317D5115-EAC9-4903-A565-00890133DF88}" type="slidenum">
              <a:rPr lang="en-AU"/>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endParaRPr lang="en-AU"/>
          </a:p>
        </p:txBody>
      </p:sp>
      <p:sp>
        <p:nvSpPr>
          <p:cNvPr id="4" name="Footer Placeholder 3"/>
          <p:cNvSpPr>
            <a:spLocks noGrp="1"/>
          </p:cNvSpPr>
          <p:nvPr>
            <p:ph type="ftr" sz="quarter" idx="11"/>
          </p:nvPr>
        </p:nvSpPr>
        <p:spPr/>
        <p:txBody>
          <a:bodyPr/>
          <a:lstStyle>
            <a:lvl1pPr>
              <a:defRPr/>
            </a:lvl1pPr>
          </a:lstStyle>
          <a:p>
            <a:r>
              <a:rPr lang="en-AU"/>
              <a:t>Page </a:t>
            </a:r>
          </a:p>
        </p:txBody>
      </p:sp>
      <p:sp>
        <p:nvSpPr>
          <p:cNvPr id="5" name="Slide Number Placeholder 4"/>
          <p:cNvSpPr>
            <a:spLocks noGrp="1"/>
          </p:cNvSpPr>
          <p:nvPr>
            <p:ph type="sldNum" sz="quarter" idx="12"/>
          </p:nvPr>
        </p:nvSpPr>
        <p:spPr/>
        <p:txBody>
          <a:bodyPr/>
          <a:lstStyle>
            <a:lvl1pPr>
              <a:defRPr/>
            </a:lvl1pPr>
          </a:lstStyle>
          <a:p>
            <a:fld id="{962E9EFF-233A-4828-82E3-171911366BC3}" type="slidenum">
              <a:rPr lang="en-AU"/>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AU"/>
          </a:p>
        </p:txBody>
      </p:sp>
      <p:sp>
        <p:nvSpPr>
          <p:cNvPr id="3" name="Footer Placeholder 2"/>
          <p:cNvSpPr>
            <a:spLocks noGrp="1"/>
          </p:cNvSpPr>
          <p:nvPr>
            <p:ph type="ftr" sz="quarter" idx="11"/>
          </p:nvPr>
        </p:nvSpPr>
        <p:spPr/>
        <p:txBody>
          <a:bodyPr/>
          <a:lstStyle>
            <a:lvl1pPr>
              <a:defRPr/>
            </a:lvl1pPr>
          </a:lstStyle>
          <a:p>
            <a:r>
              <a:rPr lang="en-AU"/>
              <a:t>Page </a:t>
            </a:r>
          </a:p>
        </p:txBody>
      </p:sp>
      <p:sp>
        <p:nvSpPr>
          <p:cNvPr id="4" name="Slide Number Placeholder 3"/>
          <p:cNvSpPr>
            <a:spLocks noGrp="1"/>
          </p:cNvSpPr>
          <p:nvPr>
            <p:ph type="sldNum" sz="quarter" idx="12"/>
          </p:nvPr>
        </p:nvSpPr>
        <p:spPr/>
        <p:txBody>
          <a:bodyPr/>
          <a:lstStyle>
            <a:lvl1pPr>
              <a:defRPr/>
            </a:lvl1pPr>
          </a:lstStyle>
          <a:p>
            <a:fld id="{0446A75E-4AA4-4EF9-8034-E45657F35631}" type="slidenum">
              <a:rPr lang="en-AU"/>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AU"/>
          </a:p>
        </p:txBody>
      </p:sp>
      <p:sp>
        <p:nvSpPr>
          <p:cNvPr id="6" name="Footer Placeholder 5"/>
          <p:cNvSpPr>
            <a:spLocks noGrp="1"/>
          </p:cNvSpPr>
          <p:nvPr>
            <p:ph type="ftr" sz="quarter" idx="11"/>
          </p:nvPr>
        </p:nvSpPr>
        <p:spPr/>
        <p:txBody>
          <a:bodyPr/>
          <a:lstStyle>
            <a:lvl1pPr>
              <a:defRPr/>
            </a:lvl1pPr>
          </a:lstStyle>
          <a:p>
            <a:r>
              <a:rPr lang="en-AU"/>
              <a:t>Page </a:t>
            </a:r>
          </a:p>
        </p:txBody>
      </p:sp>
      <p:sp>
        <p:nvSpPr>
          <p:cNvPr id="7" name="Slide Number Placeholder 6"/>
          <p:cNvSpPr>
            <a:spLocks noGrp="1"/>
          </p:cNvSpPr>
          <p:nvPr>
            <p:ph type="sldNum" sz="quarter" idx="12"/>
          </p:nvPr>
        </p:nvSpPr>
        <p:spPr/>
        <p:txBody>
          <a:bodyPr/>
          <a:lstStyle>
            <a:lvl1pPr>
              <a:defRPr/>
            </a:lvl1pPr>
          </a:lstStyle>
          <a:p>
            <a:fld id="{E888DA27-B4B5-4CBD-96E8-60E7C7FE3C62}" type="slidenum">
              <a:rPr lang="en-AU"/>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AU"/>
          </a:p>
        </p:txBody>
      </p:sp>
      <p:sp>
        <p:nvSpPr>
          <p:cNvPr id="6" name="Footer Placeholder 5"/>
          <p:cNvSpPr>
            <a:spLocks noGrp="1"/>
          </p:cNvSpPr>
          <p:nvPr>
            <p:ph type="ftr" sz="quarter" idx="11"/>
          </p:nvPr>
        </p:nvSpPr>
        <p:spPr/>
        <p:txBody>
          <a:bodyPr/>
          <a:lstStyle>
            <a:lvl1pPr>
              <a:defRPr/>
            </a:lvl1pPr>
          </a:lstStyle>
          <a:p>
            <a:r>
              <a:rPr lang="en-AU"/>
              <a:t>Page </a:t>
            </a:r>
          </a:p>
        </p:txBody>
      </p:sp>
      <p:sp>
        <p:nvSpPr>
          <p:cNvPr id="7" name="Slide Number Placeholder 6"/>
          <p:cNvSpPr>
            <a:spLocks noGrp="1"/>
          </p:cNvSpPr>
          <p:nvPr>
            <p:ph type="sldNum" sz="quarter" idx="12"/>
          </p:nvPr>
        </p:nvSpPr>
        <p:spPr/>
        <p:txBody>
          <a:bodyPr/>
          <a:lstStyle>
            <a:lvl1pPr>
              <a:defRPr/>
            </a:lvl1pPr>
          </a:lstStyle>
          <a:p>
            <a:fld id="{067C9BF1-9E49-447D-913A-64580F343637}" type="slidenum">
              <a:rPr lang="en-AU"/>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A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AU"/>
              <a:t>Page </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A4761BD-0C04-4B0A-90EA-BAC3A4100ACA}" type="slidenum">
              <a:rPr lang="en-AU"/>
              <a:pPr/>
              <a:t>‹#›</a:t>
            </a:fld>
            <a:endParaRPr lang="en-AU"/>
          </a:p>
        </p:txBody>
      </p:sp>
      <p:pic>
        <p:nvPicPr>
          <p:cNvPr id="1032" name="Picture 8" descr="welcome2"/>
          <p:cNvPicPr>
            <a:picLocks noChangeAspect="1" noChangeArrowheads="1"/>
          </p:cNvPicPr>
          <p:nvPr userDrawn="1"/>
        </p:nvPicPr>
        <p:blipFill>
          <a:blip r:embed="rId15" cstate="print"/>
          <a:srcRect/>
          <a:stretch>
            <a:fillRect/>
          </a:stretch>
        </p:blipFill>
        <p:spPr bwMode="auto">
          <a:xfrm>
            <a:off x="0" y="0"/>
            <a:ext cx="9324975" cy="6894513"/>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8.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9.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10.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1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1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13.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14.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2.xml"/><Relationship Id="rId1" Type="http://schemas.openxmlformats.org/officeDocument/2006/relationships/themeOverride" Target="../theme/themeOverride15.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16.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themeOverride" Target="../theme/themeOverride1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2.xml"/><Relationship Id="rId1" Type="http://schemas.openxmlformats.org/officeDocument/2006/relationships/themeOverride" Target="../theme/themeOverride18.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19.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2.xml"/><Relationship Id="rId1" Type="http://schemas.openxmlformats.org/officeDocument/2006/relationships/themeOverride" Target="../theme/themeOverride20.xml"/><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12.xml"/><Relationship Id="rId1" Type="http://schemas.openxmlformats.org/officeDocument/2006/relationships/themeOverride" Target="../theme/themeOverride21.xml"/><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12.xml"/><Relationship Id="rId1" Type="http://schemas.openxmlformats.org/officeDocument/2006/relationships/themeOverride" Target="../theme/themeOverride22.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2.xml"/><Relationship Id="rId1" Type="http://schemas.openxmlformats.org/officeDocument/2006/relationships/themeOverride" Target="../theme/themeOverride23.xml"/><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12.xml"/><Relationship Id="rId1" Type="http://schemas.openxmlformats.org/officeDocument/2006/relationships/themeOverride" Target="../theme/themeOverride24.xml"/><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25.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26.xml"/></Relationships>
</file>

<file path=ppt/slides/_rels/slide29.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2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28.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29.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30.xml"/></Relationships>
</file>

<file path=ppt/slides/_rels/slide33.xml.rels><?xml version="1.0" encoding="UTF-8" standalone="yes"?>
<Relationships xmlns="http://schemas.openxmlformats.org/package/2006/relationships"><Relationship Id="rId3" Type="http://schemas.openxmlformats.org/officeDocument/2006/relationships/hyperlink" Target="http://www.edulists.com.au/" TargetMode="External"/><Relationship Id="rId2" Type="http://schemas.openxmlformats.org/officeDocument/2006/relationships/slideLayout" Target="../slideLayouts/slideLayout12.xml"/><Relationship Id="rId1" Type="http://schemas.openxmlformats.org/officeDocument/2006/relationships/themeOverride" Target="../theme/themeOverride31.xml"/><Relationship Id="rId5" Type="http://schemas.openxmlformats.org/officeDocument/2006/relationships/image" Target="../media/image2.jpeg"/><Relationship Id="rId4" Type="http://schemas.openxmlformats.org/officeDocument/2006/relationships/hyperlink" Target="mailto:kevork@edulists.com.au"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3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kevork@edulists.com.au"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5.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6.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AU"/>
              <a:t>Page </a:t>
            </a:r>
          </a:p>
        </p:txBody>
      </p:sp>
      <p:sp>
        <p:nvSpPr>
          <p:cNvPr id="5" name="Slide Number Placeholder 5"/>
          <p:cNvSpPr>
            <a:spLocks noGrp="1"/>
          </p:cNvSpPr>
          <p:nvPr>
            <p:ph type="sldNum" sz="quarter" idx="12"/>
          </p:nvPr>
        </p:nvSpPr>
        <p:spPr/>
        <p:txBody>
          <a:bodyPr/>
          <a:lstStyle/>
          <a:p>
            <a:fld id="{92F7793D-AE44-4318-9CA2-0A95742E44E5}" type="slidenum">
              <a:rPr lang="en-AU"/>
              <a:pPr/>
              <a:t>1</a:t>
            </a:fld>
            <a:endParaRPr lang="en-AU"/>
          </a:p>
        </p:txBody>
      </p:sp>
      <p:sp>
        <p:nvSpPr>
          <p:cNvPr id="27709" name="Text Box 1085"/>
          <p:cNvSpPr txBox="1">
            <a:spLocks noChangeArrowheads="1"/>
          </p:cNvSpPr>
          <p:nvPr/>
        </p:nvSpPr>
        <p:spPr bwMode="auto">
          <a:xfrm>
            <a:off x="1403350" y="2924175"/>
            <a:ext cx="5689600" cy="2492990"/>
          </a:xfrm>
          <a:prstGeom prst="rect">
            <a:avLst/>
          </a:prstGeom>
          <a:noFill/>
          <a:ln w="9525">
            <a:noFill/>
            <a:miter lim="800000"/>
            <a:headEnd/>
            <a:tailEnd/>
          </a:ln>
          <a:effectLst/>
        </p:spPr>
        <p:txBody>
          <a:bodyPr>
            <a:spAutoFit/>
          </a:bodyPr>
          <a:lstStyle/>
          <a:p>
            <a:pPr>
              <a:spcBef>
                <a:spcPct val="50000"/>
              </a:spcBef>
            </a:pPr>
            <a:r>
              <a:rPr lang="en-US" sz="2400" dirty="0">
                <a:solidFill>
                  <a:schemeClr val="accent2"/>
                </a:solidFill>
                <a:latin typeface="Arial Black" pitchFamily="34" charset="0"/>
              </a:rPr>
              <a:t>Using </a:t>
            </a:r>
            <a:r>
              <a:rPr lang="en-US" sz="2400" dirty="0" smtClean="0">
                <a:solidFill>
                  <a:schemeClr val="accent2"/>
                </a:solidFill>
                <a:latin typeface="Arial Black" pitchFamily="34" charset="0"/>
              </a:rPr>
              <a:t>PHP </a:t>
            </a:r>
            <a:r>
              <a:rPr lang="en-US" sz="2400" dirty="0">
                <a:solidFill>
                  <a:schemeClr val="accent2"/>
                </a:solidFill>
                <a:latin typeface="Arial Black" pitchFamily="34" charset="0"/>
              </a:rPr>
              <a:t>in Software Development </a:t>
            </a:r>
            <a:r>
              <a:rPr lang="en-US" sz="2400" dirty="0" smtClean="0">
                <a:solidFill>
                  <a:schemeClr val="accent2"/>
                </a:solidFill>
                <a:latin typeface="Arial Black" pitchFamily="34" charset="0"/>
              </a:rPr>
              <a:t>2011 - 2014</a:t>
            </a:r>
            <a:endParaRPr lang="en-AU" sz="2400" dirty="0">
              <a:solidFill>
                <a:schemeClr val="accent2"/>
              </a:solidFill>
              <a:latin typeface="Arial Black" pitchFamily="34" charset="0"/>
            </a:endParaRPr>
          </a:p>
          <a:p>
            <a:pPr>
              <a:spcBef>
                <a:spcPct val="50000"/>
              </a:spcBef>
            </a:pPr>
            <a:r>
              <a:rPr lang="en-AU" sz="2400" dirty="0">
                <a:solidFill>
                  <a:schemeClr val="accent2"/>
                </a:solidFill>
              </a:rPr>
              <a:t>Presenter:</a:t>
            </a:r>
            <a:r>
              <a:rPr lang="en-US" sz="2400" dirty="0">
                <a:solidFill>
                  <a:schemeClr val="accent2"/>
                </a:solidFill>
              </a:rPr>
              <a:t> Kevork Krozian</a:t>
            </a:r>
          </a:p>
          <a:p>
            <a:pPr>
              <a:spcBef>
                <a:spcPct val="50000"/>
              </a:spcBef>
            </a:pPr>
            <a:r>
              <a:rPr lang="en-US" sz="2400" dirty="0" smtClean="0">
                <a:solidFill>
                  <a:schemeClr val="accent2"/>
                </a:solidFill>
              </a:rPr>
              <a:t>Ringwood Secondary College</a:t>
            </a:r>
            <a:endParaRPr lang="en-US" sz="2400" dirty="0">
              <a:solidFill>
                <a:schemeClr val="accent2"/>
              </a:solidFill>
            </a:endParaRPr>
          </a:p>
          <a:p>
            <a:pPr>
              <a:spcBef>
                <a:spcPct val="50000"/>
              </a:spcBef>
            </a:pPr>
            <a:r>
              <a:rPr lang="en-US" sz="2400" dirty="0" smtClean="0">
                <a:solidFill>
                  <a:schemeClr val="accent2"/>
                </a:solidFill>
              </a:rPr>
              <a:t>kkrozian@ringwoodsc.vic.edu.au</a:t>
            </a:r>
            <a:endParaRPr lang="en-AU" sz="2000" i="1" dirty="0">
              <a:solidFill>
                <a:schemeClr val="accent2"/>
              </a:solidFill>
            </a:endParaRPr>
          </a:p>
        </p:txBody>
      </p:sp>
      <p:pic>
        <p:nvPicPr>
          <p:cNvPr id="6" name="Picture 5" descr="logo.jpg"/>
          <p:cNvPicPr>
            <a:picLocks noChangeAspect="1"/>
          </p:cNvPicPr>
          <p:nvPr/>
        </p:nvPicPr>
        <p:blipFill>
          <a:blip r:embed="rId2" cstate="print"/>
          <a:stretch>
            <a:fillRect/>
          </a:stretch>
        </p:blipFill>
        <p:spPr>
          <a:xfrm>
            <a:off x="323528" y="260648"/>
            <a:ext cx="1219200" cy="1219200"/>
          </a:xfrm>
          <a:prstGeom prst="rect">
            <a:avLst/>
          </a:prstGeom>
        </p:spPr>
      </p:pic>
    </p:spTree>
  </p:cSld>
  <p:clrMapOvr>
    <a:masterClrMapping/>
  </p:clrMapOvr>
  <p:transition advTm="1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a:t>Page </a:t>
            </a:r>
          </a:p>
        </p:txBody>
      </p:sp>
      <p:sp>
        <p:nvSpPr>
          <p:cNvPr id="6" name="Slide Number Placeholder 5"/>
          <p:cNvSpPr>
            <a:spLocks noGrp="1"/>
          </p:cNvSpPr>
          <p:nvPr>
            <p:ph type="sldNum" sz="quarter" idx="12"/>
          </p:nvPr>
        </p:nvSpPr>
        <p:spPr/>
        <p:txBody>
          <a:bodyPr/>
          <a:lstStyle/>
          <a:p>
            <a:fld id="{19B23389-7125-4D36-822A-4A910A8AEBF1}" type="slidenum">
              <a:rPr lang="en-AU"/>
              <a:pPr/>
              <a:t>10</a:t>
            </a:fld>
            <a:endParaRPr lang="en-AU"/>
          </a:p>
        </p:txBody>
      </p:sp>
      <p:sp>
        <p:nvSpPr>
          <p:cNvPr id="102403"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02404" name="Rectangle 4"/>
          <p:cNvSpPr>
            <a:spLocks noChangeArrowheads="1"/>
          </p:cNvSpPr>
          <p:nvPr/>
        </p:nvSpPr>
        <p:spPr bwMode="auto">
          <a:xfrm>
            <a:off x="684213" y="1989138"/>
            <a:ext cx="8229600" cy="3960812"/>
          </a:xfrm>
          <a:prstGeom prst="rect">
            <a:avLst/>
          </a:prstGeom>
          <a:noFill/>
          <a:ln w="9525">
            <a:noFill/>
            <a:miter lim="800000"/>
            <a:headEnd/>
            <a:tailEnd/>
          </a:ln>
          <a:effectLst/>
        </p:spPr>
        <p:txBody>
          <a:bodyPr/>
          <a:lstStyle/>
          <a:p>
            <a:pPr marL="342900" indent="-342900">
              <a:spcBef>
                <a:spcPct val="20000"/>
              </a:spcBef>
            </a:pPr>
            <a:r>
              <a:rPr lang="en-US" sz="3200" dirty="0"/>
              <a:t>Learning Activity 1</a:t>
            </a:r>
          </a:p>
          <a:p>
            <a:pPr marL="342900" indent="-342900">
              <a:spcBef>
                <a:spcPct val="20000"/>
              </a:spcBef>
            </a:pPr>
            <a:r>
              <a:rPr lang="en-AU" sz="3200" b="1" dirty="0"/>
              <a:t>Aims</a:t>
            </a:r>
          </a:p>
          <a:p>
            <a:pPr marL="342900" lvl="0" indent="-342900">
              <a:spcBef>
                <a:spcPct val="20000"/>
              </a:spcBef>
              <a:buFontTx/>
              <a:buChar char="•"/>
            </a:pPr>
            <a:r>
              <a:rPr lang="en-AU" sz="1400" b="1" dirty="0" smtClean="0"/>
              <a:t>Special characters and how to display them</a:t>
            </a:r>
          </a:p>
          <a:p>
            <a:pPr marL="342900" lvl="0" indent="-342900">
              <a:spcBef>
                <a:spcPct val="20000"/>
              </a:spcBef>
              <a:buFontTx/>
              <a:buChar char="•"/>
            </a:pPr>
            <a:r>
              <a:rPr lang="en-AU" sz="1400" b="1" dirty="0" smtClean="0"/>
              <a:t>Cascading Style Sheets</a:t>
            </a:r>
          </a:p>
          <a:p>
            <a:pPr marL="342900" lvl="0" indent="-342900">
              <a:spcBef>
                <a:spcPct val="20000"/>
              </a:spcBef>
              <a:buFontTx/>
              <a:buChar char="•"/>
            </a:pPr>
            <a:r>
              <a:rPr lang="en-AU" sz="1400" b="1" dirty="0" smtClean="0"/>
              <a:t>How to insert a table </a:t>
            </a:r>
          </a:p>
          <a:p>
            <a:pPr marL="342900" lvl="0" indent="-342900">
              <a:spcBef>
                <a:spcPct val="20000"/>
              </a:spcBef>
              <a:buFontTx/>
              <a:buChar char="•"/>
            </a:pPr>
            <a:r>
              <a:rPr lang="en-AU" sz="1400" b="1" dirty="0" smtClean="0"/>
              <a:t>Extension activities</a:t>
            </a:r>
            <a:endParaRPr lang="en-AU" sz="1400" b="1" dirty="0"/>
          </a:p>
        </p:txBody>
      </p:sp>
      <p:pic>
        <p:nvPicPr>
          <p:cNvPr id="7" name="Picture 6"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a:t>Page </a:t>
            </a:r>
          </a:p>
        </p:txBody>
      </p:sp>
      <p:sp>
        <p:nvSpPr>
          <p:cNvPr id="6" name="Slide Number Placeholder 5"/>
          <p:cNvSpPr>
            <a:spLocks noGrp="1"/>
          </p:cNvSpPr>
          <p:nvPr>
            <p:ph type="sldNum" sz="quarter" idx="12"/>
          </p:nvPr>
        </p:nvSpPr>
        <p:spPr/>
        <p:txBody>
          <a:bodyPr/>
          <a:lstStyle/>
          <a:p>
            <a:fld id="{1965857F-A44D-4348-867A-BCD45AACFDC8}" type="slidenum">
              <a:rPr lang="en-AU"/>
              <a:pPr/>
              <a:t>11</a:t>
            </a:fld>
            <a:endParaRPr lang="en-AU"/>
          </a:p>
        </p:txBody>
      </p:sp>
      <p:sp>
        <p:nvSpPr>
          <p:cNvPr id="103427"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03428" name="Rectangle 4"/>
          <p:cNvSpPr>
            <a:spLocks noChangeArrowheads="1"/>
          </p:cNvSpPr>
          <p:nvPr/>
        </p:nvSpPr>
        <p:spPr bwMode="auto">
          <a:xfrm>
            <a:off x="1979613" y="1412875"/>
            <a:ext cx="8229600" cy="3960813"/>
          </a:xfrm>
          <a:prstGeom prst="rect">
            <a:avLst/>
          </a:prstGeom>
          <a:noFill/>
          <a:ln w="9525">
            <a:noFill/>
            <a:miter lim="800000"/>
            <a:headEnd/>
            <a:tailEnd/>
          </a:ln>
          <a:effectLst/>
        </p:spPr>
        <p:txBody>
          <a:bodyPr/>
          <a:lstStyle/>
          <a:p>
            <a:pPr marL="342900" indent="-342900">
              <a:spcBef>
                <a:spcPct val="20000"/>
              </a:spcBef>
            </a:pPr>
            <a:r>
              <a:rPr lang="en-US" sz="3200" dirty="0"/>
              <a:t>Learning Activity 2</a:t>
            </a:r>
          </a:p>
          <a:p>
            <a:pPr marL="342900" indent="-342900">
              <a:spcBef>
                <a:spcPct val="20000"/>
              </a:spcBef>
            </a:pPr>
            <a:r>
              <a:rPr lang="en-AU" sz="3200" b="1" dirty="0"/>
              <a:t>Aims</a:t>
            </a:r>
          </a:p>
          <a:p>
            <a:pPr marL="342900" indent="-342900">
              <a:spcBef>
                <a:spcPct val="20000"/>
              </a:spcBef>
              <a:buFontTx/>
              <a:buChar char="•"/>
            </a:pPr>
            <a:r>
              <a:rPr lang="en-AU" sz="1400" b="1" dirty="0"/>
              <a:t>Using variables and constants in a PHP page</a:t>
            </a:r>
          </a:p>
          <a:p>
            <a:pPr marL="342900" indent="-342900">
              <a:spcBef>
                <a:spcPct val="20000"/>
              </a:spcBef>
              <a:buFontTx/>
              <a:buChar char="•"/>
            </a:pPr>
            <a:r>
              <a:rPr lang="en-AU" sz="1400" b="1" dirty="0"/>
              <a:t>Numeric variables</a:t>
            </a:r>
          </a:p>
          <a:p>
            <a:pPr marL="342900" indent="-342900">
              <a:spcBef>
                <a:spcPct val="20000"/>
              </a:spcBef>
              <a:buFontTx/>
              <a:buChar char="•"/>
            </a:pPr>
            <a:r>
              <a:rPr lang="en-AU" sz="1400" b="1" dirty="0"/>
              <a:t>Constants</a:t>
            </a:r>
          </a:p>
          <a:p>
            <a:pPr marL="342900" indent="-342900">
              <a:spcBef>
                <a:spcPct val="20000"/>
              </a:spcBef>
              <a:buFontTx/>
              <a:buChar char="•"/>
            </a:pPr>
            <a:r>
              <a:rPr lang="en-AU" sz="1400" b="1" dirty="0"/>
              <a:t>Calculations</a:t>
            </a:r>
          </a:p>
          <a:p>
            <a:pPr marL="342900" indent="-342900">
              <a:spcBef>
                <a:spcPct val="20000"/>
              </a:spcBef>
              <a:buFontTx/>
              <a:buChar char="•"/>
            </a:pPr>
            <a:r>
              <a:rPr lang="en-AU" sz="1400" b="1" dirty="0"/>
              <a:t>String variables </a:t>
            </a:r>
          </a:p>
          <a:p>
            <a:pPr marL="342900" indent="-342900">
              <a:spcBef>
                <a:spcPct val="20000"/>
              </a:spcBef>
              <a:buFontTx/>
              <a:buChar char="•"/>
            </a:pPr>
            <a:r>
              <a:rPr lang="en-AU" sz="1400" b="1" dirty="0"/>
              <a:t>Working with Strings</a:t>
            </a:r>
          </a:p>
          <a:p>
            <a:pPr marL="742950" lvl="1" indent="-285750">
              <a:spcBef>
                <a:spcPct val="20000"/>
              </a:spcBef>
              <a:buFontTx/>
              <a:buChar char="–"/>
            </a:pPr>
            <a:r>
              <a:rPr lang="en-AU" sz="1400" b="1" dirty="0"/>
              <a:t>Changing Case</a:t>
            </a:r>
          </a:p>
          <a:p>
            <a:pPr marL="742950" lvl="1" indent="-285750">
              <a:spcBef>
                <a:spcPct val="20000"/>
              </a:spcBef>
              <a:buFontTx/>
              <a:buChar char="–"/>
            </a:pPr>
            <a:r>
              <a:rPr lang="en-AU" sz="1400" b="1" dirty="0" err="1"/>
              <a:t>Ascii</a:t>
            </a:r>
            <a:r>
              <a:rPr lang="en-AU" sz="1400" b="1" dirty="0"/>
              <a:t> values</a:t>
            </a:r>
          </a:p>
          <a:p>
            <a:pPr marL="742950" lvl="1" indent="-285750">
              <a:spcBef>
                <a:spcPct val="20000"/>
              </a:spcBef>
              <a:buFontTx/>
              <a:buChar char="–"/>
            </a:pPr>
            <a:r>
              <a:rPr lang="en-AU" sz="1400" b="1" dirty="0"/>
              <a:t>Format a String</a:t>
            </a:r>
          </a:p>
          <a:p>
            <a:pPr marL="742950" lvl="1" indent="-285750">
              <a:spcBef>
                <a:spcPct val="20000"/>
              </a:spcBef>
              <a:buFontTx/>
              <a:buChar char="–"/>
            </a:pPr>
            <a:r>
              <a:rPr lang="en-AU" sz="1400" b="1" dirty="0"/>
              <a:t>Length of a String</a:t>
            </a:r>
          </a:p>
          <a:p>
            <a:pPr marL="742950" lvl="1" indent="-285750">
              <a:spcBef>
                <a:spcPct val="20000"/>
              </a:spcBef>
              <a:buFontTx/>
              <a:buChar char="–"/>
            </a:pPr>
            <a:r>
              <a:rPr lang="en-AU" sz="1400" b="1" dirty="0"/>
              <a:t>Divide a String</a:t>
            </a:r>
          </a:p>
          <a:p>
            <a:pPr marL="742950" lvl="1" indent="-285750">
              <a:spcBef>
                <a:spcPct val="20000"/>
              </a:spcBef>
              <a:buFontTx/>
              <a:buChar char="–"/>
            </a:pPr>
            <a:r>
              <a:rPr lang="en-AU" sz="1400" b="1" dirty="0"/>
              <a:t>Trim a String</a:t>
            </a:r>
          </a:p>
          <a:p>
            <a:pPr marL="742950" lvl="1" indent="-285750">
              <a:spcBef>
                <a:spcPct val="20000"/>
              </a:spcBef>
              <a:buFontTx/>
              <a:buChar char="–"/>
            </a:pPr>
            <a:r>
              <a:rPr lang="en-AU" sz="1400" b="1" dirty="0"/>
              <a:t>Compare Strings</a:t>
            </a:r>
          </a:p>
          <a:p>
            <a:pPr marL="742950" lvl="1" indent="-285750">
              <a:spcBef>
                <a:spcPct val="20000"/>
              </a:spcBef>
              <a:buFontTx/>
              <a:buChar char="–"/>
            </a:pPr>
            <a:r>
              <a:rPr lang="en-AU" sz="1400" b="1" dirty="0"/>
              <a:t>Substrings</a:t>
            </a:r>
          </a:p>
          <a:p>
            <a:pPr marL="742950" lvl="1" indent="-285750">
              <a:spcBef>
                <a:spcPct val="20000"/>
              </a:spcBef>
              <a:buFontTx/>
              <a:buChar char="–"/>
            </a:pPr>
            <a:r>
              <a:rPr lang="en-AU" sz="1400" b="1" dirty="0"/>
              <a:t>Replace data in a String</a:t>
            </a:r>
          </a:p>
          <a:p>
            <a:pPr marL="342900" indent="-342900">
              <a:spcBef>
                <a:spcPct val="20000"/>
              </a:spcBef>
              <a:buFontTx/>
              <a:buChar char="•"/>
            </a:pPr>
            <a:r>
              <a:rPr lang="en-AU" sz="1400" b="1" dirty="0"/>
              <a:t>Extension activities</a:t>
            </a:r>
            <a:r>
              <a:rPr lang="en-AU" sz="1400" dirty="0"/>
              <a:t> </a:t>
            </a:r>
          </a:p>
        </p:txBody>
      </p:sp>
      <p:pic>
        <p:nvPicPr>
          <p:cNvPr id="7" name="Picture 6"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a:t>Page </a:t>
            </a:r>
          </a:p>
        </p:txBody>
      </p:sp>
      <p:sp>
        <p:nvSpPr>
          <p:cNvPr id="6" name="Slide Number Placeholder 5"/>
          <p:cNvSpPr>
            <a:spLocks noGrp="1"/>
          </p:cNvSpPr>
          <p:nvPr>
            <p:ph type="sldNum" sz="quarter" idx="12"/>
          </p:nvPr>
        </p:nvSpPr>
        <p:spPr/>
        <p:txBody>
          <a:bodyPr/>
          <a:lstStyle/>
          <a:p>
            <a:fld id="{9165EEA6-A9B8-4811-A6C3-B20943A8F89A}" type="slidenum">
              <a:rPr lang="en-AU"/>
              <a:pPr/>
              <a:t>12</a:t>
            </a:fld>
            <a:endParaRPr lang="en-AU"/>
          </a:p>
        </p:txBody>
      </p:sp>
      <p:sp>
        <p:nvSpPr>
          <p:cNvPr id="104451"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04452" name="Rectangle 4"/>
          <p:cNvSpPr>
            <a:spLocks noChangeArrowheads="1"/>
          </p:cNvSpPr>
          <p:nvPr/>
        </p:nvSpPr>
        <p:spPr bwMode="auto">
          <a:xfrm>
            <a:off x="914400" y="2276475"/>
            <a:ext cx="8229600" cy="3960813"/>
          </a:xfrm>
          <a:prstGeom prst="rect">
            <a:avLst/>
          </a:prstGeom>
          <a:noFill/>
          <a:ln w="9525">
            <a:noFill/>
            <a:miter lim="800000"/>
            <a:headEnd/>
            <a:tailEnd/>
          </a:ln>
          <a:effectLst/>
        </p:spPr>
        <p:txBody>
          <a:bodyPr/>
          <a:lstStyle/>
          <a:p>
            <a:pPr marL="342900" indent="-342900">
              <a:spcBef>
                <a:spcPct val="20000"/>
              </a:spcBef>
            </a:pPr>
            <a:r>
              <a:rPr lang="en-US" sz="3200"/>
              <a:t>Learning Activity 3</a:t>
            </a:r>
          </a:p>
          <a:p>
            <a:pPr marL="342900" indent="-342900">
              <a:spcBef>
                <a:spcPct val="20000"/>
              </a:spcBef>
            </a:pPr>
            <a:r>
              <a:rPr lang="en-AU" sz="3200" b="1"/>
              <a:t>Aims</a:t>
            </a:r>
          </a:p>
          <a:p>
            <a:pPr marL="342900" indent="-342900">
              <a:spcBef>
                <a:spcPct val="20000"/>
              </a:spcBef>
              <a:buFontTx/>
              <a:buChar char="•"/>
            </a:pPr>
            <a:r>
              <a:rPr lang="en-AU" sz="1400" b="1"/>
              <a:t>Using programming structures – branching and looping</a:t>
            </a:r>
          </a:p>
          <a:p>
            <a:pPr marL="342900" indent="-342900">
              <a:spcBef>
                <a:spcPct val="20000"/>
              </a:spcBef>
              <a:buFontTx/>
              <a:buChar char="•"/>
            </a:pPr>
            <a:r>
              <a:rPr lang="en-AU" sz="1400" b="1"/>
              <a:t>Using the If statement</a:t>
            </a:r>
          </a:p>
          <a:p>
            <a:pPr marL="342900" indent="-342900">
              <a:spcBef>
                <a:spcPct val="20000"/>
              </a:spcBef>
              <a:buFontTx/>
              <a:buChar char="•"/>
            </a:pPr>
            <a:r>
              <a:rPr lang="en-AU" sz="1400" b="1"/>
              <a:t>Using the Switch statements</a:t>
            </a:r>
          </a:p>
          <a:p>
            <a:pPr marL="342900" indent="-342900">
              <a:spcBef>
                <a:spcPct val="20000"/>
              </a:spcBef>
              <a:buFontTx/>
              <a:buChar char="•"/>
            </a:pPr>
            <a:r>
              <a:rPr lang="en-AU" sz="1400" b="1"/>
              <a:t>Using the While loop</a:t>
            </a:r>
          </a:p>
          <a:p>
            <a:pPr marL="342900" indent="-342900">
              <a:spcBef>
                <a:spcPct val="20000"/>
              </a:spcBef>
              <a:buFontTx/>
              <a:buChar char="•"/>
            </a:pPr>
            <a:r>
              <a:rPr lang="en-AU" sz="1400" b="1"/>
              <a:t>Using the For loop</a:t>
            </a:r>
          </a:p>
          <a:p>
            <a:pPr marL="342900" indent="-342900">
              <a:spcBef>
                <a:spcPct val="20000"/>
              </a:spcBef>
              <a:buFontTx/>
              <a:buChar char="•"/>
            </a:pPr>
            <a:r>
              <a:rPr lang="en-AU" sz="1400" b="1"/>
              <a:t>Extension activities</a:t>
            </a:r>
          </a:p>
        </p:txBody>
      </p:sp>
      <p:pic>
        <p:nvPicPr>
          <p:cNvPr id="7" name="Picture 6"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a:t>Page </a:t>
            </a:r>
          </a:p>
        </p:txBody>
      </p:sp>
      <p:sp>
        <p:nvSpPr>
          <p:cNvPr id="6" name="Slide Number Placeholder 5"/>
          <p:cNvSpPr>
            <a:spLocks noGrp="1"/>
          </p:cNvSpPr>
          <p:nvPr>
            <p:ph type="sldNum" sz="quarter" idx="12"/>
          </p:nvPr>
        </p:nvSpPr>
        <p:spPr/>
        <p:txBody>
          <a:bodyPr/>
          <a:lstStyle/>
          <a:p>
            <a:fld id="{9995AA88-90EB-4AC2-A92E-E51A39050DC8}" type="slidenum">
              <a:rPr lang="en-AU"/>
              <a:pPr/>
              <a:t>13</a:t>
            </a:fld>
            <a:endParaRPr lang="en-AU"/>
          </a:p>
        </p:txBody>
      </p:sp>
      <p:sp>
        <p:nvSpPr>
          <p:cNvPr id="105475"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05476" name="Rectangle 4"/>
          <p:cNvSpPr>
            <a:spLocks noChangeArrowheads="1"/>
          </p:cNvSpPr>
          <p:nvPr/>
        </p:nvSpPr>
        <p:spPr bwMode="auto">
          <a:xfrm>
            <a:off x="914400" y="2276475"/>
            <a:ext cx="8229600" cy="3960813"/>
          </a:xfrm>
          <a:prstGeom prst="rect">
            <a:avLst/>
          </a:prstGeom>
          <a:noFill/>
          <a:ln w="9525">
            <a:noFill/>
            <a:miter lim="800000"/>
            <a:headEnd/>
            <a:tailEnd/>
          </a:ln>
          <a:effectLst/>
        </p:spPr>
        <p:txBody>
          <a:bodyPr/>
          <a:lstStyle/>
          <a:p>
            <a:pPr marL="342900" indent="-342900">
              <a:spcBef>
                <a:spcPct val="20000"/>
              </a:spcBef>
            </a:pPr>
            <a:r>
              <a:rPr lang="en-US" sz="3200"/>
              <a:t>Learning Activity 4</a:t>
            </a:r>
          </a:p>
          <a:p>
            <a:pPr marL="342900" indent="-342900">
              <a:spcBef>
                <a:spcPct val="20000"/>
              </a:spcBef>
            </a:pPr>
            <a:r>
              <a:rPr lang="en-AU" sz="3200" b="1"/>
              <a:t>Aims</a:t>
            </a:r>
          </a:p>
          <a:p>
            <a:pPr marL="342900" indent="-342900">
              <a:spcBef>
                <a:spcPct val="20000"/>
              </a:spcBef>
              <a:buFontTx/>
              <a:buChar char="•"/>
            </a:pPr>
            <a:r>
              <a:rPr lang="en-AU" sz="1400" b="1"/>
              <a:t>Accessing System information</a:t>
            </a:r>
          </a:p>
          <a:p>
            <a:pPr marL="342900" indent="-342900">
              <a:spcBef>
                <a:spcPct val="20000"/>
              </a:spcBef>
              <a:buFontTx/>
              <a:buChar char="•"/>
            </a:pPr>
            <a:r>
              <a:rPr lang="en-AU" sz="1400" b="1"/>
              <a:t>Access client information </a:t>
            </a:r>
          </a:p>
          <a:p>
            <a:pPr marL="342900" indent="-342900">
              <a:spcBef>
                <a:spcPct val="20000"/>
              </a:spcBef>
              <a:buFontTx/>
              <a:buChar char="•"/>
            </a:pPr>
            <a:r>
              <a:rPr lang="en-AU" sz="1400" b="1"/>
              <a:t>Using the include a File statement</a:t>
            </a:r>
          </a:p>
          <a:p>
            <a:pPr marL="342900" indent="-342900">
              <a:spcBef>
                <a:spcPct val="20000"/>
              </a:spcBef>
              <a:buFontTx/>
              <a:buChar char="•"/>
            </a:pPr>
            <a:r>
              <a:rPr lang="en-AU" sz="1400" b="1"/>
              <a:t>Extension activities</a:t>
            </a:r>
          </a:p>
        </p:txBody>
      </p:sp>
      <p:pic>
        <p:nvPicPr>
          <p:cNvPr id="7" name="Picture 6"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a:t>Page </a:t>
            </a:r>
          </a:p>
        </p:txBody>
      </p:sp>
      <p:sp>
        <p:nvSpPr>
          <p:cNvPr id="6" name="Slide Number Placeholder 5"/>
          <p:cNvSpPr>
            <a:spLocks noGrp="1"/>
          </p:cNvSpPr>
          <p:nvPr>
            <p:ph type="sldNum" sz="quarter" idx="12"/>
          </p:nvPr>
        </p:nvSpPr>
        <p:spPr/>
        <p:txBody>
          <a:bodyPr/>
          <a:lstStyle/>
          <a:p>
            <a:fld id="{036483C7-1FA6-4C7D-8ABF-AB4C5DC5EF70}" type="slidenum">
              <a:rPr lang="en-AU"/>
              <a:pPr/>
              <a:t>14</a:t>
            </a:fld>
            <a:endParaRPr lang="en-AU"/>
          </a:p>
        </p:txBody>
      </p:sp>
      <p:sp>
        <p:nvSpPr>
          <p:cNvPr id="106499"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06500" name="Rectangle 4"/>
          <p:cNvSpPr>
            <a:spLocks noChangeArrowheads="1"/>
          </p:cNvSpPr>
          <p:nvPr/>
        </p:nvSpPr>
        <p:spPr bwMode="auto">
          <a:xfrm>
            <a:off x="2987824" y="260648"/>
            <a:ext cx="5745832" cy="3960813"/>
          </a:xfrm>
          <a:prstGeom prst="rect">
            <a:avLst/>
          </a:prstGeom>
          <a:noFill/>
          <a:ln w="9525">
            <a:noFill/>
            <a:miter lim="800000"/>
            <a:headEnd/>
            <a:tailEnd/>
          </a:ln>
          <a:effectLst/>
        </p:spPr>
        <p:txBody>
          <a:bodyPr/>
          <a:lstStyle/>
          <a:p>
            <a:pPr marL="342900" indent="-342900">
              <a:spcBef>
                <a:spcPct val="20000"/>
              </a:spcBef>
            </a:pPr>
            <a:r>
              <a:rPr lang="en-US" sz="3200" dirty="0"/>
              <a:t>Learning Activity 5</a:t>
            </a:r>
          </a:p>
          <a:p>
            <a:pPr marL="342900" indent="-342900">
              <a:spcBef>
                <a:spcPct val="20000"/>
              </a:spcBef>
            </a:pPr>
            <a:r>
              <a:rPr lang="en-AU" sz="3200" b="1" dirty="0"/>
              <a:t>Aims</a:t>
            </a:r>
          </a:p>
          <a:p>
            <a:pPr marL="342900" indent="-342900">
              <a:spcBef>
                <a:spcPct val="20000"/>
              </a:spcBef>
              <a:buFontTx/>
              <a:buChar char="•"/>
            </a:pPr>
            <a:r>
              <a:rPr lang="en-AU" sz="1400" b="1" dirty="0"/>
              <a:t>Using Arrays</a:t>
            </a:r>
          </a:p>
          <a:p>
            <a:pPr marL="342900" indent="-342900">
              <a:spcBef>
                <a:spcPct val="20000"/>
              </a:spcBef>
              <a:buFontTx/>
              <a:buChar char="•"/>
            </a:pPr>
            <a:r>
              <a:rPr lang="en-AU" sz="1400" b="1" dirty="0"/>
              <a:t>Working with Arrays</a:t>
            </a:r>
          </a:p>
          <a:p>
            <a:pPr marL="342900" indent="-342900">
              <a:spcBef>
                <a:spcPct val="20000"/>
              </a:spcBef>
              <a:buFontTx/>
              <a:buChar char="•"/>
            </a:pPr>
            <a:r>
              <a:rPr lang="en-AU" sz="1400" b="1" dirty="0" smtClean="0"/>
              <a:t>Working </a:t>
            </a:r>
            <a:r>
              <a:rPr lang="en-AU" sz="1400" b="1" dirty="0"/>
              <a:t>with Associative arrays</a:t>
            </a:r>
          </a:p>
          <a:p>
            <a:pPr marL="342900" indent="-342900">
              <a:spcBef>
                <a:spcPct val="20000"/>
              </a:spcBef>
              <a:buFontTx/>
              <a:buChar char="•"/>
            </a:pPr>
            <a:r>
              <a:rPr lang="en-AU" sz="1400" b="1" dirty="0"/>
              <a:t>Move, add, remove, replace elements of an array</a:t>
            </a:r>
          </a:p>
          <a:p>
            <a:pPr marL="342900" indent="-342900">
              <a:spcBef>
                <a:spcPct val="20000"/>
              </a:spcBef>
              <a:buFontTx/>
              <a:buChar char="•"/>
            </a:pPr>
            <a:r>
              <a:rPr lang="en-AU" sz="1400" b="1" dirty="0"/>
              <a:t>Sort elements of an array</a:t>
            </a:r>
          </a:p>
          <a:p>
            <a:pPr marL="342900" indent="-342900">
              <a:spcBef>
                <a:spcPct val="20000"/>
              </a:spcBef>
              <a:buFontTx/>
              <a:buChar char="•"/>
            </a:pPr>
            <a:r>
              <a:rPr lang="en-AU" sz="1400" b="1" dirty="0"/>
              <a:t>Sort elements of an associative array</a:t>
            </a:r>
          </a:p>
          <a:p>
            <a:pPr marL="342900" indent="-342900">
              <a:spcBef>
                <a:spcPct val="20000"/>
              </a:spcBef>
              <a:buFontTx/>
              <a:buChar char="•"/>
            </a:pPr>
            <a:r>
              <a:rPr lang="en-AU" sz="1400" b="1" dirty="0"/>
              <a:t>Extension activities</a:t>
            </a:r>
          </a:p>
        </p:txBody>
      </p:sp>
      <p:sp>
        <p:nvSpPr>
          <p:cNvPr id="7" name="TextBox 6"/>
          <p:cNvSpPr txBox="1"/>
          <p:nvPr/>
        </p:nvSpPr>
        <p:spPr>
          <a:xfrm>
            <a:off x="611560" y="3429000"/>
            <a:ext cx="8064896" cy="2585323"/>
          </a:xfrm>
          <a:prstGeom prst="rect">
            <a:avLst/>
          </a:prstGeom>
          <a:noFill/>
        </p:spPr>
        <p:txBody>
          <a:bodyPr wrap="square" rtlCol="0">
            <a:spAutoFit/>
          </a:bodyPr>
          <a:lstStyle/>
          <a:p>
            <a:r>
              <a:rPr lang="en-AU" dirty="0" smtClean="0"/>
              <a:t>$</a:t>
            </a:r>
            <a:r>
              <a:rPr lang="en-AU" dirty="0" err="1" smtClean="0"/>
              <a:t>baskteam</a:t>
            </a:r>
            <a:r>
              <a:rPr lang="en-AU" dirty="0" smtClean="0"/>
              <a:t> = array ("Peter", "John", "Tim", "Van", "Paul", "Terry", "Jim");</a:t>
            </a:r>
          </a:p>
          <a:p>
            <a:r>
              <a:rPr lang="en-AU" dirty="0" smtClean="0"/>
              <a:t>$</a:t>
            </a:r>
            <a:r>
              <a:rPr lang="en-AU" dirty="0" err="1" smtClean="0"/>
              <a:t>baskteam</a:t>
            </a:r>
            <a:r>
              <a:rPr lang="en-AU" dirty="0" smtClean="0"/>
              <a:t>[0] is “Peter”;  $</a:t>
            </a:r>
            <a:r>
              <a:rPr lang="en-AU" dirty="0" err="1" smtClean="0"/>
              <a:t>baskteam</a:t>
            </a:r>
            <a:r>
              <a:rPr lang="en-AU" dirty="0" smtClean="0"/>
              <a:t>[1] is “John” etc.</a:t>
            </a:r>
          </a:p>
          <a:p>
            <a:endParaRPr lang="en-AU" dirty="0" smtClean="0"/>
          </a:p>
          <a:p>
            <a:r>
              <a:rPr lang="en-AU" u="sng" dirty="0" smtClean="0"/>
              <a:t>Associative Arrays:</a:t>
            </a:r>
          </a:p>
          <a:p>
            <a:r>
              <a:rPr lang="en-AU" dirty="0" smtClean="0"/>
              <a:t>$</a:t>
            </a:r>
            <a:r>
              <a:rPr lang="en-AU" dirty="0" err="1" smtClean="0"/>
              <a:t>students_surname</a:t>
            </a:r>
            <a:r>
              <a:rPr lang="en-AU" dirty="0" smtClean="0"/>
              <a:t>[john] = “Williams”;</a:t>
            </a:r>
          </a:p>
          <a:p>
            <a:r>
              <a:rPr lang="en-AU" dirty="0" smtClean="0"/>
              <a:t>$</a:t>
            </a:r>
            <a:r>
              <a:rPr lang="en-AU" dirty="0" err="1" smtClean="0"/>
              <a:t>students_surname</a:t>
            </a:r>
            <a:r>
              <a:rPr lang="en-AU" dirty="0" smtClean="0"/>
              <a:t>[jenny] = “Duong”;</a:t>
            </a:r>
          </a:p>
          <a:p>
            <a:r>
              <a:rPr lang="en-AU" dirty="0" smtClean="0"/>
              <a:t>$</a:t>
            </a:r>
            <a:r>
              <a:rPr lang="en-AU" dirty="0" err="1" smtClean="0"/>
              <a:t>students_surname</a:t>
            </a:r>
            <a:r>
              <a:rPr lang="en-AU" dirty="0" smtClean="0"/>
              <a:t>[</a:t>
            </a:r>
            <a:r>
              <a:rPr lang="en-AU" dirty="0" err="1" smtClean="0"/>
              <a:t>james</a:t>
            </a:r>
            <a:r>
              <a:rPr lang="en-AU" dirty="0" smtClean="0"/>
              <a:t>] =  “Morrison”;</a:t>
            </a:r>
          </a:p>
          <a:p>
            <a:r>
              <a:rPr lang="en-AU" dirty="0" smtClean="0"/>
              <a:t>$</a:t>
            </a:r>
            <a:r>
              <a:rPr lang="en-AU" dirty="0" err="1" smtClean="0"/>
              <a:t>students_surname</a:t>
            </a:r>
            <a:r>
              <a:rPr lang="en-AU" dirty="0" smtClean="0"/>
              <a:t>[</a:t>
            </a:r>
            <a:r>
              <a:rPr lang="en-AU" dirty="0" err="1" smtClean="0"/>
              <a:t>bart</a:t>
            </a:r>
            <a:r>
              <a:rPr lang="en-AU" dirty="0" smtClean="0"/>
              <a:t>] = “Simpson”;</a:t>
            </a:r>
          </a:p>
          <a:p>
            <a:endParaRPr lang="en-AU" dirty="0"/>
          </a:p>
        </p:txBody>
      </p:sp>
      <p:pic>
        <p:nvPicPr>
          <p:cNvPr id="8" name="Picture 7"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a:t>Page </a:t>
            </a:r>
          </a:p>
        </p:txBody>
      </p:sp>
      <p:sp>
        <p:nvSpPr>
          <p:cNvPr id="6" name="Slide Number Placeholder 5"/>
          <p:cNvSpPr>
            <a:spLocks noGrp="1"/>
          </p:cNvSpPr>
          <p:nvPr>
            <p:ph type="sldNum" sz="quarter" idx="12"/>
          </p:nvPr>
        </p:nvSpPr>
        <p:spPr/>
        <p:txBody>
          <a:bodyPr/>
          <a:lstStyle/>
          <a:p>
            <a:fld id="{929BD72D-F4D8-47F1-B43A-F17501D1C8BF}" type="slidenum">
              <a:rPr lang="en-AU"/>
              <a:pPr/>
              <a:t>15</a:t>
            </a:fld>
            <a:endParaRPr lang="en-AU"/>
          </a:p>
        </p:txBody>
      </p:sp>
      <p:sp>
        <p:nvSpPr>
          <p:cNvPr id="107523"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07524" name="Rectangle 4"/>
          <p:cNvSpPr>
            <a:spLocks noChangeArrowheads="1"/>
          </p:cNvSpPr>
          <p:nvPr/>
        </p:nvSpPr>
        <p:spPr bwMode="auto">
          <a:xfrm>
            <a:off x="251520" y="2420888"/>
            <a:ext cx="3945632" cy="3960813"/>
          </a:xfrm>
          <a:prstGeom prst="rect">
            <a:avLst/>
          </a:prstGeom>
          <a:noFill/>
          <a:ln w="9525">
            <a:noFill/>
            <a:miter lim="800000"/>
            <a:headEnd/>
            <a:tailEnd/>
          </a:ln>
          <a:effectLst/>
        </p:spPr>
        <p:txBody>
          <a:bodyPr/>
          <a:lstStyle/>
          <a:p>
            <a:pPr marL="342900" indent="-342900">
              <a:spcBef>
                <a:spcPct val="20000"/>
              </a:spcBef>
            </a:pPr>
            <a:r>
              <a:rPr lang="en-US" sz="3200" dirty="0"/>
              <a:t>Learning Activity 6</a:t>
            </a:r>
          </a:p>
          <a:p>
            <a:pPr marL="342900" indent="-342900">
              <a:spcBef>
                <a:spcPct val="20000"/>
              </a:spcBef>
            </a:pPr>
            <a:r>
              <a:rPr lang="en-AU" sz="3200" b="1" dirty="0"/>
              <a:t>Aims</a:t>
            </a:r>
          </a:p>
          <a:p>
            <a:pPr marL="342900" lvl="0" indent="-342900">
              <a:spcBef>
                <a:spcPct val="20000"/>
              </a:spcBef>
              <a:buFontTx/>
              <a:buChar char="•"/>
            </a:pPr>
            <a:r>
              <a:rPr lang="en-AU" sz="1400" b="1" dirty="0" smtClean="0"/>
              <a:t>Using Functions</a:t>
            </a:r>
          </a:p>
          <a:p>
            <a:pPr marL="342900" lvl="0" indent="-342900">
              <a:spcBef>
                <a:spcPct val="20000"/>
              </a:spcBef>
              <a:buFontTx/>
              <a:buChar char="•"/>
            </a:pPr>
            <a:r>
              <a:rPr lang="en-AU" sz="1400" b="1" dirty="0" smtClean="0"/>
              <a:t>Understanding variable scope</a:t>
            </a:r>
          </a:p>
          <a:p>
            <a:pPr marL="342900" lvl="0" indent="-342900">
              <a:spcBef>
                <a:spcPct val="20000"/>
              </a:spcBef>
              <a:buFontTx/>
              <a:buChar char="•"/>
            </a:pPr>
            <a:r>
              <a:rPr lang="en-AU" sz="1400" b="1" dirty="0" smtClean="0"/>
              <a:t>Parameter passing</a:t>
            </a:r>
          </a:p>
          <a:p>
            <a:pPr marL="800100" lvl="2" indent="-342900">
              <a:spcBef>
                <a:spcPct val="20000"/>
              </a:spcBef>
              <a:buFontTx/>
              <a:buChar char="•"/>
            </a:pPr>
            <a:r>
              <a:rPr lang="en-AU" sz="1400" b="1" dirty="0" smtClean="0"/>
              <a:t>by value</a:t>
            </a:r>
          </a:p>
          <a:p>
            <a:pPr marL="800100" lvl="2" indent="-342900">
              <a:spcBef>
                <a:spcPct val="20000"/>
              </a:spcBef>
              <a:buFontTx/>
              <a:buChar char="•"/>
            </a:pPr>
            <a:r>
              <a:rPr lang="en-AU" sz="1400" b="1" dirty="0" smtClean="0"/>
              <a:t>by reference</a:t>
            </a:r>
          </a:p>
          <a:p>
            <a:pPr marL="342900" lvl="0" indent="-342900">
              <a:spcBef>
                <a:spcPct val="20000"/>
              </a:spcBef>
              <a:buFontTx/>
              <a:buChar char="•"/>
            </a:pPr>
            <a:r>
              <a:rPr lang="en-AU" sz="1400" b="1" dirty="0" smtClean="0"/>
              <a:t>Extension activities</a:t>
            </a:r>
            <a:endParaRPr lang="en-AU" sz="1400" b="1" dirty="0"/>
          </a:p>
        </p:txBody>
      </p:sp>
      <p:sp>
        <p:nvSpPr>
          <p:cNvPr id="7" name="TextBox 6"/>
          <p:cNvSpPr txBox="1"/>
          <p:nvPr/>
        </p:nvSpPr>
        <p:spPr>
          <a:xfrm>
            <a:off x="4211960" y="476672"/>
            <a:ext cx="4464496" cy="4524315"/>
          </a:xfrm>
          <a:prstGeom prst="rect">
            <a:avLst/>
          </a:prstGeom>
          <a:noFill/>
        </p:spPr>
        <p:txBody>
          <a:bodyPr wrap="square" rtlCol="0">
            <a:spAutoFit/>
          </a:bodyPr>
          <a:lstStyle/>
          <a:p>
            <a:endParaRPr lang="en-AU" dirty="0" smtClean="0"/>
          </a:p>
          <a:p>
            <a:r>
              <a:rPr lang="en-AU" dirty="0" smtClean="0"/>
              <a:t>&lt;?</a:t>
            </a:r>
            <a:r>
              <a:rPr lang="en-AU" dirty="0" err="1" smtClean="0"/>
              <a:t>php</a:t>
            </a:r>
            <a:endParaRPr lang="en-AU" dirty="0" smtClean="0"/>
          </a:p>
          <a:p>
            <a:endParaRPr lang="en-AU" dirty="0" smtClean="0"/>
          </a:p>
          <a:p>
            <a:r>
              <a:rPr lang="en-AU" dirty="0" smtClean="0"/>
              <a:t>    function </a:t>
            </a:r>
            <a:r>
              <a:rPr lang="en-AU" dirty="0" err="1" smtClean="0"/>
              <a:t>totalcost</a:t>
            </a:r>
            <a:r>
              <a:rPr lang="en-AU" dirty="0" smtClean="0"/>
              <a:t> ( $length, $width )</a:t>
            </a:r>
          </a:p>
          <a:p>
            <a:r>
              <a:rPr lang="en-AU" dirty="0" smtClean="0"/>
              <a:t>    {</a:t>
            </a:r>
          </a:p>
          <a:p>
            <a:r>
              <a:rPr lang="en-AU" dirty="0" smtClean="0"/>
              <a:t>       $area = $length * $width;</a:t>
            </a:r>
          </a:p>
          <a:p>
            <a:r>
              <a:rPr lang="en-AU" dirty="0" smtClean="0"/>
              <a:t>       $cost =   $area * 55;</a:t>
            </a:r>
          </a:p>
          <a:p>
            <a:r>
              <a:rPr lang="en-AU" dirty="0" smtClean="0"/>
              <a:t>  return $cost;</a:t>
            </a:r>
          </a:p>
          <a:p>
            <a:r>
              <a:rPr lang="en-AU" dirty="0" smtClean="0"/>
              <a:t>    }</a:t>
            </a:r>
          </a:p>
          <a:p>
            <a:endParaRPr lang="en-AU" dirty="0" smtClean="0"/>
          </a:p>
          <a:p>
            <a:r>
              <a:rPr lang="en-AU" dirty="0" smtClean="0"/>
              <a:t>  $length = 12;</a:t>
            </a:r>
          </a:p>
          <a:p>
            <a:r>
              <a:rPr lang="en-AU" dirty="0" smtClean="0"/>
              <a:t>  $width = 9;</a:t>
            </a:r>
          </a:p>
          <a:p>
            <a:endParaRPr lang="en-AU" dirty="0" smtClean="0"/>
          </a:p>
          <a:p>
            <a:r>
              <a:rPr lang="en-AU" dirty="0" smtClean="0"/>
              <a:t> echo </a:t>
            </a:r>
            <a:r>
              <a:rPr lang="en-AU" dirty="0" err="1" smtClean="0"/>
              <a:t>totalcost</a:t>
            </a:r>
            <a:r>
              <a:rPr lang="en-AU" dirty="0" smtClean="0"/>
              <a:t>($length, $width);</a:t>
            </a:r>
          </a:p>
          <a:p>
            <a:endParaRPr lang="en-AU" dirty="0" smtClean="0"/>
          </a:p>
          <a:p>
            <a:r>
              <a:rPr lang="en-AU" dirty="0" smtClean="0"/>
              <a:t>?&gt;</a:t>
            </a:r>
          </a:p>
        </p:txBody>
      </p:sp>
      <p:pic>
        <p:nvPicPr>
          <p:cNvPr id="8" name="Picture 7"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a:t>Page </a:t>
            </a:r>
          </a:p>
        </p:txBody>
      </p:sp>
      <p:sp>
        <p:nvSpPr>
          <p:cNvPr id="6" name="Slide Number Placeholder 5"/>
          <p:cNvSpPr>
            <a:spLocks noGrp="1"/>
          </p:cNvSpPr>
          <p:nvPr>
            <p:ph type="sldNum" sz="quarter" idx="12"/>
          </p:nvPr>
        </p:nvSpPr>
        <p:spPr/>
        <p:txBody>
          <a:bodyPr/>
          <a:lstStyle/>
          <a:p>
            <a:fld id="{6CEAA248-E66E-452D-813E-54FEBF2F88AE}" type="slidenum">
              <a:rPr lang="en-AU"/>
              <a:pPr/>
              <a:t>16</a:t>
            </a:fld>
            <a:endParaRPr lang="en-AU"/>
          </a:p>
        </p:txBody>
      </p:sp>
      <p:sp>
        <p:nvSpPr>
          <p:cNvPr id="108547"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08548" name="Rectangle 4"/>
          <p:cNvSpPr>
            <a:spLocks noChangeArrowheads="1"/>
          </p:cNvSpPr>
          <p:nvPr/>
        </p:nvSpPr>
        <p:spPr bwMode="auto">
          <a:xfrm>
            <a:off x="3095328" y="260648"/>
            <a:ext cx="6048672" cy="2664296"/>
          </a:xfrm>
          <a:prstGeom prst="rect">
            <a:avLst/>
          </a:prstGeom>
          <a:noFill/>
          <a:ln w="9525">
            <a:noFill/>
            <a:miter lim="800000"/>
            <a:headEnd/>
            <a:tailEnd/>
          </a:ln>
          <a:effectLst/>
        </p:spPr>
        <p:txBody>
          <a:bodyPr/>
          <a:lstStyle/>
          <a:p>
            <a:pPr marL="342900" indent="-342900">
              <a:spcBef>
                <a:spcPct val="20000"/>
              </a:spcBef>
            </a:pPr>
            <a:r>
              <a:rPr lang="en-US" sz="3200" dirty="0"/>
              <a:t>Learning Activity 7</a:t>
            </a:r>
          </a:p>
          <a:p>
            <a:pPr marL="342900" indent="-342900">
              <a:spcBef>
                <a:spcPct val="20000"/>
              </a:spcBef>
            </a:pPr>
            <a:r>
              <a:rPr lang="en-AU" sz="3200" b="1" dirty="0"/>
              <a:t>Aims</a:t>
            </a:r>
          </a:p>
          <a:p>
            <a:pPr lvl="0" indent="-342900">
              <a:spcBef>
                <a:spcPct val="20000"/>
              </a:spcBef>
              <a:buFontTx/>
              <a:buChar char="•"/>
            </a:pPr>
            <a:r>
              <a:rPr lang="en-AU" sz="1400" b="1" dirty="0" smtClean="0"/>
              <a:t>Data Structures in PHP</a:t>
            </a:r>
          </a:p>
          <a:p>
            <a:pPr lvl="0" indent="-342900">
              <a:spcBef>
                <a:spcPct val="20000"/>
              </a:spcBef>
              <a:buFontTx/>
              <a:buChar char="•"/>
            </a:pPr>
            <a:r>
              <a:rPr lang="en-AU" sz="1400" b="1" dirty="0" smtClean="0"/>
              <a:t>Using 2 dimensional arrays</a:t>
            </a:r>
          </a:p>
          <a:p>
            <a:pPr lvl="0" indent="-342900">
              <a:spcBef>
                <a:spcPct val="20000"/>
              </a:spcBef>
              <a:buFontTx/>
              <a:buChar char="•"/>
            </a:pPr>
            <a:r>
              <a:rPr lang="en-AU" sz="1400" b="1" dirty="0" smtClean="0"/>
              <a:t>Working with queues</a:t>
            </a:r>
          </a:p>
          <a:p>
            <a:pPr lvl="0" indent="-342900">
              <a:spcBef>
                <a:spcPct val="20000"/>
              </a:spcBef>
              <a:buFontTx/>
              <a:buChar char="•"/>
            </a:pPr>
            <a:r>
              <a:rPr lang="en-AU" sz="1400" b="1" dirty="0" smtClean="0"/>
              <a:t>Implementing stacks</a:t>
            </a:r>
          </a:p>
          <a:p>
            <a:pPr lvl="0" indent="-342900">
              <a:spcBef>
                <a:spcPct val="20000"/>
              </a:spcBef>
              <a:buFontTx/>
              <a:buChar char="•"/>
            </a:pPr>
            <a:r>
              <a:rPr lang="en-AU" sz="1400" b="1" dirty="0" smtClean="0"/>
              <a:t>Extension activities</a:t>
            </a:r>
          </a:p>
        </p:txBody>
      </p:sp>
      <p:sp>
        <p:nvSpPr>
          <p:cNvPr id="7" name="TextBox 6"/>
          <p:cNvSpPr txBox="1"/>
          <p:nvPr/>
        </p:nvSpPr>
        <p:spPr>
          <a:xfrm>
            <a:off x="179512" y="2780928"/>
            <a:ext cx="9217024" cy="1477328"/>
          </a:xfrm>
          <a:prstGeom prst="rect">
            <a:avLst/>
          </a:prstGeom>
          <a:noFill/>
        </p:spPr>
        <p:txBody>
          <a:bodyPr wrap="square" rtlCol="0">
            <a:spAutoFit/>
          </a:bodyPr>
          <a:lstStyle/>
          <a:p>
            <a:r>
              <a:rPr lang="en-AU" dirty="0" smtClean="0"/>
              <a:t>&lt;?</a:t>
            </a:r>
            <a:r>
              <a:rPr lang="en-AU" dirty="0" err="1" smtClean="0"/>
              <a:t>php</a:t>
            </a:r>
            <a:r>
              <a:rPr lang="en-AU" dirty="0" smtClean="0"/>
              <a:t/>
            </a:r>
            <a:br>
              <a:rPr lang="en-AU" dirty="0" smtClean="0"/>
            </a:br>
            <a:r>
              <a:rPr lang="en-AU" dirty="0" smtClean="0"/>
              <a:t>$</a:t>
            </a:r>
            <a:r>
              <a:rPr lang="en-AU" dirty="0" err="1" smtClean="0"/>
              <a:t>myarray</a:t>
            </a:r>
            <a:r>
              <a:rPr lang="en-AU" dirty="0" smtClean="0"/>
              <a:t> =array(‘apple</a:t>
            </a:r>
            <a:r>
              <a:rPr lang="en-AU" dirty="0" smtClean="0"/>
              <a:t>’,55, </a:t>
            </a:r>
            <a:r>
              <a:rPr lang="en-AU" dirty="0" smtClean="0"/>
              <a:t>‘orange</a:t>
            </a:r>
            <a:r>
              <a:rPr lang="en-AU" dirty="0" smtClean="0"/>
              <a:t>’,true,54.56);</a:t>
            </a:r>
            <a:r>
              <a:rPr lang="en-AU" dirty="0" smtClean="0"/>
              <a:t/>
            </a:r>
            <a:br>
              <a:rPr lang="en-AU" dirty="0" smtClean="0"/>
            </a:br>
            <a:r>
              <a:rPr lang="en-AU" dirty="0" err="1" smtClean="0"/>
              <a:t>print_r</a:t>
            </a:r>
            <a:r>
              <a:rPr lang="en-AU" dirty="0" smtClean="0"/>
              <a:t>($</a:t>
            </a:r>
            <a:r>
              <a:rPr lang="en-AU" dirty="0" err="1" smtClean="0"/>
              <a:t>myarray</a:t>
            </a:r>
            <a:r>
              <a:rPr lang="en-AU" dirty="0" smtClean="0"/>
              <a:t>);</a:t>
            </a:r>
            <a:br>
              <a:rPr lang="en-AU" dirty="0" smtClean="0"/>
            </a:br>
            <a:r>
              <a:rPr lang="en-AU" dirty="0" smtClean="0"/>
              <a:t>?&gt;</a:t>
            </a:r>
          </a:p>
          <a:p>
            <a:endParaRPr lang="en-AU" dirty="0"/>
          </a:p>
        </p:txBody>
      </p:sp>
      <p:sp>
        <p:nvSpPr>
          <p:cNvPr id="8" name="TextBox 7"/>
          <p:cNvSpPr txBox="1"/>
          <p:nvPr/>
        </p:nvSpPr>
        <p:spPr>
          <a:xfrm>
            <a:off x="251520" y="4149080"/>
            <a:ext cx="7380312" cy="1477328"/>
          </a:xfrm>
          <a:prstGeom prst="rect">
            <a:avLst/>
          </a:prstGeom>
          <a:noFill/>
        </p:spPr>
        <p:txBody>
          <a:bodyPr wrap="square" rtlCol="0">
            <a:spAutoFit/>
          </a:bodyPr>
          <a:lstStyle/>
          <a:p>
            <a:r>
              <a:rPr lang="en-AU" dirty="0" smtClean="0"/>
              <a:t>&lt;?</a:t>
            </a:r>
            <a:r>
              <a:rPr lang="en-AU" dirty="0" err="1" smtClean="0"/>
              <a:t>php</a:t>
            </a:r>
            <a:endParaRPr lang="en-AU" dirty="0" smtClean="0"/>
          </a:p>
          <a:p>
            <a:r>
              <a:rPr lang="en-AU" dirty="0" smtClean="0"/>
              <a:t>$</a:t>
            </a:r>
            <a:r>
              <a:rPr lang="en-AU" dirty="0" err="1" smtClean="0"/>
              <a:t>myarray</a:t>
            </a:r>
            <a:r>
              <a:rPr lang="en-AU" dirty="0" smtClean="0"/>
              <a:t> =array(</a:t>
            </a:r>
            <a:r>
              <a:rPr lang="en-AU" dirty="0" smtClean="0"/>
              <a:t>'apple‘, 55, </a:t>
            </a:r>
            <a:r>
              <a:rPr lang="en-AU" dirty="0" smtClean="0"/>
              <a:t>array('</a:t>
            </a:r>
            <a:r>
              <a:rPr lang="en-AU" dirty="0" err="1" smtClean="0"/>
              <a:t>plum','peach','apricot</a:t>
            </a:r>
            <a:r>
              <a:rPr lang="en-AU" smtClean="0"/>
              <a:t>'),true,54.56);</a:t>
            </a:r>
            <a:endParaRPr lang="en-AU" dirty="0" smtClean="0"/>
          </a:p>
          <a:p>
            <a:r>
              <a:rPr lang="en-AU" dirty="0" err="1" smtClean="0"/>
              <a:t>print_r</a:t>
            </a:r>
            <a:r>
              <a:rPr lang="en-AU" dirty="0" smtClean="0"/>
              <a:t>($</a:t>
            </a:r>
            <a:r>
              <a:rPr lang="en-AU" dirty="0" err="1" smtClean="0"/>
              <a:t>myarray</a:t>
            </a:r>
            <a:r>
              <a:rPr lang="en-AU" dirty="0" smtClean="0"/>
              <a:t>);</a:t>
            </a:r>
          </a:p>
          <a:p>
            <a:r>
              <a:rPr lang="en-AU" dirty="0" smtClean="0"/>
              <a:t>?&gt;</a:t>
            </a:r>
          </a:p>
          <a:p>
            <a:endParaRPr lang="en-AU" dirty="0"/>
          </a:p>
        </p:txBody>
      </p:sp>
      <p:pic>
        <p:nvPicPr>
          <p:cNvPr id="9" name="Picture 8"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a:t>Page </a:t>
            </a:r>
          </a:p>
        </p:txBody>
      </p:sp>
      <p:sp>
        <p:nvSpPr>
          <p:cNvPr id="6" name="Slide Number Placeholder 5"/>
          <p:cNvSpPr>
            <a:spLocks noGrp="1"/>
          </p:cNvSpPr>
          <p:nvPr>
            <p:ph type="sldNum" sz="quarter" idx="12"/>
          </p:nvPr>
        </p:nvSpPr>
        <p:spPr/>
        <p:txBody>
          <a:bodyPr/>
          <a:lstStyle/>
          <a:p>
            <a:fld id="{8B338AA8-6B9F-48C5-90D2-2D7452A51AD6}" type="slidenum">
              <a:rPr lang="en-AU"/>
              <a:pPr/>
              <a:t>17</a:t>
            </a:fld>
            <a:endParaRPr lang="en-AU"/>
          </a:p>
        </p:txBody>
      </p:sp>
      <p:sp>
        <p:nvSpPr>
          <p:cNvPr id="109571"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09572" name="Rectangle 4"/>
          <p:cNvSpPr>
            <a:spLocks noChangeArrowheads="1"/>
          </p:cNvSpPr>
          <p:nvPr/>
        </p:nvSpPr>
        <p:spPr bwMode="auto">
          <a:xfrm>
            <a:off x="1907704" y="0"/>
            <a:ext cx="8229600" cy="2016597"/>
          </a:xfrm>
          <a:prstGeom prst="rect">
            <a:avLst/>
          </a:prstGeom>
          <a:noFill/>
          <a:ln w="9525">
            <a:noFill/>
            <a:miter lim="800000"/>
            <a:headEnd/>
            <a:tailEnd/>
          </a:ln>
          <a:effectLst/>
        </p:spPr>
        <p:txBody>
          <a:bodyPr/>
          <a:lstStyle/>
          <a:p>
            <a:pPr marL="342900" indent="-342900">
              <a:spcBef>
                <a:spcPct val="20000"/>
              </a:spcBef>
            </a:pPr>
            <a:r>
              <a:rPr lang="en-US" sz="3200" dirty="0"/>
              <a:t>Learning Activity 8</a:t>
            </a:r>
          </a:p>
          <a:p>
            <a:pPr marL="342900" indent="-342900">
              <a:spcBef>
                <a:spcPct val="20000"/>
              </a:spcBef>
            </a:pPr>
            <a:r>
              <a:rPr lang="en-AU" sz="3200" b="1" dirty="0"/>
              <a:t>Aims</a:t>
            </a:r>
          </a:p>
          <a:p>
            <a:pPr marL="342900" lvl="0" indent="-342900">
              <a:spcBef>
                <a:spcPct val="20000"/>
              </a:spcBef>
              <a:buFontTx/>
              <a:buChar char="•"/>
            </a:pPr>
            <a:r>
              <a:rPr lang="en-AU" sz="1400" b="1" dirty="0" smtClean="0"/>
              <a:t>Using Forms </a:t>
            </a:r>
          </a:p>
          <a:p>
            <a:pPr marL="342900" lvl="0" indent="-342900">
              <a:spcBef>
                <a:spcPct val="20000"/>
              </a:spcBef>
              <a:buFontTx/>
              <a:buChar char="•"/>
            </a:pPr>
            <a:r>
              <a:rPr lang="en-AU" sz="1400" b="1" dirty="0" smtClean="0"/>
              <a:t>Create a Form</a:t>
            </a:r>
          </a:p>
          <a:p>
            <a:pPr marL="342900" lvl="0" indent="-342900">
              <a:spcBef>
                <a:spcPct val="20000"/>
              </a:spcBef>
              <a:buFontTx/>
              <a:buChar char="•"/>
            </a:pPr>
            <a:r>
              <a:rPr lang="en-AU" sz="1400" b="1" dirty="0" smtClean="0"/>
              <a:t>Add elements to a Form</a:t>
            </a:r>
          </a:p>
          <a:p>
            <a:pPr marL="342900" lvl="0" indent="-342900">
              <a:spcBef>
                <a:spcPct val="20000"/>
              </a:spcBef>
              <a:buFontTx/>
              <a:buChar char="•"/>
            </a:pPr>
            <a:r>
              <a:rPr lang="en-AU" sz="1400" b="1" dirty="0" smtClean="0"/>
              <a:t>Process a Form</a:t>
            </a:r>
          </a:p>
          <a:p>
            <a:pPr marL="342900" lvl="0" indent="-342900">
              <a:spcBef>
                <a:spcPct val="20000"/>
              </a:spcBef>
              <a:buFontTx/>
              <a:buChar char="•"/>
            </a:pPr>
            <a:r>
              <a:rPr lang="en-AU" sz="1400" b="1" dirty="0" smtClean="0"/>
              <a:t>Validate elements of a Form</a:t>
            </a:r>
          </a:p>
          <a:p>
            <a:pPr marL="342900" lvl="0" indent="-342900">
              <a:spcBef>
                <a:spcPct val="20000"/>
              </a:spcBef>
              <a:buFontTx/>
              <a:buChar char="•"/>
            </a:pPr>
            <a:r>
              <a:rPr lang="en-AU" sz="1400" b="1" dirty="0" smtClean="0"/>
              <a:t>Extension Activities</a:t>
            </a:r>
          </a:p>
          <a:p>
            <a:pPr marL="342900" indent="-342900">
              <a:spcBef>
                <a:spcPct val="20000"/>
              </a:spcBef>
              <a:buFontTx/>
              <a:buChar char="•"/>
            </a:pPr>
            <a:endParaRPr lang="en-AU" sz="1400" b="1" dirty="0"/>
          </a:p>
        </p:txBody>
      </p:sp>
      <p:pic>
        <p:nvPicPr>
          <p:cNvPr id="7" name="Picture 6"/>
          <p:cNvPicPr/>
          <p:nvPr/>
        </p:nvPicPr>
        <p:blipFill>
          <a:blip r:embed="rId3" cstate="print"/>
          <a:srcRect/>
          <a:stretch>
            <a:fillRect/>
          </a:stretch>
        </p:blipFill>
        <p:spPr bwMode="auto">
          <a:xfrm>
            <a:off x="395536" y="2895600"/>
            <a:ext cx="5267325" cy="3962400"/>
          </a:xfrm>
          <a:prstGeom prst="rect">
            <a:avLst/>
          </a:prstGeom>
          <a:noFill/>
          <a:ln w="9525">
            <a:noFill/>
            <a:miter lim="800000"/>
            <a:headEnd/>
            <a:tailEnd/>
          </a:ln>
        </p:spPr>
      </p:pic>
      <p:pic>
        <p:nvPicPr>
          <p:cNvPr id="8" name="Picture 7" descr="logo.jpg"/>
          <p:cNvPicPr>
            <a:picLocks noChangeAspect="1"/>
          </p:cNvPicPr>
          <p:nvPr/>
        </p:nvPicPr>
        <p:blipFill>
          <a:blip r:embed="rId4"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AU"/>
              <a:t>Page </a:t>
            </a:r>
          </a:p>
        </p:txBody>
      </p:sp>
      <p:sp>
        <p:nvSpPr>
          <p:cNvPr id="7" name="Slide Number Placeholder 5"/>
          <p:cNvSpPr>
            <a:spLocks noGrp="1"/>
          </p:cNvSpPr>
          <p:nvPr>
            <p:ph type="sldNum" sz="quarter" idx="12"/>
          </p:nvPr>
        </p:nvSpPr>
        <p:spPr/>
        <p:txBody>
          <a:bodyPr/>
          <a:lstStyle/>
          <a:p>
            <a:fld id="{4EFF7B08-804B-4EA3-9DB8-1D97400BCC67}" type="slidenum">
              <a:rPr lang="en-AU"/>
              <a:pPr/>
              <a:t>18</a:t>
            </a:fld>
            <a:endParaRPr lang="en-AU"/>
          </a:p>
        </p:txBody>
      </p:sp>
      <p:sp>
        <p:nvSpPr>
          <p:cNvPr id="110595"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10596" name="Rectangle 4"/>
          <p:cNvSpPr>
            <a:spLocks noChangeArrowheads="1"/>
          </p:cNvSpPr>
          <p:nvPr/>
        </p:nvSpPr>
        <p:spPr bwMode="auto">
          <a:xfrm>
            <a:off x="914400" y="2276872"/>
            <a:ext cx="8229600" cy="3960813"/>
          </a:xfrm>
          <a:prstGeom prst="rect">
            <a:avLst/>
          </a:prstGeom>
          <a:noFill/>
          <a:ln w="9525">
            <a:noFill/>
            <a:miter lim="800000"/>
            <a:headEnd/>
            <a:tailEnd/>
          </a:ln>
          <a:effectLst/>
        </p:spPr>
        <p:txBody>
          <a:bodyPr/>
          <a:lstStyle/>
          <a:p>
            <a:pPr marL="342900" indent="-342900">
              <a:spcBef>
                <a:spcPct val="20000"/>
              </a:spcBef>
            </a:pPr>
            <a:r>
              <a:rPr lang="en-US" sz="3200" dirty="0"/>
              <a:t>Learning Activity 9</a:t>
            </a:r>
          </a:p>
          <a:p>
            <a:pPr marL="342900" indent="-342900">
              <a:spcBef>
                <a:spcPct val="20000"/>
              </a:spcBef>
            </a:pPr>
            <a:r>
              <a:rPr lang="en-AU" sz="3200" b="1" dirty="0"/>
              <a:t>Aims</a:t>
            </a:r>
          </a:p>
          <a:p>
            <a:pPr marL="342900" indent="-342900">
              <a:spcBef>
                <a:spcPct val="20000"/>
              </a:spcBef>
              <a:buFontTx/>
              <a:buChar char="•"/>
            </a:pPr>
            <a:r>
              <a:rPr lang="en-AU" sz="1400" b="1" dirty="0" smtClean="0"/>
              <a:t>Introduction to file input output</a:t>
            </a:r>
          </a:p>
          <a:p>
            <a:pPr marL="342900" indent="-342900">
              <a:spcBef>
                <a:spcPct val="20000"/>
              </a:spcBef>
              <a:buFontTx/>
              <a:buChar char="•"/>
            </a:pPr>
            <a:r>
              <a:rPr lang="en-AU" sz="1400" b="1" dirty="0" smtClean="0"/>
              <a:t>Write to a file</a:t>
            </a:r>
          </a:p>
          <a:p>
            <a:pPr marL="342900" indent="-342900">
              <a:spcBef>
                <a:spcPct val="20000"/>
              </a:spcBef>
              <a:buFontTx/>
              <a:buChar char="•"/>
            </a:pPr>
            <a:r>
              <a:rPr lang="en-AU" sz="1400" b="1" dirty="0" smtClean="0"/>
              <a:t>Read from a file</a:t>
            </a:r>
          </a:p>
          <a:p>
            <a:pPr marL="342900" indent="-342900">
              <a:spcBef>
                <a:spcPct val="20000"/>
              </a:spcBef>
              <a:buFontTx/>
              <a:buChar char="•"/>
            </a:pPr>
            <a:r>
              <a:rPr lang="en-AU" sz="1400" b="1" dirty="0" smtClean="0"/>
              <a:t>Extension activities</a:t>
            </a:r>
          </a:p>
        </p:txBody>
      </p:sp>
      <p:pic>
        <p:nvPicPr>
          <p:cNvPr id="8" name="Picture 7"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a:t>Page </a:t>
            </a:r>
          </a:p>
        </p:txBody>
      </p:sp>
      <p:sp>
        <p:nvSpPr>
          <p:cNvPr id="6" name="Slide Number Placeholder 5"/>
          <p:cNvSpPr>
            <a:spLocks noGrp="1"/>
          </p:cNvSpPr>
          <p:nvPr>
            <p:ph type="sldNum" sz="quarter" idx="12"/>
          </p:nvPr>
        </p:nvSpPr>
        <p:spPr/>
        <p:txBody>
          <a:bodyPr/>
          <a:lstStyle/>
          <a:p>
            <a:fld id="{EA53B431-C8EF-4A2F-BE4D-A4DBBB3F8B96}" type="slidenum">
              <a:rPr lang="en-AU"/>
              <a:pPr/>
              <a:t>19</a:t>
            </a:fld>
            <a:endParaRPr lang="en-AU"/>
          </a:p>
        </p:txBody>
      </p:sp>
      <p:sp>
        <p:nvSpPr>
          <p:cNvPr id="111619"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11620" name="Rectangle 4"/>
          <p:cNvSpPr>
            <a:spLocks noChangeArrowheads="1"/>
          </p:cNvSpPr>
          <p:nvPr/>
        </p:nvSpPr>
        <p:spPr bwMode="auto">
          <a:xfrm>
            <a:off x="1835696" y="0"/>
            <a:ext cx="8229600" cy="3960813"/>
          </a:xfrm>
          <a:prstGeom prst="rect">
            <a:avLst/>
          </a:prstGeom>
          <a:noFill/>
          <a:ln w="9525">
            <a:noFill/>
            <a:miter lim="800000"/>
            <a:headEnd/>
            <a:tailEnd/>
          </a:ln>
          <a:effectLst/>
        </p:spPr>
        <p:txBody>
          <a:bodyPr/>
          <a:lstStyle/>
          <a:p>
            <a:pPr marL="342900" indent="-342900">
              <a:spcBef>
                <a:spcPct val="20000"/>
              </a:spcBef>
            </a:pPr>
            <a:r>
              <a:rPr lang="en-US" sz="3200" dirty="0"/>
              <a:t>Learning Activity 10</a:t>
            </a:r>
          </a:p>
          <a:p>
            <a:pPr marL="342900" indent="-342900">
              <a:spcBef>
                <a:spcPct val="20000"/>
              </a:spcBef>
            </a:pPr>
            <a:r>
              <a:rPr lang="en-AU" sz="3200" b="1" dirty="0"/>
              <a:t>Aims</a:t>
            </a:r>
          </a:p>
          <a:p>
            <a:pPr marL="342900" lvl="0" indent="-342900">
              <a:spcBef>
                <a:spcPct val="20000"/>
              </a:spcBef>
              <a:buFontTx/>
              <a:buChar char="•"/>
            </a:pPr>
            <a:r>
              <a:rPr lang="en-AU" sz="1400" b="1" dirty="0" smtClean="0"/>
              <a:t>Saving data behind a web server – an introduction</a:t>
            </a:r>
          </a:p>
          <a:p>
            <a:pPr marL="342900" lvl="0" indent="-342900">
              <a:spcBef>
                <a:spcPct val="20000"/>
              </a:spcBef>
              <a:buFontTx/>
              <a:buChar char="•"/>
            </a:pPr>
            <a:r>
              <a:rPr lang="en-AU" sz="1400" b="1" dirty="0" smtClean="0"/>
              <a:t>Using Files</a:t>
            </a:r>
          </a:p>
          <a:p>
            <a:pPr marL="342900" lvl="0" indent="-342900">
              <a:spcBef>
                <a:spcPct val="20000"/>
              </a:spcBef>
              <a:buFontTx/>
              <a:buChar char="•"/>
            </a:pPr>
            <a:r>
              <a:rPr lang="en-AU" sz="1400" b="1" dirty="0" smtClean="0"/>
              <a:t>Format output from retrieved data</a:t>
            </a:r>
          </a:p>
          <a:p>
            <a:pPr marL="342900" lvl="0" indent="-342900">
              <a:spcBef>
                <a:spcPct val="20000"/>
              </a:spcBef>
              <a:buFontTx/>
              <a:buChar char="•"/>
            </a:pPr>
            <a:r>
              <a:rPr lang="en-AU" sz="1400" b="1" dirty="0" smtClean="0"/>
              <a:t>Sorting output from retrieved data</a:t>
            </a:r>
          </a:p>
          <a:p>
            <a:pPr marL="342900" lvl="0" indent="-342900">
              <a:spcBef>
                <a:spcPct val="20000"/>
              </a:spcBef>
              <a:buFontTx/>
              <a:buChar char="•"/>
            </a:pPr>
            <a:r>
              <a:rPr lang="en-AU" sz="1400" b="1" dirty="0" smtClean="0"/>
              <a:t>A PHP page calling itself</a:t>
            </a:r>
          </a:p>
          <a:p>
            <a:pPr marL="342900" lvl="0" indent="-342900">
              <a:spcBef>
                <a:spcPct val="20000"/>
              </a:spcBef>
              <a:buFontTx/>
              <a:buChar char="•"/>
            </a:pPr>
            <a:r>
              <a:rPr lang="en-AU" sz="1400" b="1" dirty="0" smtClean="0"/>
              <a:t>Extension Activities</a:t>
            </a:r>
          </a:p>
        </p:txBody>
      </p:sp>
      <p:pic>
        <p:nvPicPr>
          <p:cNvPr id="9" name="Picture 8"/>
          <p:cNvPicPr/>
          <p:nvPr/>
        </p:nvPicPr>
        <p:blipFill>
          <a:blip r:embed="rId3" cstate="print"/>
          <a:srcRect/>
          <a:stretch>
            <a:fillRect/>
          </a:stretch>
        </p:blipFill>
        <p:spPr bwMode="auto">
          <a:xfrm>
            <a:off x="755576" y="2852936"/>
            <a:ext cx="4984645" cy="3320095"/>
          </a:xfrm>
          <a:prstGeom prst="rect">
            <a:avLst/>
          </a:prstGeom>
          <a:noFill/>
          <a:ln w="9525">
            <a:noFill/>
            <a:miter lim="800000"/>
            <a:headEnd/>
            <a:tailEnd/>
          </a:ln>
        </p:spPr>
      </p:pic>
      <p:pic>
        <p:nvPicPr>
          <p:cNvPr id="7" name="Picture 6" descr="logo.jpg"/>
          <p:cNvPicPr>
            <a:picLocks noChangeAspect="1"/>
          </p:cNvPicPr>
          <p:nvPr/>
        </p:nvPicPr>
        <p:blipFill>
          <a:blip r:embed="rId4"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AU"/>
              <a:t>Page </a:t>
            </a:r>
          </a:p>
        </p:txBody>
      </p:sp>
      <p:sp>
        <p:nvSpPr>
          <p:cNvPr id="5" name="Slide Number Placeholder 5"/>
          <p:cNvSpPr>
            <a:spLocks noGrp="1"/>
          </p:cNvSpPr>
          <p:nvPr>
            <p:ph type="sldNum" sz="quarter" idx="12"/>
          </p:nvPr>
        </p:nvSpPr>
        <p:spPr/>
        <p:txBody>
          <a:bodyPr/>
          <a:lstStyle/>
          <a:p>
            <a:fld id="{92F7793D-AE44-4318-9CA2-0A95742E44E5}" type="slidenum">
              <a:rPr lang="en-AU"/>
              <a:pPr/>
              <a:t>2</a:t>
            </a:fld>
            <a:endParaRPr lang="en-AU"/>
          </a:p>
        </p:txBody>
      </p:sp>
      <p:sp>
        <p:nvSpPr>
          <p:cNvPr id="27709" name="Text Box 1085"/>
          <p:cNvSpPr txBox="1">
            <a:spLocks noChangeArrowheads="1"/>
          </p:cNvSpPr>
          <p:nvPr/>
        </p:nvSpPr>
        <p:spPr bwMode="auto">
          <a:xfrm>
            <a:off x="1403350" y="2204864"/>
            <a:ext cx="7201098" cy="2308324"/>
          </a:xfrm>
          <a:prstGeom prst="rect">
            <a:avLst/>
          </a:prstGeom>
          <a:noFill/>
          <a:ln w="9525">
            <a:noFill/>
            <a:miter lim="800000"/>
            <a:headEnd/>
            <a:tailEnd/>
          </a:ln>
          <a:effectLst/>
        </p:spPr>
        <p:txBody>
          <a:bodyPr wrap="square">
            <a:spAutoFit/>
          </a:bodyPr>
          <a:lstStyle/>
          <a:p>
            <a:r>
              <a:rPr lang="en-US" sz="2400" b="1" dirty="0" smtClean="0"/>
              <a:t>There are 2 software SACs to be assessed with specifications as follows ……….. </a:t>
            </a:r>
          </a:p>
          <a:p>
            <a:endParaRPr lang="en-US" sz="2400" b="1" dirty="0" smtClean="0"/>
          </a:p>
          <a:p>
            <a:endParaRPr lang="en-US" sz="2400" b="1" dirty="0" smtClean="0"/>
          </a:p>
          <a:p>
            <a:pPr>
              <a:buFontTx/>
              <a:buNone/>
            </a:pPr>
            <a:r>
              <a:rPr lang="en-US" sz="2400" b="1" dirty="0" smtClean="0"/>
              <a:t>   students must use the SAME language for both SACs</a:t>
            </a:r>
            <a:endParaRPr lang="en-US" sz="2400" b="1" dirty="0"/>
          </a:p>
        </p:txBody>
      </p:sp>
      <p:sp>
        <p:nvSpPr>
          <p:cNvPr id="7" name="Rectangle 2"/>
          <p:cNvSpPr>
            <a:spLocks noGrp="1" noChangeArrowheads="1"/>
          </p:cNvSpPr>
          <p:nvPr>
            <p:ph type="title"/>
          </p:nvPr>
        </p:nvSpPr>
        <p:spPr>
          <a:xfrm>
            <a:off x="2339975" y="908050"/>
            <a:ext cx="6500813" cy="561975"/>
          </a:xfrm>
        </p:spPr>
        <p:txBody>
          <a:bodyPr/>
          <a:lstStyle/>
          <a:p>
            <a:r>
              <a:rPr lang="en-US" sz="4000" dirty="0"/>
              <a:t>What </a:t>
            </a:r>
            <a:r>
              <a:rPr lang="en-US" sz="4000" dirty="0" smtClean="0"/>
              <a:t>are </a:t>
            </a:r>
            <a:r>
              <a:rPr lang="en-US" sz="4000" dirty="0"/>
              <a:t>the task(s) … ?</a:t>
            </a:r>
            <a:endParaRPr lang="en-AU" sz="4000" dirty="0"/>
          </a:p>
        </p:txBody>
      </p:sp>
      <p:pic>
        <p:nvPicPr>
          <p:cNvPr id="8" name="Picture 7" descr="logo.jpg"/>
          <p:cNvPicPr>
            <a:picLocks noChangeAspect="1"/>
          </p:cNvPicPr>
          <p:nvPr/>
        </p:nvPicPr>
        <p:blipFill>
          <a:blip r:embed="rId2" cstate="print"/>
          <a:stretch>
            <a:fillRect/>
          </a:stretch>
        </p:blipFill>
        <p:spPr>
          <a:xfrm>
            <a:off x="323528" y="260648"/>
            <a:ext cx="1219200" cy="1219200"/>
          </a:xfrm>
          <a:prstGeom prst="rect">
            <a:avLst/>
          </a:prstGeom>
        </p:spPr>
      </p:pic>
    </p:spTree>
  </p:cSld>
  <p:clrMapOvr>
    <a:masterClrMapping/>
  </p:clrMapOvr>
  <p:transition advTm="1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a:t>Page </a:t>
            </a:r>
          </a:p>
        </p:txBody>
      </p:sp>
      <p:sp>
        <p:nvSpPr>
          <p:cNvPr id="6" name="Slide Number Placeholder 5"/>
          <p:cNvSpPr>
            <a:spLocks noGrp="1"/>
          </p:cNvSpPr>
          <p:nvPr>
            <p:ph type="sldNum" sz="quarter" idx="12"/>
          </p:nvPr>
        </p:nvSpPr>
        <p:spPr/>
        <p:txBody>
          <a:bodyPr/>
          <a:lstStyle/>
          <a:p>
            <a:fld id="{A353BCD4-0512-45C4-8E24-A917B7E72365}" type="slidenum">
              <a:rPr lang="en-AU"/>
              <a:pPr/>
              <a:t>20</a:t>
            </a:fld>
            <a:endParaRPr lang="en-AU"/>
          </a:p>
        </p:txBody>
      </p:sp>
      <p:sp>
        <p:nvSpPr>
          <p:cNvPr id="112643"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12644" name="Rectangle 4"/>
          <p:cNvSpPr>
            <a:spLocks noChangeArrowheads="1"/>
          </p:cNvSpPr>
          <p:nvPr/>
        </p:nvSpPr>
        <p:spPr bwMode="auto">
          <a:xfrm>
            <a:off x="1835696" y="0"/>
            <a:ext cx="8229600" cy="3960813"/>
          </a:xfrm>
          <a:prstGeom prst="rect">
            <a:avLst/>
          </a:prstGeom>
          <a:noFill/>
          <a:ln w="9525">
            <a:noFill/>
            <a:miter lim="800000"/>
            <a:headEnd/>
            <a:tailEnd/>
          </a:ln>
          <a:effectLst/>
        </p:spPr>
        <p:txBody>
          <a:bodyPr/>
          <a:lstStyle/>
          <a:p>
            <a:pPr marL="342900" indent="-342900">
              <a:spcBef>
                <a:spcPct val="20000"/>
              </a:spcBef>
            </a:pPr>
            <a:r>
              <a:rPr lang="en-US" sz="3200" dirty="0"/>
              <a:t>Learning Activity 11</a:t>
            </a:r>
          </a:p>
          <a:p>
            <a:pPr marL="342900" indent="-342900">
              <a:spcBef>
                <a:spcPct val="20000"/>
              </a:spcBef>
            </a:pPr>
            <a:r>
              <a:rPr lang="en-AU" sz="3200" b="1" dirty="0"/>
              <a:t>Aims</a:t>
            </a:r>
          </a:p>
          <a:p>
            <a:pPr marL="342900" indent="-342900">
              <a:spcBef>
                <a:spcPct val="20000"/>
              </a:spcBef>
              <a:buFontTx/>
              <a:buChar char="•"/>
            </a:pPr>
            <a:r>
              <a:rPr lang="en-AU" sz="1400" b="1" dirty="0" smtClean="0"/>
              <a:t>Editing data in arrays in a file</a:t>
            </a:r>
          </a:p>
          <a:p>
            <a:pPr marL="342900" indent="-342900">
              <a:spcBef>
                <a:spcPct val="20000"/>
              </a:spcBef>
              <a:buFontTx/>
              <a:buChar char="•"/>
            </a:pPr>
            <a:r>
              <a:rPr lang="en-AU" sz="1400" b="1" dirty="0" smtClean="0"/>
              <a:t>Adding data to a file</a:t>
            </a:r>
          </a:p>
          <a:p>
            <a:pPr marL="342900" indent="-342900">
              <a:spcBef>
                <a:spcPct val="20000"/>
              </a:spcBef>
              <a:buFontTx/>
              <a:buChar char="•"/>
            </a:pPr>
            <a:r>
              <a:rPr lang="en-AU" sz="1400" b="1" dirty="0" smtClean="0"/>
              <a:t>Deleting data in a file</a:t>
            </a:r>
          </a:p>
          <a:p>
            <a:pPr marL="342900" indent="-342900">
              <a:spcBef>
                <a:spcPct val="20000"/>
              </a:spcBef>
              <a:buFontTx/>
              <a:buChar char="•"/>
            </a:pPr>
            <a:r>
              <a:rPr lang="en-AU" sz="1400" b="1" dirty="0" smtClean="0"/>
              <a:t>Editing data in a file</a:t>
            </a:r>
          </a:p>
          <a:p>
            <a:pPr marL="342900" indent="-342900">
              <a:spcBef>
                <a:spcPct val="20000"/>
              </a:spcBef>
              <a:buFontTx/>
              <a:buChar char="•"/>
            </a:pPr>
            <a:r>
              <a:rPr lang="en-AU" sz="1400" b="1" dirty="0" smtClean="0"/>
              <a:t>Extension Activities</a:t>
            </a:r>
          </a:p>
        </p:txBody>
      </p:sp>
      <p:pic>
        <p:nvPicPr>
          <p:cNvPr id="7" name="Picture 6"/>
          <p:cNvPicPr/>
          <p:nvPr/>
        </p:nvPicPr>
        <p:blipFill>
          <a:blip r:embed="rId3" cstate="print"/>
          <a:srcRect/>
          <a:stretch>
            <a:fillRect/>
          </a:stretch>
        </p:blipFill>
        <p:spPr bwMode="auto">
          <a:xfrm>
            <a:off x="683568" y="2636912"/>
            <a:ext cx="6624736" cy="2922905"/>
          </a:xfrm>
          <a:prstGeom prst="rect">
            <a:avLst/>
          </a:prstGeom>
          <a:noFill/>
          <a:ln w="9525">
            <a:noFill/>
            <a:miter lim="800000"/>
            <a:headEnd/>
            <a:tailEnd/>
          </a:ln>
        </p:spPr>
      </p:pic>
      <p:pic>
        <p:nvPicPr>
          <p:cNvPr id="8" name="Picture 7" descr="logo.jpg"/>
          <p:cNvPicPr>
            <a:picLocks noChangeAspect="1"/>
          </p:cNvPicPr>
          <p:nvPr/>
        </p:nvPicPr>
        <p:blipFill>
          <a:blip r:embed="rId4"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AU"/>
              <a:t>Page </a:t>
            </a:r>
          </a:p>
        </p:txBody>
      </p:sp>
      <p:sp>
        <p:nvSpPr>
          <p:cNvPr id="7" name="Slide Number Placeholder 5"/>
          <p:cNvSpPr>
            <a:spLocks noGrp="1"/>
          </p:cNvSpPr>
          <p:nvPr>
            <p:ph type="sldNum" sz="quarter" idx="12"/>
          </p:nvPr>
        </p:nvSpPr>
        <p:spPr/>
        <p:txBody>
          <a:bodyPr/>
          <a:lstStyle/>
          <a:p>
            <a:fld id="{DBBFA9E8-48AD-4B6C-8700-5C3933F8DCCB}" type="slidenum">
              <a:rPr lang="en-AU"/>
              <a:pPr/>
              <a:t>21</a:t>
            </a:fld>
            <a:endParaRPr lang="en-AU"/>
          </a:p>
        </p:txBody>
      </p:sp>
      <p:sp>
        <p:nvSpPr>
          <p:cNvPr id="113667"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13668" name="Rectangle 4"/>
          <p:cNvSpPr>
            <a:spLocks noChangeArrowheads="1"/>
          </p:cNvSpPr>
          <p:nvPr/>
        </p:nvSpPr>
        <p:spPr bwMode="auto">
          <a:xfrm>
            <a:off x="3995936" y="0"/>
            <a:ext cx="8229600" cy="3960812"/>
          </a:xfrm>
          <a:prstGeom prst="rect">
            <a:avLst/>
          </a:prstGeom>
          <a:noFill/>
          <a:ln w="9525">
            <a:noFill/>
            <a:miter lim="800000"/>
            <a:headEnd/>
            <a:tailEnd/>
          </a:ln>
          <a:effectLst/>
        </p:spPr>
        <p:txBody>
          <a:bodyPr/>
          <a:lstStyle/>
          <a:p>
            <a:pPr marL="342900" indent="-342900">
              <a:spcBef>
                <a:spcPct val="20000"/>
              </a:spcBef>
            </a:pPr>
            <a:r>
              <a:rPr lang="en-US" sz="3200" dirty="0"/>
              <a:t>Learning Activity 12</a:t>
            </a:r>
          </a:p>
          <a:p>
            <a:pPr marL="342900" indent="-342900">
              <a:spcBef>
                <a:spcPct val="20000"/>
              </a:spcBef>
            </a:pPr>
            <a:r>
              <a:rPr lang="en-AU" sz="3200" b="1" dirty="0"/>
              <a:t>Aims</a:t>
            </a:r>
          </a:p>
          <a:p>
            <a:pPr marL="342900" lvl="0" indent="-342900">
              <a:spcBef>
                <a:spcPct val="20000"/>
              </a:spcBef>
              <a:buFontTx/>
              <a:buChar char="•"/>
            </a:pPr>
            <a:r>
              <a:rPr lang="en-AU" sz="1400" b="1" dirty="0" smtClean="0"/>
              <a:t>Introduction to Object Oriented Programming</a:t>
            </a:r>
          </a:p>
          <a:p>
            <a:pPr marL="342900" lvl="0" indent="-342900">
              <a:spcBef>
                <a:spcPct val="20000"/>
              </a:spcBef>
              <a:buFontTx/>
              <a:buChar char="•"/>
            </a:pPr>
            <a:r>
              <a:rPr lang="en-AU" sz="1400" b="1" dirty="0" smtClean="0"/>
              <a:t>Classes </a:t>
            </a:r>
          </a:p>
          <a:p>
            <a:pPr marL="342900" lvl="0" indent="-342900">
              <a:spcBef>
                <a:spcPct val="20000"/>
              </a:spcBef>
              <a:buFontTx/>
              <a:buChar char="•"/>
            </a:pPr>
            <a:r>
              <a:rPr lang="en-AU" sz="1400" b="1" dirty="0" smtClean="0"/>
              <a:t>Objects</a:t>
            </a:r>
          </a:p>
          <a:p>
            <a:pPr marL="342900" lvl="0" indent="-342900">
              <a:spcBef>
                <a:spcPct val="20000"/>
              </a:spcBef>
              <a:buFontTx/>
              <a:buChar char="•"/>
            </a:pPr>
            <a:r>
              <a:rPr lang="en-AU" sz="1400" b="1" dirty="0" smtClean="0"/>
              <a:t>Records in PHP</a:t>
            </a:r>
          </a:p>
          <a:p>
            <a:pPr marL="800100" lvl="3" indent="-342900">
              <a:spcBef>
                <a:spcPct val="20000"/>
              </a:spcBef>
              <a:buFontTx/>
              <a:buChar char="•"/>
            </a:pPr>
            <a:r>
              <a:rPr lang="en-AU" sz="1400" b="1" dirty="0" smtClean="0"/>
              <a:t>Saving to a File</a:t>
            </a:r>
          </a:p>
          <a:p>
            <a:pPr marL="800100" lvl="3" indent="-342900">
              <a:spcBef>
                <a:spcPct val="20000"/>
              </a:spcBef>
              <a:buFontTx/>
              <a:buChar char="•"/>
            </a:pPr>
            <a:r>
              <a:rPr lang="en-AU" sz="1400" b="1" dirty="0" smtClean="0"/>
              <a:t>Reading from a File</a:t>
            </a:r>
          </a:p>
          <a:p>
            <a:pPr marL="342900" lvl="0" indent="-342900">
              <a:spcBef>
                <a:spcPct val="20000"/>
              </a:spcBef>
              <a:buFontTx/>
              <a:buChar char="•"/>
            </a:pPr>
            <a:r>
              <a:rPr lang="en-AU" sz="1400" b="1" dirty="0" smtClean="0"/>
              <a:t>Extension Activities</a:t>
            </a:r>
          </a:p>
          <a:p>
            <a:pPr marL="342900" indent="-342900">
              <a:spcBef>
                <a:spcPct val="20000"/>
              </a:spcBef>
              <a:buFontTx/>
              <a:buChar char="•"/>
            </a:pPr>
            <a:endParaRPr lang="en-AU" sz="1400" dirty="0"/>
          </a:p>
        </p:txBody>
      </p:sp>
      <p:sp>
        <p:nvSpPr>
          <p:cNvPr id="20" name="TextBox 19"/>
          <p:cNvSpPr txBox="1"/>
          <p:nvPr/>
        </p:nvSpPr>
        <p:spPr>
          <a:xfrm>
            <a:off x="251520" y="2708920"/>
            <a:ext cx="7272808" cy="4339650"/>
          </a:xfrm>
          <a:prstGeom prst="rect">
            <a:avLst/>
          </a:prstGeom>
          <a:noFill/>
        </p:spPr>
        <p:txBody>
          <a:bodyPr wrap="square" rtlCol="0">
            <a:spAutoFit/>
          </a:bodyPr>
          <a:lstStyle/>
          <a:p>
            <a:endParaRPr lang="en-AU" dirty="0" smtClean="0"/>
          </a:p>
          <a:p>
            <a:r>
              <a:rPr lang="en-AU" sz="1200" dirty="0" smtClean="0"/>
              <a:t>class Student {</a:t>
            </a:r>
          </a:p>
          <a:p>
            <a:r>
              <a:rPr lang="en-AU" sz="1200" dirty="0" smtClean="0"/>
              <a:t>          public $name;</a:t>
            </a:r>
          </a:p>
          <a:p>
            <a:r>
              <a:rPr lang="en-AU" sz="1200" dirty="0" smtClean="0"/>
              <a:t>          public $age;</a:t>
            </a:r>
          </a:p>
          <a:p>
            <a:r>
              <a:rPr lang="en-AU" sz="1200" dirty="0" smtClean="0"/>
              <a:t>          public $form;</a:t>
            </a:r>
          </a:p>
          <a:p>
            <a:endParaRPr lang="en-AU" sz="1200" dirty="0" smtClean="0"/>
          </a:p>
          <a:p>
            <a:r>
              <a:rPr lang="en-AU" sz="1200" dirty="0" smtClean="0"/>
              <a:t>         public function </a:t>
            </a:r>
            <a:r>
              <a:rPr lang="en-AU" sz="1200" dirty="0" err="1" smtClean="0"/>
              <a:t>writeStudent</a:t>
            </a:r>
            <a:r>
              <a:rPr lang="en-AU" sz="1200" dirty="0" smtClean="0"/>
              <a:t>($</a:t>
            </a:r>
            <a:r>
              <a:rPr lang="en-AU" sz="1200" dirty="0" err="1" smtClean="0"/>
              <a:t>fh</a:t>
            </a:r>
            <a:r>
              <a:rPr lang="en-AU" sz="1200" dirty="0" smtClean="0"/>
              <a:t>)</a:t>
            </a:r>
          </a:p>
          <a:p>
            <a:r>
              <a:rPr lang="en-AU" sz="1200" dirty="0" smtClean="0"/>
              <a:t>  </a:t>
            </a:r>
            <a:r>
              <a:rPr lang="en-AU" sz="1200" dirty="0" err="1" smtClean="0"/>
              <a:t>writeStudent</a:t>
            </a:r>
            <a:r>
              <a:rPr lang="en-AU" sz="1200" dirty="0" smtClean="0"/>
              <a:t>($</a:t>
            </a:r>
            <a:r>
              <a:rPr lang="en-AU" sz="1200" dirty="0" err="1" smtClean="0"/>
              <a:t>fh</a:t>
            </a:r>
            <a:r>
              <a:rPr lang="en-AU" sz="1200" dirty="0" smtClean="0"/>
              <a:t>) method is part of the Student class</a:t>
            </a:r>
          </a:p>
          <a:p>
            <a:r>
              <a:rPr lang="en-AU" sz="1200" dirty="0" smtClean="0"/>
              <a:t>          {  </a:t>
            </a:r>
          </a:p>
          <a:p>
            <a:r>
              <a:rPr lang="en-AU" sz="1200" dirty="0" smtClean="0"/>
              <a:t>            $contents = "$this-&gt;name\</a:t>
            </a:r>
            <a:r>
              <a:rPr lang="en-AU" sz="1200" dirty="0" err="1" smtClean="0"/>
              <a:t>t$this</a:t>
            </a:r>
            <a:r>
              <a:rPr lang="en-AU" sz="1200" dirty="0" smtClean="0"/>
              <a:t>-&gt;age\</a:t>
            </a:r>
            <a:r>
              <a:rPr lang="en-AU" sz="1200" dirty="0" err="1" smtClean="0"/>
              <a:t>t$this</a:t>
            </a:r>
            <a:r>
              <a:rPr lang="en-AU" sz="1200" dirty="0" smtClean="0"/>
              <a:t>-&gt;form\n";</a:t>
            </a:r>
          </a:p>
          <a:p>
            <a:r>
              <a:rPr lang="en-AU" sz="1200" dirty="0" smtClean="0"/>
              <a:t>            </a:t>
            </a:r>
            <a:r>
              <a:rPr lang="en-AU" sz="1200" dirty="0" err="1" smtClean="0"/>
              <a:t>fwrite</a:t>
            </a:r>
            <a:r>
              <a:rPr lang="en-AU" sz="1200" dirty="0" smtClean="0"/>
              <a:t>($</a:t>
            </a:r>
            <a:r>
              <a:rPr lang="en-AU" sz="1200" dirty="0" err="1" smtClean="0"/>
              <a:t>fh</a:t>
            </a:r>
            <a:r>
              <a:rPr lang="en-AU" sz="1200" dirty="0" smtClean="0"/>
              <a:t>, $contents);</a:t>
            </a:r>
          </a:p>
          <a:p>
            <a:r>
              <a:rPr lang="en-AU" sz="1200" dirty="0" smtClean="0"/>
              <a:t>         }</a:t>
            </a:r>
          </a:p>
          <a:p>
            <a:r>
              <a:rPr lang="en-AU" sz="1200" dirty="0" smtClean="0"/>
              <a:t>}</a:t>
            </a:r>
          </a:p>
          <a:p>
            <a:r>
              <a:rPr lang="en-AU" sz="1200" dirty="0" smtClean="0"/>
              <a:t>$</a:t>
            </a:r>
            <a:r>
              <a:rPr lang="en-AU" sz="1200" dirty="0" err="1" smtClean="0"/>
              <a:t>fileName</a:t>
            </a:r>
            <a:r>
              <a:rPr lang="en-AU" sz="1200" dirty="0" smtClean="0"/>
              <a:t> = "allStudents.txt";</a:t>
            </a:r>
          </a:p>
          <a:p>
            <a:r>
              <a:rPr lang="en-AU" sz="1200" dirty="0" smtClean="0"/>
              <a:t>$</a:t>
            </a:r>
            <a:r>
              <a:rPr lang="en-AU" sz="1200" dirty="0" err="1" smtClean="0"/>
              <a:t>fh</a:t>
            </a:r>
            <a:r>
              <a:rPr lang="en-AU" sz="1200" dirty="0" smtClean="0"/>
              <a:t> = </a:t>
            </a:r>
            <a:r>
              <a:rPr lang="en-AU" sz="1200" dirty="0" err="1" smtClean="0"/>
              <a:t>fopen</a:t>
            </a:r>
            <a:r>
              <a:rPr lang="en-AU" sz="1200" dirty="0" smtClean="0"/>
              <a:t>($</a:t>
            </a:r>
            <a:r>
              <a:rPr lang="en-AU" sz="1200" dirty="0" err="1" smtClean="0"/>
              <a:t>fileName</a:t>
            </a:r>
            <a:r>
              <a:rPr lang="en-AU" sz="1200" dirty="0" smtClean="0"/>
              <a:t>, 'w');</a:t>
            </a:r>
          </a:p>
          <a:p>
            <a:r>
              <a:rPr lang="en-AU" sz="1200" dirty="0" smtClean="0"/>
              <a:t>$john = new Student();</a:t>
            </a:r>
          </a:p>
          <a:p>
            <a:r>
              <a:rPr lang="en-AU" sz="1200" dirty="0" smtClean="0"/>
              <a:t>$john-&gt;name = "John";</a:t>
            </a:r>
          </a:p>
          <a:p>
            <a:r>
              <a:rPr lang="en-AU" sz="1200" dirty="0" smtClean="0"/>
              <a:t>Instantiation or creation of 3 objects ($</a:t>
            </a:r>
            <a:r>
              <a:rPr lang="en-AU" sz="1200" dirty="0" err="1" smtClean="0"/>
              <a:t>johnny</a:t>
            </a:r>
            <a:r>
              <a:rPr lang="en-AU" sz="1200" dirty="0" smtClean="0"/>
              <a:t>, $jenny, $</a:t>
            </a:r>
            <a:r>
              <a:rPr lang="en-AU" sz="1200" dirty="0" err="1" smtClean="0"/>
              <a:t>jane</a:t>
            </a:r>
            <a:r>
              <a:rPr lang="en-AU" sz="1200" dirty="0" smtClean="0"/>
              <a:t>) each based on class Student. </a:t>
            </a:r>
          </a:p>
          <a:p>
            <a:r>
              <a:rPr lang="en-AU" sz="1200" dirty="0" smtClean="0"/>
              <a:t>$john-&gt;age = "12"; $john-&gt;form = "6A";</a:t>
            </a:r>
          </a:p>
          <a:p>
            <a:r>
              <a:rPr lang="en-AU" sz="1200" dirty="0" smtClean="0"/>
              <a:t>$john-&gt;</a:t>
            </a:r>
            <a:r>
              <a:rPr lang="en-AU" sz="1200" dirty="0" err="1" smtClean="0"/>
              <a:t>writeStudent</a:t>
            </a:r>
            <a:r>
              <a:rPr lang="en-AU" sz="1200" dirty="0" smtClean="0"/>
              <a:t>($</a:t>
            </a:r>
            <a:r>
              <a:rPr lang="en-AU" sz="1200" dirty="0" err="1" smtClean="0"/>
              <a:t>fh</a:t>
            </a:r>
            <a:r>
              <a:rPr lang="en-AU" sz="1200" dirty="0" smtClean="0"/>
              <a:t>);</a:t>
            </a:r>
          </a:p>
          <a:p>
            <a:endParaRPr lang="en-AU" sz="1200" dirty="0" smtClean="0"/>
          </a:p>
          <a:p>
            <a:endParaRPr lang="en-AU" dirty="0"/>
          </a:p>
        </p:txBody>
      </p:sp>
      <p:pic>
        <p:nvPicPr>
          <p:cNvPr id="8" name="Picture 7"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a:t>Page </a:t>
            </a:r>
          </a:p>
        </p:txBody>
      </p:sp>
      <p:sp>
        <p:nvSpPr>
          <p:cNvPr id="6" name="Slide Number Placeholder 5"/>
          <p:cNvSpPr>
            <a:spLocks noGrp="1"/>
          </p:cNvSpPr>
          <p:nvPr>
            <p:ph type="sldNum" sz="quarter" idx="12"/>
          </p:nvPr>
        </p:nvSpPr>
        <p:spPr/>
        <p:txBody>
          <a:bodyPr/>
          <a:lstStyle/>
          <a:p>
            <a:fld id="{02C1487D-F182-4CC3-A3E1-763F03583133}" type="slidenum">
              <a:rPr lang="en-AU"/>
              <a:pPr/>
              <a:t>22</a:t>
            </a:fld>
            <a:endParaRPr lang="en-AU"/>
          </a:p>
        </p:txBody>
      </p:sp>
      <p:sp>
        <p:nvSpPr>
          <p:cNvPr id="114691"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14692" name="Rectangle 4"/>
          <p:cNvSpPr>
            <a:spLocks noChangeArrowheads="1"/>
          </p:cNvSpPr>
          <p:nvPr/>
        </p:nvSpPr>
        <p:spPr bwMode="auto">
          <a:xfrm>
            <a:off x="1835696" y="1"/>
            <a:ext cx="8229600" cy="3429000"/>
          </a:xfrm>
          <a:prstGeom prst="rect">
            <a:avLst/>
          </a:prstGeom>
          <a:noFill/>
          <a:ln w="9525">
            <a:noFill/>
            <a:miter lim="800000"/>
            <a:headEnd/>
            <a:tailEnd/>
          </a:ln>
          <a:effectLst/>
        </p:spPr>
        <p:txBody>
          <a:bodyPr/>
          <a:lstStyle/>
          <a:p>
            <a:pPr marL="342900" indent="-342900">
              <a:spcBef>
                <a:spcPct val="20000"/>
              </a:spcBef>
            </a:pPr>
            <a:r>
              <a:rPr lang="en-US" sz="3200" dirty="0"/>
              <a:t>Learning Activity 13</a:t>
            </a:r>
          </a:p>
          <a:p>
            <a:pPr marL="342900" indent="-342900">
              <a:spcBef>
                <a:spcPct val="20000"/>
              </a:spcBef>
            </a:pPr>
            <a:r>
              <a:rPr lang="en-AU" sz="3200" b="1" dirty="0"/>
              <a:t>Aims</a:t>
            </a:r>
          </a:p>
          <a:p>
            <a:pPr marL="342900" indent="-342900">
              <a:spcBef>
                <a:spcPct val="20000"/>
              </a:spcBef>
              <a:buFontTx/>
              <a:buChar char="•"/>
            </a:pPr>
            <a:r>
              <a:rPr lang="en-AU" sz="1400" b="1" dirty="0" smtClean="0"/>
              <a:t>Constructors and Destructors</a:t>
            </a:r>
          </a:p>
          <a:p>
            <a:pPr marL="342900" indent="-342900">
              <a:spcBef>
                <a:spcPct val="20000"/>
              </a:spcBef>
              <a:buFontTx/>
              <a:buChar char="•"/>
            </a:pPr>
            <a:r>
              <a:rPr lang="en-AU" sz="1400" b="1" dirty="0" smtClean="0"/>
              <a:t>Parent class, child class and Inheritance</a:t>
            </a:r>
          </a:p>
          <a:p>
            <a:pPr marL="342900" indent="-342900">
              <a:spcBef>
                <a:spcPct val="20000"/>
              </a:spcBef>
              <a:buFontTx/>
              <a:buChar char="•"/>
            </a:pPr>
            <a:r>
              <a:rPr lang="en-AU" sz="1400" b="1" dirty="0" smtClean="0"/>
              <a:t>Case Study</a:t>
            </a:r>
          </a:p>
          <a:p>
            <a:pPr marL="342900" indent="-342900">
              <a:spcBef>
                <a:spcPct val="20000"/>
              </a:spcBef>
              <a:buFontTx/>
              <a:buChar char="•"/>
            </a:pPr>
            <a:r>
              <a:rPr lang="en-AU" sz="1400" b="1" dirty="0" smtClean="0"/>
              <a:t>Design A – use of separate files for each class to write/read</a:t>
            </a:r>
          </a:p>
          <a:p>
            <a:pPr marL="342900" indent="-342900">
              <a:spcBef>
                <a:spcPct val="20000"/>
              </a:spcBef>
              <a:buFontTx/>
              <a:buChar char="•"/>
            </a:pPr>
            <a:r>
              <a:rPr lang="en-AU" sz="1400" b="1" dirty="0" smtClean="0"/>
              <a:t>Design B – use of one file for all classes to write/read</a:t>
            </a:r>
          </a:p>
          <a:p>
            <a:pPr marL="342900" indent="-342900">
              <a:spcBef>
                <a:spcPct val="20000"/>
              </a:spcBef>
              <a:buFontTx/>
              <a:buChar char="•"/>
            </a:pPr>
            <a:r>
              <a:rPr lang="en-AU" sz="1400" b="1" dirty="0" smtClean="0"/>
              <a:t>Public, private and protected property or method – visibility</a:t>
            </a:r>
          </a:p>
          <a:p>
            <a:pPr marL="342900" indent="-342900">
              <a:spcBef>
                <a:spcPct val="20000"/>
              </a:spcBef>
              <a:buFontTx/>
              <a:buChar char="•"/>
            </a:pPr>
            <a:r>
              <a:rPr lang="en-AU" sz="1400" b="1" dirty="0" smtClean="0"/>
              <a:t>Useful diagnostic class functions </a:t>
            </a:r>
          </a:p>
          <a:p>
            <a:pPr marL="342900" indent="-342900">
              <a:spcBef>
                <a:spcPct val="20000"/>
              </a:spcBef>
              <a:buFontTx/>
              <a:buChar char="•"/>
            </a:pPr>
            <a:r>
              <a:rPr lang="en-AU" sz="1400" b="1" dirty="0" smtClean="0"/>
              <a:t>Extension Activities</a:t>
            </a:r>
          </a:p>
        </p:txBody>
      </p:sp>
      <p:pic>
        <p:nvPicPr>
          <p:cNvPr id="13314" name="Picture 2"/>
          <p:cNvPicPr>
            <a:picLocks noChangeAspect="1" noChangeArrowheads="1"/>
          </p:cNvPicPr>
          <p:nvPr/>
        </p:nvPicPr>
        <p:blipFill>
          <a:blip r:embed="rId3" cstate="print"/>
          <a:srcRect/>
          <a:stretch>
            <a:fillRect/>
          </a:stretch>
        </p:blipFill>
        <p:spPr bwMode="auto">
          <a:xfrm>
            <a:off x="1907704" y="3356992"/>
            <a:ext cx="5794289" cy="3110111"/>
          </a:xfrm>
          <a:prstGeom prst="rect">
            <a:avLst/>
          </a:prstGeom>
          <a:noFill/>
          <a:ln w="9525">
            <a:noFill/>
            <a:miter lim="800000"/>
            <a:headEnd/>
            <a:tailEnd/>
          </a:ln>
        </p:spPr>
      </p:pic>
      <p:pic>
        <p:nvPicPr>
          <p:cNvPr id="7" name="Picture 6" descr="logo.jpg"/>
          <p:cNvPicPr>
            <a:picLocks noChangeAspect="1"/>
          </p:cNvPicPr>
          <p:nvPr/>
        </p:nvPicPr>
        <p:blipFill>
          <a:blip r:embed="rId4"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box(in)">
                                      <p:cBhvr>
                                        <p:cTn id="7" dur="5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Activity 13 </a:t>
            </a:r>
            <a:br>
              <a:rPr lang="en-US" dirty="0" smtClean="0"/>
            </a:br>
            <a:endParaRPr lang="en-AU" dirty="0"/>
          </a:p>
        </p:txBody>
      </p:sp>
      <p:pic>
        <p:nvPicPr>
          <p:cNvPr id="51202" name="Picture 2"/>
          <p:cNvPicPr>
            <a:picLocks noGrp="1" noChangeAspect="1" noChangeArrowheads="1"/>
          </p:cNvPicPr>
          <p:nvPr>
            <p:ph type="tbl" idx="1"/>
          </p:nvPr>
        </p:nvPicPr>
        <p:blipFill>
          <a:blip r:embed="rId3" cstate="print"/>
          <a:srcRect/>
          <a:stretch>
            <a:fillRect/>
          </a:stretch>
        </p:blipFill>
        <p:spPr bwMode="auto">
          <a:xfrm>
            <a:off x="2195736" y="1052736"/>
            <a:ext cx="6050387" cy="4525963"/>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r>
              <a:rPr lang="en-AU" smtClean="0"/>
              <a:t>Page </a:t>
            </a:r>
            <a:endParaRPr lang="en-AU"/>
          </a:p>
        </p:txBody>
      </p:sp>
      <p:sp>
        <p:nvSpPr>
          <p:cNvPr id="5" name="Slide Number Placeholder 4"/>
          <p:cNvSpPr>
            <a:spLocks noGrp="1"/>
          </p:cNvSpPr>
          <p:nvPr>
            <p:ph type="sldNum" sz="quarter" idx="12"/>
          </p:nvPr>
        </p:nvSpPr>
        <p:spPr/>
        <p:txBody>
          <a:bodyPr/>
          <a:lstStyle/>
          <a:p>
            <a:fld id="{5C26A62C-D7F0-4B38-99F9-B791A32DACD3}" type="slidenum">
              <a:rPr lang="en-AU" smtClean="0"/>
              <a:pPr/>
              <a:t>23</a:t>
            </a:fld>
            <a:endParaRPr lang="en-AU"/>
          </a:p>
        </p:txBody>
      </p:sp>
      <p:pic>
        <p:nvPicPr>
          <p:cNvPr id="6" name="Picture 5" descr="logo.jpg"/>
          <p:cNvPicPr>
            <a:picLocks noChangeAspect="1"/>
          </p:cNvPicPr>
          <p:nvPr/>
        </p:nvPicPr>
        <p:blipFill>
          <a:blip r:embed="rId4"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Activity 13</a:t>
            </a:r>
            <a:endParaRPr lang="en-AU" dirty="0"/>
          </a:p>
        </p:txBody>
      </p:sp>
      <p:pic>
        <p:nvPicPr>
          <p:cNvPr id="52226" name="Picture 2"/>
          <p:cNvPicPr>
            <a:picLocks noGrp="1" noChangeAspect="1" noChangeArrowheads="1"/>
          </p:cNvPicPr>
          <p:nvPr>
            <p:ph type="tbl" idx="1"/>
          </p:nvPr>
        </p:nvPicPr>
        <p:blipFill>
          <a:blip r:embed="rId3" cstate="print"/>
          <a:stretch>
            <a:fillRect/>
          </a:stretch>
        </p:blipFill>
        <p:spPr bwMode="auto">
          <a:xfrm>
            <a:off x="1466850" y="2620169"/>
            <a:ext cx="6210300" cy="2486025"/>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r>
              <a:rPr lang="en-AU" smtClean="0"/>
              <a:t>Page </a:t>
            </a:r>
            <a:endParaRPr lang="en-AU"/>
          </a:p>
        </p:txBody>
      </p:sp>
      <p:sp>
        <p:nvSpPr>
          <p:cNvPr id="5" name="Slide Number Placeholder 4"/>
          <p:cNvSpPr>
            <a:spLocks noGrp="1"/>
          </p:cNvSpPr>
          <p:nvPr>
            <p:ph type="sldNum" sz="quarter" idx="12"/>
          </p:nvPr>
        </p:nvSpPr>
        <p:spPr/>
        <p:txBody>
          <a:bodyPr/>
          <a:lstStyle/>
          <a:p>
            <a:fld id="{5C26A62C-D7F0-4B38-99F9-B791A32DACD3}" type="slidenum">
              <a:rPr lang="en-AU" smtClean="0"/>
              <a:pPr/>
              <a:t>24</a:t>
            </a:fld>
            <a:endParaRPr lang="en-AU"/>
          </a:p>
        </p:txBody>
      </p:sp>
      <p:pic>
        <p:nvPicPr>
          <p:cNvPr id="6" name="Picture 5" descr="logo.jpg"/>
          <p:cNvPicPr>
            <a:picLocks noChangeAspect="1"/>
          </p:cNvPicPr>
          <p:nvPr/>
        </p:nvPicPr>
        <p:blipFill>
          <a:blip r:embed="rId4"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a:t>Page </a:t>
            </a:r>
          </a:p>
        </p:txBody>
      </p:sp>
      <p:sp>
        <p:nvSpPr>
          <p:cNvPr id="6" name="Slide Number Placeholder 5"/>
          <p:cNvSpPr>
            <a:spLocks noGrp="1"/>
          </p:cNvSpPr>
          <p:nvPr>
            <p:ph type="sldNum" sz="quarter" idx="12"/>
          </p:nvPr>
        </p:nvSpPr>
        <p:spPr/>
        <p:txBody>
          <a:bodyPr/>
          <a:lstStyle/>
          <a:p>
            <a:fld id="{02C1487D-F182-4CC3-A3E1-763F03583133}" type="slidenum">
              <a:rPr lang="en-AU"/>
              <a:pPr/>
              <a:t>25</a:t>
            </a:fld>
            <a:endParaRPr lang="en-AU"/>
          </a:p>
        </p:txBody>
      </p:sp>
      <p:sp>
        <p:nvSpPr>
          <p:cNvPr id="114691"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14692" name="Rectangle 4"/>
          <p:cNvSpPr>
            <a:spLocks noChangeArrowheads="1"/>
          </p:cNvSpPr>
          <p:nvPr/>
        </p:nvSpPr>
        <p:spPr bwMode="auto">
          <a:xfrm>
            <a:off x="1979712" y="0"/>
            <a:ext cx="8229600" cy="3960813"/>
          </a:xfrm>
          <a:prstGeom prst="rect">
            <a:avLst/>
          </a:prstGeom>
          <a:noFill/>
          <a:ln w="9525">
            <a:noFill/>
            <a:miter lim="800000"/>
            <a:headEnd/>
            <a:tailEnd/>
          </a:ln>
          <a:effectLst/>
        </p:spPr>
        <p:txBody>
          <a:bodyPr/>
          <a:lstStyle/>
          <a:p>
            <a:pPr marL="342900" indent="-342900">
              <a:spcBef>
                <a:spcPct val="20000"/>
              </a:spcBef>
            </a:pPr>
            <a:r>
              <a:rPr lang="en-US" sz="3200" dirty="0"/>
              <a:t>Learning Activity </a:t>
            </a:r>
            <a:r>
              <a:rPr lang="en-US" sz="3200" dirty="0" smtClean="0"/>
              <a:t>14</a:t>
            </a:r>
            <a:endParaRPr lang="en-US" sz="3200" dirty="0"/>
          </a:p>
          <a:p>
            <a:pPr marL="342900" indent="-342900">
              <a:spcBef>
                <a:spcPct val="20000"/>
              </a:spcBef>
            </a:pPr>
            <a:r>
              <a:rPr lang="en-AU" sz="3200" b="1" dirty="0"/>
              <a:t>Aims</a:t>
            </a:r>
          </a:p>
          <a:p>
            <a:pPr marL="342900" lvl="0" indent="-342900">
              <a:spcBef>
                <a:spcPct val="20000"/>
              </a:spcBef>
              <a:buFontTx/>
              <a:buChar char="•"/>
            </a:pPr>
            <a:r>
              <a:rPr lang="en-AU" sz="1400" b="1" dirty="0" smtClean="0"/>
              <a:t>An introduction to data visualization/business intelligence</a:t>
            </a:r>
          </a:p>
          <a:p>
            <a:pPr marL="342900" lvl="0" indent="-342900">
              <a:spcBef>
                <a:spcPct val="20000"/>
              </a:spcBef>
              <a:buFontTx/>
              <a:buChar char="•"/>
            </a:pPr>
            <a:r>
              <a:rPr lang="en-AU" sz="1400" b="1" dirty="0" smtClean="0"/>
              <a:t>Functions required </a:t>
            </a:r>
          </a:p>
          <a:p>
            <a:pPr marL="342900" lvl="0" indent="-342900">
              <a:spcBef>
                <a:spcPct val="20000"/>
              </a:spcBef>
              <a:buFontTx/>
              <a:buChar char="•"/>
            </a:pPr>
            <a:r>
              <a:rPr lang="en-AU" sz="1400" b="1" dirty="0" smtClean="0"/>
              <a:t>Graphical representation of data </a:t>
            </a:r>
          </a:p>
          <a:p>
            <a:pPr marL="800100" lvl="2" indent="-342900">
              <a:spcBef>
                <a:spcPct val="20000"/>
              </a:spcBef>
              <a:buFontTx/>
              <a:buChar char="•"/>
            </a:pPr>
            <a:r>
              <a:rPr lang="en-AU" sz="1400" b="1" dirty="0" smtClean="0"/>
              <a:t>Bar Graph</a:t>
            </a:r>
          </a:p>
          <a:p>
            <a:pPr marL="342900" lvl="0" indent="-342900">
              <a:spcBef>
                <a:spcPct val="20000"/>
              </a:spcBef>
              <a:buFontTx/>
              <a:buChar char="•"/>
            </a:pPr>
            <a:r>
              <a:rPr lang="en-AU" sz="1400" b="1" dirty="0" smtClean="0"/>
              <a:t>Extension Activities</a:t>
            </a:r>
          </a:p>
        </p:txBody>
      </p:sp>
      <p:pic>
        <p:nvPicPr>
          <p:cNvPr id="7" name="Picture 6"/>
          <p:cNvPicPr/>
          <p:nvPr/>
        </p:nvPicPr>
        <p:blipFill>
          <a:blip r:embed="rId3" cstate="print"/>
          <a:srcRect/>
          <a:stretch>
            <a:fillRect/>
          </a:stretch>
        </p:blipFill>
        <p:spPr bwMode="auto">
          <a:xfrm>
            <a:off x="2123728" y="2852936"/>
            <a:ext cx="4229100" cy="3248025"/>
          </a:xfrm>
          <a:prstGeom prst="rect">
            <a:avLst/>
          </a:prstGeom>
          <a:noFill/>
          <a:ln w="9525">
            <a:noFill/>
            <a:miter lim="800000"/>
            <a:headEnd/>
            <a:tailEnd/>
          </a:ln>
        </p:spPr>
      </p:pic>
      <p:pic>
        <p:nvPicPr>
          <p:cNvPr id="8" name="Picture 7" descr="logo.jpg"/>
          <p:cNvPicPr>
            <a:picLocks noChangeAspect="1"/>
          </p:cNvPicPr>
          <p:nvPr/>
        </p:nvPicPr>
        <p:blipFill>
          <a:blip r:embed="rId4"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a:t>Page </a:t>
            </a:r>
          </a:p>
        </p:txBody>
      </p:sp>
      <p:sp>
        <p:nvSpPr>
          <p:cNvPr id="6" name="Slide Number Placeholder 5"/>
          <p:cNvSpPr>
            <a:spLocks noGrp="1"/>
          </p:cNvSpPr>
          <p:nvPr>
            <p:ph type="sldNum" sz="quarter" idx="12"/>
          </p:nvPr>
        </p:nvSpPr>
        <p:spPr/>
        <p:txBody>
          <a:bodyPr/>
          <a:lstStyle/>
          <a:p>
            <a:fld id="{02C1487D-F182-4CC3-A3E1-763F03583133}" type="slidenum">
              <a:rPr lang="en-AU"/>
              <a:pPr/>
              <a:t>26</a:t>
            </a:fld>
            <a:endParaRPr lang="en-AU"/>
          </a:p>
        </p:txBody>
      </p:sp>
      <p:sp>
        <p:nvSpPr>
          <p:cNvPr id="114691"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14692" name="Rectangle 4"/>
          <p:cNvSpPr>
            <a:spLocks noChangeArrowheads="1"/>
          </p:cNvSpPr>
          <p:nvPr/>
        </p:nvSpPr>
        <p:spPr bwMode="auto">
          <a:xfrm>
            <a:off x="2051720" y="0"/>
            <a:ext cx="8229600" cy="3960813"/>
          </a:xfrm>
          <a:prstGeom prst="rect">
            <a:avLst/>
          </a:prstGeom>
          <a:noFill/>
          <a:ln w="9525">
            <a:noFill/>
            <a:miter lim="800000"/>
            <a:headEnd/>
            <a:tailEnd/>
          </a:ln>
          <a:effectLst/>
        </p:spPr>
        <p:txBody>
          <a:bodyPr/>
          <a:lstStyle/>
          <a:p>
            <a:pPr marL="342900" indent="-342900">
              <a:spcBef>
                <a:spcPct val="20000"/>
              </a:spcBef>
            </a:pPr>
            <a:r>
              <a:rPr lang="en-US" sz="3200" dirty="0"/>
              <a:t>Learning Activity </a:t>
            </a:r>
            <a:r>
              <a:rPr lang="en-US" sz="3200" dirty="0" smtClean="0"/>
              <a:t>15</a:t>
            </a:r>
            <a:endParaRPr lang="en-US" sz="3200" dirty="0"/>
          </a:p>
          <a:p>
            <a:pPr marL="342900" indent="-342900">
              <a:spcBef>
                <a:spcPct val="20000"/>
              </a:spcBef>
            </a:pPr>
            <a:r>
              <a:rPr lang="en-AU" sz="3200" b="1" dirty="0"/>
              <a:t>Aims</a:t>
            </a:r>
          </a:p>
          <a:p>
            <a:pPr marL="342900" indent="-342900">
              <a:spcBef>
                <a:spcPct val="20000"/>
              </a:spcBef>
              <a:buFontTx/>
              <a:buChar char="•"/>
            </a:pPr>
            <a:r>
              <a:rPr lang="en-AU" sz="1400" b="1" dirty="0" smtClean="0"/>
              <a:t>Case Study: </a:t>
            </a:r>
            <a:r>
              <a:rPr lang="mn-MN" sz="1400" b="1" dirty="0" smtClean="0"/>
              <a:t>Restaurant Ordering System</a:t>
            </a:r>
            <a:r>
              <a:rPr lang="en-AU" sz="1400" b="1" dirty="0" smtClean="0"/>
              <a:t> </a:t>
            </a:r>
          </a:p>
          <a:p>
            <a:pPr marL="800100" lvl="1" indent="-342900">
              <a:spcBef>
                <a:spcPct val="20000"/>
              </a:spcBef>
              <a:buFontTx/>
              <a:buChar char="•"/>
            </a:pPr>
            <a:r>
              <a:rPr lang="en-AU" sz="1400" b="1" dirty="0" smtClean="0"/>
              <a:t> OOP</a:t>
            </a:r>
          </a:p>
          <a:p>
            <a:pPr marL="800100" lvl="1" indent="-342900">
              <a:spcBef>
                <a:spcPct val="20000"/>
              </a:spcBef>
              <a:buFontTx/>
              <a:buChar char="•"/>
            </a:pPr>
            <a:r>
              <a:rPr lang="en-AU" sz="1400" b="1" dirty="0" smtClean="0"/>
              <a:t>saving to file</a:t>
            </a:r>
          </a:p>
          <a:p>
            <a:pPr marL="800100" lvl="1" indent="-342900">
              <a:spcBef>
                <a:spcPct val="20000"/>
              </a:spcBef>
              <a:buFontTx/>
              <a:buChar char="•"/>
            </a:pPr>
            <a:r>
              <a:rPr lang="en-AU" sz="1400" b="1" dirty="0" smtClean="0"/>
              <a:t>Adding purchases to</a:t>
            </a:r>
            <a:r>
              <a:rPr lang="mn-MN" sz="1400" b="1" dirty="0" smtClean="0"/>
              <a:t> order</a:t>
            </a:r>
            <a:endParaRPr lang="en-AU" sz="1400" b="1" dirty="0" smtClean="0"/>
          </a:p>
          <a:p>
            <a:pPr marL="800100" lvl="1" indent="-342900">
              <a:spcBef>
                <a:spcPct val="20000"/>
              </a:spcBef>
              <a:buFontTx/>
              <a:buChar char="•"/>
            </a:pPr>
            <a:r>
              <a:rPr lang="mn-MN" sz="1400" b="1" dirty="0" smtClean="0"/>
              <a:t>Edit/confirm order</a:t>
            </a:r>
            <a:endParaRPr lang="en-AU" sz="1400" b="1" dirty="0" smtClean="0"/>
          </a:p>
          <a:p>
            <a:pPr marL="800100" lvl="1" indent="-342900">
              <a:spcBef>
                <a:spcPct val="20000"/>
              </a:spcBef>
              <a:buFontTx/>
              <a:buChar char="•"/>
            </a:pPr>
            <a:r>
              <a:rPr lang="mn-MN" sz="1400" b="1" dirty="0" smtClean="0"/>
              <a:t>Billing</a:t>
            </a:r>
            <a:r>
              <a:rPr lang="en-AU" sz="1400" b="1" dirty="0" smtClean="0"/>
              <a:t> and payment</a:t>
            </a:r>
          </a:p>
          <a:p>
            <a:pPr marL="342900" indent="-342900">
              <a:spcBef>
                <a:spcPct val="20000"/>
              </a:spcBef>
              <a:buFontTx/>
              <a:buChar char="•"/>
            </a:pPr>
            <a:r>
              <a:rPr lang="en-AU" sz="1400" b="1" dirty="0" smtClean="0"/>
              <a:t>Extension Activities</a:t>
            </a:r>
          </a:p>
          <a:p>
            <a:pPr marL="342900" indent="-342900">
              <a:spcBef>
                <a:spcPct val="20000"/>
              </a:spcBef>
              <a:buFontTx/>
              <a:buChar char="•"/>
            </a:pPr>
            <a:endParaRPr lang="en-AU" sz="1400" b="1" dirty="0" smtClean="0"/>
          </a:p>
        </p:txBody>
      </p:sp>
      <p:pic>
        <p:nvPicPr>
          <p:cNvPr id="11265" name="Picture 1"/>
          <p:cNvPicPr>
            <a:picLocks noChangeAspect="1" noChangeArrowheads="1"/>
          </p:cNvPicPr>
          <p:nvPr/>
        </p:nvPicPr>
        <p:blipFill>
          <a:blip r:embed="rId3" cstate="print"/>
          <a:srcRect/>
          <a:stretch>
            <a:fillRect/>
          </a:stretch>
        </p:blipFill>
        <p:spPr bwMode="auto">
          <a:xfrm>
            <a:off x="179512" y="3133725"/>
            <a:ext cx="9144000" cy="3724275"/>
          </a:xfrm>
          <a:prstGeom prst="rect">
            <a:avLst/>
          </a:prstGeom>
          <a:noFill/>
          <a:ln w="9525">
            <a:noFill/>
            <a:miter lim="800000"/>
            <a:headEnd/>
            <a:tailEnd/>
          </a:ln>
        </p:spPr>
      </p:pic>
      <p:pic>
        <p:nvPicPr>
          <p:cNvPr id="7" name="Picture 6" descr="logo.jpg"/>
          <p:cNvPicPr>
            <a:picLocks noChangeAspect="1"/>
          </p:cNvPicPr>
          <p:nvPr/>
        </p:nvPicPr>
        <p:blipFill>
          <a:blip r:embed="rId4"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1265"/>
                                        </p:tgtEl>
                                        <p:attrNameLst>
                                          <p:attrName>style.visibility</p:attrName>
                                        </p:attrNameLst>
                                      </p:cBhvr>
                                      <p:to>
                                        <p:strVal val="visible"/>
                                      </p:to>
                                    </p:set>
                                    <p:animEffect transition="in" filter="diamond(in)">
                                      <p:cBhvr>
                                        <p:cTn id="7" dur="2000"/>
                                        <p:tgtEl>
                                          <p:spTgt spid="112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a:t>Page </a:t>
            </a:r>
          </a:p>
        </p:txBody>
      </p:sp>
      <p:sp>
        <p:nvSpPr>
          <p:cNvPr id="6" name="Slide Number Placeholder 5"/>
          <p:cNvSpPr>
            <a:spLocks noGrp="1"/>
          </p:cNvSpPr>
          <p:nvPr>
            <p:ph type="sldNum" sz="quarter" idx="12"/>
          </p:nvPr>
        </p:nvSpPr>
        <p:spPr/>
        <p:txBody>
          <a:bodyPr/>
          <a:lstStyle/>
          <a:p>
            <a:fld id="{02C1487D-F182-4CC3-A3E1-763F03583133}" type="slidenum">
              <a:rPr lang="en-AU"/>
              <a:pPr/>
              <a:t>27</a:t>
            </a:fld>
            <a:endParaRPr lang="en-AU"/>
          </a:p>
        </p:txBody>
      </p:sp>
      <p:sp>
        <p:nvSpPr>
          <p:cNvPr id="114691"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14692" name="Rectangle 4"/>
          <p:cNvSpPr>
            <a:spLocks noChangeArrowheads="1"/>
          </p:cNvSpPr>
          <p:nvPr/>
        </p:nvSpPr>
        <p:spPr bwMode="auto">
          <a:xfrm>
            <a:off x="914400" y="2276475"/>
            <a:ext cx="8229600" cy="3960813"/>
          </a:xfrm>
          <a:prstGeom prst="rect">
            <a:avLst/>
          </a:prstGeom>
          <a:noFill/>
          <a:ln w="9525">
            <a:noFill/>
            <a:miter lim="800000"/>
            <a:headEnd/>
            <a:tailEnd/>
          </a:ln>
          <a:effectLst/>
        </p:spPr>
        <p:txBody>
          <a:bodyPr/>
          <a:lstStyle/>
          <a:p>
            <a:pPr marL="342900" indent="-342900">
              <a:spcBef>
                <a:spcPct val="20000"/>
              </a:spcBef>
            </a:pPr>
            <a:r>
              <a:rPr lang="en-US" sz="3200" dirty="0"/>
              <a:t>Learning Activity </a:t>
            </a:r>
            <a:r>
              <a:rPr lang="en-US" sz="3200" dirty="0" smtClean="0"/>
              <a:t>16</a:t>
            </a:r>
          </a:p>
          <a:p>
            <a:pPr marL="342900" indent="-342900">
              <a:spcBef>
                <a:spcPct val="20000"/>
              </a:spcBef>
            </a:pPr>
            <a:r>
              <a:rPr lang="en-AU" sz="3200" b="1" dirty="0" smtClean="0"/>
              <a:t>Aims</a:t>
            </a:r>
          </a:p>
          <a:p>
            <a:pPr marL="342900" indent="-342900">
              <a:spcBef>
                <a:spcPct val="20000"/>
              </a:spcBef>
              <a:buFontTx/>
              <a:buChar char="•"/>
            </a:pPr>
            <a:r>
              <a:rPr lang="en-AU" sz="1400" b="1" dirty="0" smtClean="0"/>
              <a:t>UML – Use Case essentials</a:t>
            </a:r>
          </a:p>
          <a:p>
            <a:pPr marL="342900" indent="-342900">
              <a:spcBef>
                <a:spcPct val="20000"/>
              </a:spcBef>
              <a:buFontTx/>
              <a:buChar char="•"/>
            </a:pPr>
            <a:r>
              <a:rPr lang="en-AU" sz="1400" b="1" dirty="0" smtClean="0"/>
              <a:t>SRS -   background and outline</a:t>
            </a:r>
          </a:p>
          <a:p>
            <a:pPr marL="342900" indent="-342900">
              <a:spcBef>
                <a:spcPct val="20000"/>
              </a:spcBef>
              <a:buFontTx/>
              <a:buChar char="•"/>
            </a:pPr>
            <a:r>
              <a:rPr lang="en-AU" sz="1400" b="1" dirty="0" smtClean="0"/>
              <a:t>Case study Exercise 15 retrospective </a:t>
            </a:r>
          </a:p>
          <a:p>
            <a:pPr marL="800100" lvl="1" indent="-342900">
              <a:spcBef>
                <a:spcPct val="20000"/>
              </a:spcBef>
              <a:buFontTx/>
              <a:buChar char="•"/>
            </a:pPr>
            <a:r>
              <a:rPr lang="en-AU" sz="1400" b="1" dirty="0" smtClean="0"/>
              <a:t>Use Case and </a:t>
            </a:r>
          </a:p>
          <a:p>
            <a:pPr marL="800100" lvl="1" indent="-342900">
              <a:spcBef>
                <a:spcPct val="20000"/>
              </a:spcBef>
              <a:buFontTx/>
              <a:buChar char="•"/>
            </a:pPr>
            <a:r>
              <a:rPr lang="en-AU" sz="1400" b="1" dirty="0" smtClean="0"/>
              <a:t>SRS </a:t>
            </a:r>
          </a:p>
          <a:p>
            <a:pPr marL="800100" lvl="1" indent="-342900">
              <a:spcBef>
                <a:spcPct val="20000"/>
              </a:spcBef>
            </a:pPr>
            <a:r>
              <a:rPr lang="en-AU" sz="1400" b="1" dirty="0" smtClean="0"/>
              <a:t> worked example</a:t>
            </a:r>
          </a:p>
          <a:p>
            <a:pPr marL="342900" indent="-342900">
              <a:spcBef>
                <a:spcPct val="20000"/>
              </a:spcBef>
              <a:buFontTx/>
              <a:buChar char="•"/>
            </a:pPr>
            <a:r>
              <a:rPr lang="en-AU" sz="1400" b="1" dirty="0" smtClean="0"/>
              <a:t>Extension Activities</a:t>
            </a:r>
          </a:p>
          <a:p>
            <a:pPr marL="342900" indent="-342900">
              <a:spcBef>
                <a:spcPct val="20000"/>
              </a:spcBef>
              <a:buFontTx/>
              <a:buChar char="•"/>
            </a:pPr>
            <a:endParaRPr lang="en-AU" sz="1400" b="1" dirty="0" smtClean="0"/>
          </a:p>
        </p:txBody>
      </p:sp>
      <p:pic>
        <p:nvPicPr>
          <p:cNvPr id="7" name="Picture 6"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a:t>Page </a:t>
            </a:r>
          </a:p>
        </p:txBody>
      </p:sp>
      <p:sp>
        <p:nvSpPr>
          <p:cNvPr id="6" name="Slide Number Placeholder 5"/>
          <p:cNvSpPr>
            <a:spLocks noGrp="1"/>
          </p:cNvSpPr>
          <p:nvPr>
            <p:ph type="sldNum" sz="quarter" idx="12"/>
          </p:nvPr>
        </p:nvSpPr>
        <p:spPr/>
        <p:txBody>
          <a:bodyPr/>
          <a:lstStyle/>
          <a:p>
            <a:fld id="{02C1487D-F182-4CC3-A3E1-763F03583133}" type="slidenum">
              <a:rPr lang="en-AU"/>
              <a:pPr/>
              <a:t>28</a:t>
            </a:fld>
            <a:endParaRPr lang="en-AU"/>
          </a:p>
        </p:txBody>
      </p:sp>
      <p:sp>
        <p:nvSpPr>
          <p:cNvPr id="114691"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14692" name="Rectangle 4"/>
          <p:cNvSpPr>
            <a:spLocks noChangeArrowheads="1"/>
          </p:cNvSpPr>
          <p:nvPr/>
        </p:nvSpPr>
        <p:spPr bwMode="auto">
          <a:xfrm>
            <a:off x="914400" y="2276475"/>
            <a:ext cx="8229600" cy="3960813"/>
          </a:xfrm>
          <a:prstGeom prst="rect">
            <a:avLst/>
          </a:prstGeom>
          <a:noFill/>
          <a:ln w="9525">
            <a:noFill/>
            <a:miter lim="800000"/>
            <a:headEnd/>
            <a:tailEnd/>
          </a:ln>
          <a:effectLst/>
        </p:spPr>
        <p:txBody>
          <a:bodyPr/>
          <a:lstStyle/>
          <a:p>
            <a:pPr marL="342900" indent="-342900">
              <a:spcBef>
                <a:spcPct val="20000"/>
              </a:spcBef>
            </a:pPr>
            <a:r>
              <a:rPr lang="en-US" sz="3200" dirty="0"/>
              <a:t>Learning Activity </a:t>
            </a:r>
            <a:r>
              <a:rPr lang="en-US" sz="3200" dirty="0" smtClean="0"/>
              <a:t>17</a:t>
            </a:r>
            <a:endParaRPr lang="en-US" sz="3200" dirty="0"/>
          </a:p>
          <a:p>
            <a:pPr marL="342900" indent="-342900">
              <a:spcBef>
                <a:spcPct val="20000"/>
              </a:spcBef>
            </a:pPr>
            <a:r>
              <a:rPr lang="en-AU" sz="3200" b="1" dirty="0" smtClean="0"/>
              <a:t>Aims</a:t>
            </a:r>
          </a:p>
          <a:p>
            <a:pPr lvl="0" indent="-342900">
              <a:spcBef>
                <a:spcPct val="20000"/>
              </a:spcBef>
              <a:buFont typeface="Arial" pitchFamily="34" charset="0"/>
              <a:buChar char="•"/>
            </a:pPr>
            <a:r>
              <a:rPr lang="en-AU" sz="1400" b="1" dirty="0" smtClean="0"/>
              <a:t>Mobile devices and PHP</a:t>
            </a:r>
          </a:p>
          <a:p>
            <a:pPr lvl="0" indent="-342900">
              <a:spcBef>
                <a:spcPct val="20000"/>
              </a:spcBef>
              <a:buFont typeface="Arial" pitchFamily="34" charset="0"/>
              <a:buChar char="•"/>
            </a:pPr>
            <a:r>
              <a:rPr lang="en-AU" sz="1400" b="1" dirty="0" smtClean="0"/>
              <a:t>Detect client browser and details</a:t>
            </a:r>
          </a:p>
          <a:p>
            <a:pPr lvl="0" indent="-342900">
              <a:spcBef>
                <a:spcPct val="20000"/>
              </a:spcBef>
              <a:buFont typeface="Arial" pitchFamily="34" charset="0"/>
              <a:buChar char="•"/>
            </a:pPr>
            <a:r>
              <a:rPr lang="en-AU" sz="1400" b="1" dirty="0" smtClean="0"/>
              <a:t>Customise output based on client environment</a:t>
            </a:r>
          </a:p>
          <a:p>
            <a:pPr lvl="0" indent="-342900">
              <a:spcBef>
                <a:spcPct val="20000"/>
              </a:spcBef>
              <a:buFont typeface="Arial" pitchFamily="34" charset="0"/>
              <a:buChar char="•"/>
            </a:pPr>
            <a:r>
              <a:rPr lang="en-AU" sz="1400" b="1" dirty="0" smtClean="0"/>
              <a:t>CSS for mobile devices</a:t>
            </a:r>
          </a:p>
          <a:p>
            <a:pPr lvl="0" indent="-342900">
              <a:spcBef>
                <a:spcPct val="20000"/>
              </a:spcBef>
              <a:buFont typeface="Arial" pitchFamily="34" charset="0"/>
              <a:buChar char="•"/>
            </a:pPr>
            <a:r>
              <a:rPr lang="en-AU" sz="1400" b="1" dirty="0" smtClean="0"/>
              <a:t>Case Study:  Travelling utility sales representative</a:t>
            </a:r>
          </a:p>
          <a:p>
            <a:pPr lvl="1" indent="-342900">
              <a:spcBef>
                <a:spcPct val="20000"/>
              </a:spcBef>
              <a:buFont typeface="Arial" pitchFamily="34" charset="0"/>
              <a:buChar char="•"/>
            </a:pPr>
            <a:r>
              <a:rPr lang="en-AU" sz="1400" b="1" dirty="0" smtClean="0"/>
              <a:t>Mobile device</a:t>
            </a:r>
          </a:p>
          <a:p>
            <a:pPr lvl="1" indent="-342900">
              <a:spcBef>
                <a:spcPct val="20000"/>
              </a:spcBef>
              <a:buFont typeface="Arial" pitchFamily="34" charset="0"/>
              <a:buChar char="•"/>
            </a:pPr>
            <a:r>
              <a:rPr lang="en-AU" sz="1400" b="1" dirty="0" smtClean="0"/>
              <a:t>saving to file</a:t>
            </a:r>
          </a:p>
          <a:p>
            <a:pPr lvl="1" indent="-342900">
              <a:spcBef>
                <a:spcPct val="20000"/>
              </a:spcBef>
              <a:buFont typeface="Arial" pitchFamily="34" charset="0"/>
              <a:buChar char="•"/>
            </a:pPr>
            <a:r>
              <a:rPr lang="en-AU" sz="1400" b="1" dirty="0" smtClean="0"/>
              <a:t>forwarding data for processing</a:t>
            </a:r>
          </a:p>
          <a:p>
            <a:pPr lvl="1" indent="-342900">
              <a:spcBef>
                <a:spcPct val="20000"/>
              </a:spcBef>
              <a:buFont typeface="Arial" pitchFamily="34" charset="0"/>
              <a:buChar char="•"/>
            </a:pPr>
            <a:r>
              <a:rPr lang="en-AU" sz="1400" b="1" dirty="0" smtClean="0"/>
              <a:t>email to confirm </a:t>
            </a:r>
          </a:p>
          <a:p>
            <a:pPr lvl="0" indent="-342900">
              <a:spcBef>
                <a:spcPct val="20000"/>
              </a:spcBef>
              <a:buFont typeface="Arial" pitchFamily="34" charset="0"/>
              <a:buChar char="•"/>
            </a:pPr>
            <a:r>
              <a:rPr lang="en-AU" sz="1400" b="1" dirty="0" smtClean="0"/>
              <a:t>Extension Activities</a:t>
            </a:r>
          </a:p>
          <a:p>
            <a:pPr marL="342900" indent="-342900">
              <a:spcBef>
                <a:spcPct val="20000"/>
              </a:spcBef>
              <a:buFontTx/>
              <a:buChar char="•"/>
            </a:pPr>
            <a:endParaRPr lang="en-AU" sz="1400" b="1" dirty="0" smtClean="0"/>
          </a:p>
        </p:txBody>
      </p:sp>
      <p:pic>
        <p:nvPicPr>
          <p:cNvPr id="7" name="Picture 6"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indent="-342900">
              <a:spcBef>
                <a:spcPct val="20000"/>
              </a:spcBef>
            </a:pPr>
            <a:r>
              <a:rPr lang="en-US" sz="3200" kern="1200" dirty="0" smtClean="0">
                <a:solidFill>
                  <a:schemeClr val="tx1"/>
                </a:solidFill>
                <a:latin typeface="Arial" charset="0"/>
                <a:ea typeface="+mn-ea"/>
                <a:cs typeface="+mn-cs"/>
              </a:rPr>
              <a:t>Learning Activity 17</a:t>
            </a:r>
            <a:br>
              <a:rPr lang="en-US" sz="3200" kern="1200" dirty="0" smtClean="0">
                <a:solidFill>
                  <a:schemeClr val="tx1"/>
                </a:solidFill>
                <a:latin typeface="Arial" charset="0"/>
                <a:ea typeface="+mn-ea"/>
                <a:cs typeface="+mn-cs"/>
              </a:rPr>
            </a:br>
            <a:r>
              <a:rPr lang="en-US" sz="3200" kern="1200" dirty="0" smtClean="0">
                <a:solidFill>
                  <a:schemeClr val="tx1"/>
                </a:solidFill>
                <a:latin typeface="Arial" charset="0"/>
                <a:ea typeface="+mn-ea"/>
                <a:cs typeface="+mn-cs"/>
              </a:rPr>
              <a:t>Mobile Device Program</a:t>
            </a:r>
            <a:endParaRPr lang="en-US" sz="3200" kern="1200" dirty="0">
              <a:solidFill>
                <a:schemeClr val="tx1"/>
              </a:solidFill>
              <a:latin typeface="Arial" charset="0"/>
              <a:ea typeface="+mn-ea"/>
              <a:cs typeface="+mn-cs"/>
            </a:endParaRPr>
          </a:p>
        </p:txBody>
      </p:sp>
      <p:sp>
        <p:nvSpPr>
          <p:cNvPr id="4" name="Footer Placeholder 3"/>
          <p:cNvSpPr>
            <a:spLocks noGrp="1"/>
          </p:cNvSpPr>
          <p:nvPr>
            <p:ph type="ftr" sz="quarter" idx="11"/>
          </p:nvPr>
        </p:nvSpPr>
        <p:spPr/>
        <p:txBody>
          <a:bodyPr/>
          <a:lstStyle/>
          <a:p>
            <a:r>
              <a:rPr lang="en-AU" smtClean="0"/>
              <a:t>Page </a:t>
            </a:r>
            <a:endParaRPr lang="en-AU"/>
          </a:p>
        </p:txBody>
      </p:sp>
      <p:sp>
        <p:nvSpPr>
          <p:cNvPr id="5" name="Slide Number Placeholder 4"/>
          <p:cNvSpPr>
            <a:spLocks noGrp="1"/>
          </p:cNvSpPr>
          <p:nvPr>
            <p:ph type="sldNum" sz="quarter" idx="12"/>
          </p:nvPr>
        </p:nvSpPr>
        <p:spPr/>
        <p:txBody>
          <a:bodyPr/>
          <a:lstStyle/>
          <a:p>
            <a:fld id="{5C26A62C-D7F0-4B38-99F9-B791A32DACD3}" type="slidenum">
              <a:rPr lang="en-AU" smtClean="0"/>
              <a:pPr/>
              <a:t>29</a:t>
            </a:fld>
            <a:endParaRPr lang="en-AU"/>
          </a:p>
        </p:txBody>
      </p:sp>
      <p:sp>
        <p:nvSpPr>
          <p:cNvPr id="53250" name="Text Box 2"/>
          <p:cNvSpPr txBox="1">
            <a:spLocks noChangeArrowheads="1"/>
          </p:cNvSpPr>
          <p:nvPr/>
        </p:nvSpPr>
        <p:spPr bwMode="auto">
          <a:xfrm>
            <a:off x="1115616" y="2492896"/>
            <a:ext cx="1790700" cy="7200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AU" sz="1100" b="0" i="0" u="none" strike="noStrike" cap="none" normalizeH="0" baseline="0" dirty="0" smtClean="0">
                <a:ln>
                  <a:noFill/>
                </a:ln>
                <a:solidFill>
                  <a:schemeClr val="tx1"/>
                </a:solidFill>
                <a:effectLst/>
                <a:latin typeface="Calibri" pitchFamily="34" charset="0"/>
                <a:cs typeface="Arial" pitchFamily="34" charset="0"/>
              </a:rPr>
              <a:t>Connect to a LAN through a wireless access point and browse the </a:t>
            </a:r>
            <a:r>
              <a:rPr kumimoji="0" lang="en-AU" sz="1100" b="0" i="0" u="none" strike="noStrike" cap="none" normalizeH="0" baseline="0" dirty="0" err="1" smtClean="0">
                <a:ln>
                  <a:noFill/>
                </a:ln>
                <a:solidFill>
                  <a:schemeClr val="tx1"/>
                </a:solidFill>
                <a:effectLst/>
                <a:latin typeface="Calibri" pitchFamily="34" charset="0"/>
                <a:cs typeface="Arial" pitchFamily="34" charset="0"/>
              </a:rPr>
              <a:t>php</a:t>
            </a:r>
            <a:r>
              <a:rPr kumimoji="0" lang="en-AU" sz="1100" b="1" i="0" u="none" strike="noStrike" cap="none" normalizeH="0" baseline="0" dirty="0" smtClean="0">
                <a:ln>
                  <a:noFill/>
                </a:ln>
                <a:solidFill>
                  <a:schemeClr val="tx1"/>
                </a:solidFill>
                <a:effectLst/>
                <a:latin typeface="Calibri" pitchFamily="34" charset="0"/>
                <a:cs typeface="Arial" pitchFamily="34" charset="0"/>
              </a:rPr>
              <a:t> page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Down Arrow 9"/>
          <p:cNvSpPr/>
          <p:nvPr/>
        </p:nvSpPr>
        <p:spPr>
          <a:xfrm rot="2977554">
            <a:off x="2483867" y="1354631"/>
            <a:ext cx="523609" cy="10538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3251" name="Text Box 3"/>
          <p:cNvSpPr txBox="1">
            <a:spLocks noChangeArrowheads="1"/>
          </p:cNvSpPr>
          <p:nvPr/>
        </p:nvSpPr>
        <p:spPr bwMode="auto">
          <a:xfrm>
            <a:off x="5796136" y="2420888"/>
            <a:ext cx="2287587" cy="9747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AU" sz="1100" b="0" i="0" u="none" strike="noStrike" cap="none" normalizeH="0" baseline="0" smtClean="0">
                <a:ln>
                  <a:noFill/>
                </a:ln>
                <a:solidFill>
                  <a:schemeClr val="tx1"/>
                </a:solidFill>
                <a:effectLst/>
                <a:latin typeface="Calibri" pitchFamily="34" charset="0"/>
                <a:cs typeface="Arial" pitchFamily="34" charset="0"/>
              </a:rPr>
              <a:t>Connect through the mobile phone carrier using a plan that allows internet access and browse web site</a:t>
            </a:r>
            <a:r>
              <a:rPr kumimoji="0" lang="mn-MN" sz="1100" b="0" i="0" u="none" strike="noStrike" cap="none" normalizeH="0" baseline="0" smtClean="0">
                <a:ln>
                  <a:noFill/>
                </a:ln>
                <a:solidFill>
                  <a:schemeClr val="tx1"/>
                </a:solidFill>
                <a:effectLst/>
                <a:latin typeface="Calibri" pitchFamily="34" charset="0"/>
                <a:cs typeface="Arial" pitchFamily="34" charset="0"/>
              </a:rPr>
              <a:t>. The w</a:t>
            </a:r>
            <a:r>
              <a:rPr kumimoji="0" lang="en-AU" sz="1100" b="0" i="0" u="none" strike="noStrike" cap="none" normalizeH="0" baseline="0" smtClean="0">
                <a:ln>
                  <a:noFill/>
                </a:ln>
                <a:solidFill>
                  <a:schemeClr val="tx1"/>
                </a:solidFill>
                <a:effectLst/>
                <a:latin typeface="Calibri" pitchFamily="34" charset="0"/>
                <a:cs typeface="Arial" pitchFamily="34" charset="0"/>
              </a:rPr>
              <a:t>eb site </a:t>
            </a:r>
            <a:r>
              <a:rPr kumimoji="0" lang="en-AU" sz="1100" b="1" i="0" u="sng" strike="noStrike" cap="none" normalizeH="0" baseline="0" smtClean="0">
                <a:ln>
                  <a:noFill/>
                </a:ln>
                <a:solidFill>
                  <a:schemeClr val="tx1"/>
                </a:solidFill>
                <a:effectLst/>
                <a:latin typeface="Calibri" pitchFamily="34" charset="0"/>
                <a:cs typeface="Arial" pitchFamily="34" charset="0"/>
              </a:rPr>
              <a:t>must</a:t>
            </a:r>
            <a:r>
              <a:rPr kumimoji="0" lang="en-AU" sz="1100" b="0" i="0" u="none" strike="noStrike" cap="none" normalizeH="0" baseline="0" smtClean="0">
                <a:ln>
                  <a:noFill/>
                </a:ln>
                <a:solidFill>
                  <a:schemeClr val="tx1"/>
                </a:solidFill>
                <a:effectLst/>
                <a:latin typeface="Calibri" pitchFamily="34" charset="0"/>
                <a:cs typeface="Arial" pitchFamily="34" charset="0"/>
              </a:rPr>
              <a:t> have public</a:t>
            </a:r>
            <a:r>
              <a:rPr kumimoji="0" lang="en-AU" sz="1100" b="1" i="0" u="none" strike="noStrike" cap="none" normalizeH="0" baseline="0" smtClean="0">
                <a:ln>
                  <a:noFill/>
                </a:ln>
                <a:solidFill>
                  <a:schemeClr val="tx1"/>
                </a:solidFill>
                <a:effectLst/>
                <a:latin typeface="Calibri" pitchFamily="34" charset="0"/>
                <a:cs typeface="Arial" pitchFamily="34" charset="0"/>
              </a:rPr>
              <a:t> </a:t>
            </a:r>
            <a:r>
              <a:rPr kumimoji="0" lang="en-AU" sz="1100" b="0" i="0" u="none" strike="noStrike" cap="none" normalizeH="0" baseline="0" smtClean="0">
                <a:ln>
                  <a:noFill/>
                </a:ln>
                <a:solidFill>
                  <a:schemeClr val="tx1"/>
                </a:solidFill>
                <a:effectLst/>
                <a:latin typeface="Calibri" pitchFamily="34" charset="0"/>
                <a:cs typeface="Arial" pitchFamily="34" charset="0"/>
              </a:rPr>
              <a:t>access</a:t>
            </a:r>
            <a:r>
              <a:rPr kumimoji="0" lang="mn-MN" sz="1100" b="0" i="0" u="none" strike="noStrike" cap="none" normalizeH="0" baseline="0" smtClean="0">
                <a:ln>
                  <a:noFill/>
                </a:ln>
                <a:solidFill>
                  <a:schemeClr val="tx1"/>
                </a:solidFill>
                <a:effectLst/>
                <a:latin typeface="Calibri" pitchFamily="34" charset="0"/>
                <a:cs typeface="Arial" pitchFamily="34" charset="0"/>
              </a:rPr>
              <a:t> in this example.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Down Arrow 11"/>
          <p:cNvSpPr/>
          <p:nvPr/>
        </p:nvSpPr>
        <p:spPr>
          <a:xfrm rot="19143444">
            <a:off x="5501305" y="1311422"/>
            <a:ext cx="523609" cy="10538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3255" name="Picture 7" descr="http://t2.gstatic.com/images?q=tbn:ANd9GcTUqVtFbZbPKmqJ-vh0cc5b63OTkY_8ucvzNVA9iT3Pk-o_HeDRag"/>
          <p:cNvPicPr>
            <a:picLocks noChangeAspect="1" noChangeArrowheads="1"/>
          </p:cNvPicPr>
          <p:nvPr/>
        </p:nvPicPr>
        <p:blipFill>
          <a:blip r:embed="rId3" cstate="print"/>
          <a:srcRect/>
          <a:stretch>
            <a:fillRect/>
          </a:stretch>
        </p:blipFill>
        <p:spPr bwMode="auto">
          <a:xfrm>
            <a:off x="251520" y="3717032"/>
            <a:ext cx="4285362" cy="2232248"/>
          </a:xfrm>
          <a:prstGeom prst="rect">
            <a:avLst/>
          </a:prstGeom>
          <a:noFill/>
        </p:spPr>
      </p:pic>
      <p:pic>
        <p:nvPicPr>
          <p:cNvPr id="53257" name="Picture 9" descr="http://t2.gstatic.com/images?q=tbn:ANd9GcQw5ob9tn8o7unDZfbJ5kDIKUHIY--udJyAdbm8CF0Q8WcMC12x3w"/>
          <p:cNvPicPr>
            <a:picLocks noChangeAspect="1" noChangeArrowheads="1"/>
          </p:cNvPicPr>
          <p:nvPr/>
        </p:nvPicPr>
        <p:blipFill>
          <a:blip r:embed="rId4" cstate="print"/>
          <a:srcRect/>
          <a:stretch>
            <a:fillRect/>
          </a:stretch>
        </p:blipFill>
        <p:spPr bwMode="auto">
          <a:xfrm>
            <a:off x="3995936" y="5013176"/>
            <a:ext cx="720080" cy="961344"/>
          </a:xfrm>
          <a:prstGeom prst="rect">
            <a:avLst/>
          </a:prstGeom>
          <a:noFill/>
        </p:spPr>
      </p:pic>
      <p:pic>
        <p:nvPicPr>
          <p:cNvPr id="53258" name="Picture 10"/>
          <p:cNvPicPr>
            <a:picLocks noChangeAspect="1" noChangeArrowheads="1"/>
          </p:cNvPicPr>
          <p:nvPr/>
        </p:nvPicPr>
        <p:blipFill>
          <a:blip r:embed="rId5" cstate="print"/>
          <a:srcRect/>
          <a:stretch>
            <a:fillRect/>
          </a:stretch>
        </p:blipFill>
        <p:spPr bwMode="auto">
          <a:xfrm>
            <a:off x="3851920" y="4653136"/>
            <a:ext cx="304800" cy="285750"/>
          </a:xfrm>
          <a:prstGeom prst="rect">
            <a:avLst/>
          </a:prstGeom>
          <a:noFill/>
          <a:ln w="9525">
            <a:noFill/>
            <a:miter lim="800000"/>
            <a:headEnd/>
            <a:tailEnd/>
          </a:ln>
        </p:spPr>
      </p:pic>
      <p:pic>
        <p:nvPicPr>
          <p:cNvPr id="18" name="Picture 9" descr="http://t2.gstatic.com/images?q=tbn:ANd9GcQw5ob9tn8o7unDZfbJ5kDIKUHIY--udJyAdbm8CF0Q8WcMC12x3w"/>
          <p:cNvPicPr>
            <a:picLocks noChangeAspect="1" noChangeArrowheads="1"/>
          </p:cNvPicPr>
          <p:nvPr/>
        </p:nvPicPr>
        <p:blipFill>
          <a:blip r:embed="rId4" cstate="print"/>
          <a:srcRect/>
          <a:stretch>
            <a:fillRect/>
          </a:stretch>
        </p:blipFill>
        <p:spPr bwMode="auto">
          <a:xfrm>
            <a:off x="8604448" y="4653136"/>
            <a:ext cx="720080" cy="961344"/>
          </a:xfrm>
          <a:prstGeom prst="rect">
            <a:avLst/>
          </a:prstGeom>
          <a:noFill/>
        </p:spPr>
      </p:pic>
      <p:pic>
        <p:nvPicPr>
          <p:cNvPr id="19" name="Picture 10"/>
          <p:cNvPicPr>
            <a:picLocks noChangeAspect="1" noChangeArrowheads="1"/>
          </p:cNvPicPr>
          <p:nvPr/>
        </p:nvPicPr>
        <p:blipFill>
          <a:blip r:embed="rId5" cstate="print"/>
          <a:srcRect/>
          <a:stretch>
            <a:fillRect/>
          </a:stretch>
        </p:blipFill>
        <p:spPr bwMode="auto">
          <a:xfrm>
            <a:off x="8316416" y="4365104"/>
            <a:ext cx="304800" cy="285750"/>
          </a:xfrm>
          <a:prstGeom prst="rect">
            <a:avLst/>
          </a:prstGeom>
          <a:noFill/>
          <a:ln w="9525">
            <a:noFill/>
            <a:miter lim="800000"/>
            <a:headEnd/>
            <a:tailEnd/>
          </a:ln>
        </p:spPr>
      </p:pic>
      <p:pic>
        <p:nvPicPr>
          <p:cNvPr id="53261" name="Picture 13"/>
          <p:cNvPicPr>
            <a:picLocks noChangeAspect="1" noChangeArrowheads="1"/>
          </p:cNvPicPr>
          <p:nvPr/>
        </p:nvPicPr>
        <p:blipFill>
          <a:blip r:embed="rId6" cstate="print"/>
          <a:srcRect/>
          <a:stretch>
            <a:fillRect/>
          </a:stretch>
        </p:blipFill>
        <p:spPr bwMode="auto">
          <a:xfrm>
            <a:off x="6084168" y="4149080"/>
            <a:ext cx="2057400" cy="2228850"/>
          </a:xfrm>
          <a:prstGeom prst="rect">
            <a:avLst/>
          </a:prstGeom>
          <a:noFill/>
          <a:ln w="9525">
            <a:noFill/>
            <a:miter lim="800000"/>
            <a:headEnd/>
            <a:tailEnd/>
          </a:ln>
        </p:spPr>
      </p:pic>
      <p:pic>
        <p:nvPicPr>
          <p:cNvPr id="15" name="Picture 14" descr="logo.jpg"/>
          <p:cNvPicPr>
            <a:picLocks noChangeAspect="1"/>
          </p:cNvPicPr>
          <p:nvPr/>
        </p:nvPicPr>
        <p:blipFill>
          <a:blip r:embed="rId7"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3255"/>
                                        </p:tgtEl>
                                        <p:attrNameLst>
                                          <p:attrName>style.visibility</p:attrName>
                                        </p:attrNameLst>
                                      </p:cBhvr>
                                      <p:to>
                                        <p:strVal val="visible"/>
                                      </p:to>
                                    </p:set>
                                    <p:anim calcmode="lin" valueType="num">
                                      <p:cBhvr additive="base">
                                        <p:cTn id="7" dur="500" fill="hold"/>
                                        <p:tgtEl>
                                          <p:spTgt spid="53255"/>
                                        </p:tgtEl>
                                        <p:attrNameLst>
                                          <p:attrName>ppt_x</p:attrName>
                                        </p:attrNameLst>
                                      </p:cBhvr>
                                      <p:tavLst>
                                        <p:tav tm="0">
                                          <p:val>
                                            <p:strVal val="#ppt_x"/>
                                          </p:val>
                                        </p:tav>
                                        <p:tav tm="100000">
                                          <p:val>
                                            <p:strVal val="#ppt_x"/>
                                          </p:val>
                                        </p:tav>
                                      </p:tavLst>
                                    </p:anim>
                                    <p:anim calcmode="lin" valueType="num">
                                      <p:cBhvr additive="base">
                                        <p:cTn id="8" dur="500" fill="hold"/>
                                        <p:tgtEl>
                                          <p:spTgt spid="5325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53261"/>
                                        </p:tgtEl>
                                        <p:attrNameLst>
                                          <p:attrName>style.visibility</p:attrName>
                                        </p:attrNameLst>
                                      </p:cBhvr>
                                      <p:to>
                                        <p:strVal val="visible"/>
                                      </p:to>
                                    </p:set>
                                    <p:animEffect transition="in" filter="diamond(in)">
                                      <p:cBhvr>
                                        <p:cTn id="13" dur="2000"/>
                                        <p:tgtEl>
                                          <p:spTgt spid="532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2124075" y="836613"/>
            <a:ext cx="6489700" cy="1143000"/>
          </a:xfrm>
        </p:spPr>
        <p:txBody>
          <a:bodyPr/>
          <a:lstStyle/>
          <a:p>
            <a:r>
              <a:rPr lang="en-US" dirty="0"/>
              <a:t>What ? </a:t>
            </a:r>
            <a:endParaRPr lang="en-AU" dirty="0"/>
          </a:p>
        </p:txBody>
      </p:sp>
      <p:graphicFrame>
        <p:nvGraphicFramePr>
          <p:cNvPr id="59428" name="Group 36"/>
          <p:cNvGraphicFramePr>
            <a:graphicFrameLocks noGrp="1"/>
          </p:cNvGraphicFramePr>
          <p:nvPr>
            <p:ph type="tbl" idx="1"/>
          </p:nvPr>
        </p:nvGraphicFramePr>
        <p:xfrm>
          <a:off x="323850" y="1928802"/>
          <a:ext cx="8820150" cy="4214842"/>
        </p:xfrm>
        <a:graphic>
          <a:graphicData uri="http://schemas.openxmlformats.org/drawingml/2006/table">
            <a:tbl>
              <a:tblPr/>
              <a:tblGrid>
                <a:gridCol w="2087563"/>
                <a:gridCol w="3024187"/>
                <a:gridCol w="3708400"/>
              </a:tblGrid>
              <a:tr h="42535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Outcomes</a:t>
                      </a:r>
                      <a:endParaRPr kumimoji="0" lang="en-AU" sz="1600" b="1"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AU" sz="1600" b="0" i="0" u="none" strike="noStrike" cap="none" normalizeH="0" baseline="0" dirty="0" smtClean="0">
                          <a:ln>
                            <a:noFill/>
                          </a:ln>
                          <a:solidFill>
                            <a:schemeClr val="tx1"/>
                          </a:solidFill>
                          <a:effectLst/>
                          <a:latin typeface="Arial" charset="0"/>
                        </a:rPr>
                        <a:t> Percentage of Unit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Arial" charset="0"/>
                        </a:rPr>
                        <a:t> </a:t>
                      </a:r>
                      <a:r>
                        <a:rPr lang="en-AU" sz="1600" kern="1200" dirty="0" smtClean="0">
                          <a:solidFill>
                            <a:schemeClr val="dk1"/>
                          </a:solidFill>
                          <a:latin typeface="+mn-lt"/>
                          <a:ea typeface="+mn-ea"/>
                          <a:cs typeface="+mn-cs"/>
                        </a:rPr>
                        <a:t>Highest Descriptor</a:t>
                      </a:r>
                      <a:r>
                        <a:rPr lang="en-AU" sz="1600" kern="1200" baseline="0" dirty="0" smtClean="0">
                          <a:solidFill>
                            <a:schemeClr val="dk1"/>
                          </a:solidFill>
                          <a:latin typeface="+mn-lt"/>
                          <a:ea typeface="+mn-ea"/>
                          <a:cs typeface="+mn-cs"/>
                        </a:rPr>
                        <a:t> – marking scheme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894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Arial" charset="0"/>
                        </a:rPr>
                        <a:t>SAC 32</a:t>
                      </a:r>
                    </a:p>
                    <a:p>
                      <a:r>
                        <a:rPr lang="en-AU" sz="1200" kern="1200" dirty="0" smtClean="0">
                          <a:solidFill>
                            <a:schemeClr val="dk1"/>
                          </a:solidFill>
                          <a:latin typeface="+mn-lt"/>
                          <a:ea typeface="+mn-ea"/>
                          <a:cs typeface="+mn-cs"/>
                        </a:rPr>
                        <a:t>Represent a software design and apply a range of functions and techniques using a programming language to develop a </a:t>
                      </a:r>
                      <a:r>
                        <a:rPr lang="en-AU" sz="1200" b="0" i="1" u="sng" kern="1200" dirty="0" smtClean="0">
                          <a:solidFill>
                            <a:schemeClr val="dk1"/>
                          </a:solidFill>
                          <a:latin typeface="+mn-lt"/>
                          <a:ea typeface="+mn-ea"/>
                          <a:cs typeface="+mn-cs"/>
                        </a:rPr>
                        <a:t>prototype</a:t>
                      </a:r>
                      <a:r>
                        <a:rPr lang="en-AU" sz="1200" b="0" kern="1200" dirty="0" smtClean="0">
                          <a:solidFill>
                            <a:schemeClr val="dk1"/>
                          </a:solidFill>
                          <a:latin typeface="+mn-lt"/>
                          <a:ea typeface="+mn-ea"/>
                          <a:cs typeface="+mn-cs"/>
                        </a:rPr>
                        <a:t> solution to meet a specific need.</a:t>
                      </a:r>
                    </a:p>
                    <a:p>
                      <a:endParaRPr lang="en-AU" sz="1200" kern="1200" dirty="0" smtClean="0">
                        <a:solidFill>
                          <a:schemeClr val="dk1"/>
                        </a:solidFill>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AU" sz="1200" b="0" i="0" u="none" strike="noStrike" cap="none" normalizeH="0" baseline="0" dirty="0" smtClean="0">
                        <a:ln>
                          <a:noFill/>
                        </a:ln>
                        <a:solidFill>
                          <a:schemeClr val="tx1"/>
                        </a:solidFill>
                        <a:effectLst/>
                        <a:latin typeface="Arial" charset="0"/>
                      </a:endParaRPr>
                    </a:p>
                    <a:p>
                      <a:r>
                        <a:rPr kumimoji="0" lang="en-AU" sz="1200" b="0" i="0" u="none" strike="noStrike" cap="none" normalizeH="0" baseline="0" dirty="0" smtClean="0">
                          <a:ln>
                            <a:noFill/>
                          </a:ln>
                          <a:solidFill>
                            <a:schemeClr val="tx1"/>
                          </a:solidFill>
                          <a:effectLst/>
                          <a:latin typeface="Arial" charset="0"/>
                        </a:rPr>
                        <a:t> </a:t>
                      </a:r>
                      <a:r>
                        <a:rPr lang="en-AU" sz="1200" kern="1200" baseline="0" dirty="0" smtClean="0">
                          <a:solidFill>
                            <a:schemeClr val="tx1"/>
                          </a:solidFill>
                          <a:latin typeface="+mn-lt"/>
                          <a:ea typeface="+mn-ea"/>
                          <a:cs typeface="+mn-cs"/>
                        </a:rPr>
                        <a:t>In response to software requirements specifications</a:t>
                      </a:r>
                    </a:p>
                    <a:p>
                      <a:r>
                        <a:rPr lang="en-AU" sz="1200" kern="1200" baseline="0" dirty="0" smtClean="0">
                          <a:solidFill>
                            <a:schemeClr val="tx1"/>
                          </a:solidFill>
                          <a:latin typeface="+mn-lt"/>
                          <a:ea typeface="+mn-ea"/>
                          <a:cs typeface="+mn-cs"/>
                        </a:rPr>
                        <a:t>create a prototype solution to meet a specific need.</a:t>
                      </a:r>
                      <a:endParaRPr kumimoji="0" lang="en-AU" sz="1200" b="0" i="0" u="none" strike="noStrike" cap="none" normalizeH="0" baseline="0" dirty="0" smtClean="0">
                        <a:ln>
                          <a:noFill/>
                        </a:ln>
                        <a:solidFill>
                          <a:schemeClr val="tx1"/>
                        </a:solidFill>
                        <a:effectLst/>
                        <a:latin typeface="Arial" charset="0"/>
                      </a:endParaRPr>
                    </a:p>
                  </a:txBody>
                  <a:tcPr marL="18000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AU" sz="2000" b="0" i="0" u="none" strike="noStrike" cap="none" normalizeH="0" baseline="0" dirty="0" smtClean="0">
                          <a:ln>
                            <a:noFill/>
                          </a:ln>
                          <a:solidFill>
                            <a:schemeClr val="tx1"/>
                          </a:solidFill>
                          <a:effectLst/>
                          <a:latin typeface="Arial" charset="0"/>
                        </a:rPr>
                        <a:t> 60 %  -  Solution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0" i="0" u="none" strike="noStrike" cap="none" normalizeH="0" baseline="0" dirty="0" smtClean="0">
                        <a:ln>
                          <a:noFill/>
                        </a:ln>
                        <a:solidFill>
                          <a:schemeClr val="tx1"/>
                        </a:solidFill>
                        <a:effectLst/>
                        <a:latin typeface="Arial"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sz="1200" kern="1200" dirty="0" smtClean="0">
                          <a:solidFill>
                            <a:schemeClr val="dk1"/>
                          </a:solidFill>
                          <a:latin typeface="+mn-lt"/>
                          <a:ea typeface="+mn-ea"/>
                          <a:cs typeface="+mn-cs"/>
                        </a:rPr>
                        <a:t>An accurate interpretation of the provided </a:t>
                      </a:r>
                      <a:r>
                        <a:rPr lang="en-US" sz="1200" u="sng" kern="1200" dirty="0" smtClean="0">
                          <a:solidFill>
                            <a:schemeClr val="dk1"/>
                          </a:solidFill>
                          <a:latin typeface="+mn-lt"/>
                          <a:ea typeface="+mn-ea"/>
                          <a:cs typeface="+mn-cs"/>
                        </a:rPr>
                        <a:t>software requirements specifications </a:t>
                      </a:r>
                      <a:r>
                        <a:rPr lang="en-US" sz="1200" kern="1200" dirty="0" smtClean="0">
                          <a:solidFill>
                            <a:schemeClr val="dk1"/>
                          </a:solidFill>
                          <a:latin typeface="+mn-lt"/>
                          <a:ea typeface="+mn-ea"/>
                          <a:cs typeface="+mn-cs"/>
                        </a:rPr>
                        <a:t>is evident in the design of a feasible solution. Solution requirements are accurately and clearly represented in a detailed algorithm. </a:t>
                      </a:r>
                      <a:r>
                        <a:rPr lang="en-US" sz="1200" u="sng" kern="1200" dirty="0" smtClean="0">
                          <a:solidFill>
                            <a:schemeClr val="dk1"/>
                          </a:solidFill>
                          <a:latin typeface="+mn-lt"/>
                          <a:ea typeface="+mn-ea"/>
                          <a:cs typeface="+mn-cs"/>
                        </a:rPr>
                        <a:t>Data types and structures are accurately described using appropriate design methods.</a:t>
                      </a:r>
                      <a:r>
                        <a:rPr lang="en-US" sz="1200" kern="1200" dirty="0" smtClean="0">
                          <a:solidFill>
                            <a:schemeClr val="dk1"/>
                          </a:solidFill>
                          <a:latin typeface="+mn-lt"/>
                          <a:ea typeface="+mn-ea"/>
                          <a:cs typeface="+mn-cs"/>
                        </a:rPr>
                        <a:t> Soundly based and complete </a:t>
                      </a:r>
                      <a:r>
                        <a:rPr lang="en-US" sz="1200" u="sng" kern="1200" dirty="0" smtClean="0">
                          <a:solidFill>
                            <a:schemeClr val="dk1"/>
                          </a:solidFill>
                          <a:latin typeface="+mn-lt"/>
                          <a:ea typeface="+mn-ea"/>
                          <a:cs typeface="+mn-cs"/>
                        </a:rPr>
                        <a:t>set of criteria are proposed for evaluating the efficiency and effectiveness </a:t>
                      </a:r>
                      <a:r>
                        <a:rPr lang="en-US" sz="1200" kern="1200" dirty="0" smtClean="0">
                          <a:solidFill>
                            <a:schemeClr val="dk1"/>
                          </a:solidFill>
                          <a:latin typeface="+mn-lt"/>
                          <a:ea typeface="+mn-ea"/>
                          <a:cs typeface="+mn-cs"/>
                        </a:rPr>
                        <a:t>of the solution. The prototype solution is efficiently coded with all data types and data structures being appropriately used and integrated. An appropriate </a:t>
                      </a:r>
                      <a:r>
                        <a:rPr lang="en-US" sz="1200" u="sng" kern="1200" dirty="0" smtClean="0">
                          <a:solidFill>
                            <a:schemeClr val="dk1"/>
                          </a:solidFill>
                          <a:latin typeface="+mn-lt"/>
                          <a:ea typeface="+mn-ea"/>
                          <a:cs typeface="+mn-cs"/>
                        </a:rPr>
                        <a:t>range of test data is expressed in a testing table, with both expected and actual output stated</a:t>
                      </a:r>
                      <a:r>
                        <a:rPr lang="en-US" sz="1200" kern="1200" dirty="0" smtClean="0">
                          <a:solidFill>
                            <a:schemeClr val="dk1"/>
                          </a:solidFill>
                          <a:latin typeface="+mn-lt"/>
                          <a:ea typeface="+mn-ea"/>
                          <a:cs typeface="+mn-cs"/>
                        </a:rPr>
                        <a:t>. All tests are successfully applied to enable the performance of the prototype solution to be verified. Internal documentation is complete, contains relevant program comments, and is clearly stated and well formatted. The solution </a:t>
                      </a:r>
                      <a:r>
                        <a:rPr lang="en-US" sz="1200" u="sng" kern="1200" dirty="0" smtClean="0">
                          <a:solidFill>
                            <a:schemeClr val="dk1"/>
                          </a:solidFill>
                          <a:latin typeface="+mn-lt"/>
                          <a:ea typeface="+mn-ea"/>
                          <a:cs typeface="+mn-cs"/>
                        </a:rPr>
                        <a:t>meets all of the software requirements specifications.</a:t>
                      </a:r>
                      <a:endParaRPr kumimoji="0" lang="en-AU" sz="1200" b="0" i="0" u="none" strike="noStrike" cap="none" normalizeH="0" baseline="0" dirty="0" smtClean="0">
                        <a:ln>
                          <a:noFill/>
                        </a:ln>
                        <a:solidFill>
                          <a:schemeClr val="tx1"/>
                        </a:solidFill>
                        <a:effectLst/>
                        <a:latin typeface="Arial" charset="0"/>
                      </a:endParaRPr>
                    </a:p>
                  </a:txBody>
                  <a:tcPr marL="18000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 name="Footer Placeholder 4"/>
          <p:cNvSpPr>
            <a:spLocks noGrp="1"/>
          </p:cNvSpPr>
          <p:nvPr>
            <p:ph type="ftr" sz="quarter" idx="11"/>
          </p:nvPr>
        </p:nvSpPr>
        <p:spPr/>
        <p:txBody>
          <a:bodyPr/>
          <a:lstStyle/>
          <a:p>
            <a:r>
              <a:rPr lang="en-AU"/>
              <a:t>Page </a:t>
            </a:r>
          </a:p>
        </p:txBody>
      </p:sp>
      <p:sp>
        <p:nvSpPr>
          <p:cNvPr id="19" name="Slide Number Placeholder 5"/>
          <p:cNvSpPr>
            <a:spLocks noGrp="1"/>
          </p:cNvSpPr>
          <p:nvPr>
            <p:ph type="sldNum" sz="quarter" idx="12"/>
          </p:nvPr>
        </p:nvSpPr>
        <p:spPr/>
        <p:txBody>
          <a:bodyPr/>
          <a:lstStyle/>
          <a:p>
            <a:fld id="{F7459ABE-8F45-4E72-B326-ED1D6CDA526B}" type="slidenum">
              <a:rPr lang="en-AU"/>
              <a:pPr/>
              <a:t>3</a:t>
            </a:fld>
            <a:endParaRPr lang="en-AU"/>
          </a:p>
        </p:txBody>
      </p:sp>
      <p:pic>
        <p:nvPicPr>
          <p:cNvPr id="6" name="Picture 5"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a:t>Page </a:t>
            </a:r>
          </a:p>
        </p:txBody>
      </p:sp>
      <p:sp>
        <p:nvSpPr>
          <p:cNvPr id="6" name="Slide Number Placeholder 5"/>
          <p:cNvSpPr>
            <a:spLocks noGrp="1"/>
          </p:cNvSpPr>
          <p:nvPr>
            <p:ph type="sldNum" sz="quarter" idx="12"/>
          </p:nvPr>
        </p:nvSpPr>
        <p:spPr/>
        <p:txBody>
          <a:bodyPr/>
          <a:lstStyle/>
          <a:p>
            <a:fld id="{02C1487D-F182-4CC3-A3E1-763F03583133}" type="slidenum">
              <a:rPr lang="en-AU"/>
              <a:pPr/>
              <a:t>30</a:t>
            </a:fld>
            <a:endParaRPr lang="en-AU"/>
          </a:p>
        </p:txBody>
      </p:sp>
      <p:sp>
        <p:nvSpPr>
          <p:cNvPr id="114691"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14692" name="Rectangle 4"/>
          <p:cNvSpPr>
            <a:spLocks noChangeArrowheads="1"/>
          </p:cNvSpPr>
          <p:nvPr/>
        </p:nvSpPr>
        <p:spPr bwMode="auto">
          <a:xfrm>
            <a:off x="914400" y="2276475"/>
            <a:ext cx="8229600" cy="3960813"/>
          </a:xfrm>
          <a:prstGeom prst="rect">
            <a:avLst/>
          </a:prstGeom>
          <a:noFill/>
          <a:ln w="9525">
            <a:noFill/>
            <a:miter lim="800000"/>
            <a:headEnd/>
            <a:tailEnd/>
          </a:ln>
          <a:effectLst/>
        </p:spPr>
        <p:txBody>
          <a:bodyPr/>
          <a:lstStyle/>
          <a:p>
            <a:pPr marL="342900" indent="-342900">
              <a:spcBef>
                <a:spcPct val="20000"/>
              </a:spcBef>
            </a:pPr>
            <a:r>
              <a:rPr lang="en-US" sz="3200" dirty="0"/>
              <a:t>Learning Activity </a:t>
            </a:r>
            <a:r>
              <a:rPr lang="en-US" sz="3200" dirty="0" smtClean="0"/>
              <a:t>18</a:t>
            </a:r>
            <a:endParaRPr lang="en-US" sz="3200" dirty="0"/>
          </a:p>
          <a:p>
            <a:pPr marL="342900" indent="-342900">
              <a:spcBef>
                <a:spcPct val="20000"/>
              </a:spcBef>
            </a:pPr>
            <a:r>
              <a:rPr lang="en-AU" sz="3200" b="1" dirty="0" smtClean="0"/>
              <a:t>Aims</a:t>
            </a:r>
          </a:p>
          <a:p>
            <a:pPr marL="342900" indent="-342900">
              <a:spcBef>
                <a:spcPct val="20000"/>
              </a:spcBef>
            </a:pPr>
            <a:endParaRPr lang="en-AU" sz="3200" b="1" dirty="0"/>
          </a:p>
          <a:p>
            <a:pPr marL="342900" indent="-342900">
              <a:spcBef>
                <a:spcPct val="20000"/>
              </a:spcBef>
              <a:buFontTx/>
              <a:buChar char="•"/>
            </a:pPr>
            <a:r>
              <a:rPr lang="en-AU" sz="1400" b="1" dirty="0" smtClean="0"/>
              <a:t>Debugging hints and tips </a:t>
            </a:r>
          </a:p>
          <a:p>
            <a:pPr marL="342900" indent="-342900">
              <a:spcBef>
                <a:spcPct val="20000"/>
              </a:spcBef>
              <a:buFontTx/>
              <a:buChar char="•"/>
            </a:pPr>
            <a:r>
              <a:rPr lang="en-AU" sz="1400" b="1" dirty="0" smtClean="0"/>
              <a:t>Debugging worked example from Exercise 14</a:t>
            </a:r>
          </a:p>
          <a:p>
            <a:pPr marL="342900" indent="-342900">
              <a:spcBef>
                <a:spcPct val="20000"/>
              </a:spcBef>
              <a:buFontTx/>
              <a:buChar char="•"/>
            </a:pPr>
            <a:r>
              <a:rPr lang="en-AU" sz="1400" b="1" dirty="0" smtClean="0"/>
              <a:t>Common mistakes in PHP programming </a:t>
            </a:r>
          </a:p>
        </p:txBody>
      </p:sp>
      <p:pic>
        <p:nvPicPr>
          <p:cNvPr id="7" name="Picture 6"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2483768" y="0"/>
            <a:ext cx="6489700" cy="863377"/>
          </a:xfrm>
        </p:spPr>
        <p:txBody>
          <a:bodyPr/>
          <a:lstStyle/>
          <a:p>
            <a:r>
              <a:rPr lang="en-US" sz="2800" b="1" dirty="0"/>
              <a:t>3 sample SACs for </a:t>
            </a:r>
            <a:r>
              <a:rPr lang="en-US" sz="2800" b="1" dirty="0" smtClean="0"/>
              <a:t>SAC32</a:t>
            </a:r>
            <a:r>
              <a:rPr lang="en-US" sz="2800" b="1" dirty="0"/>
              <a:t/>
            </a:r>
            <a:br>
              <a:rPr lang="en-US" sz="2800" b="1" dirty="0"/>
            </a:br>
            <a:endParaRPr lang="en-AU" sz="2800" b="1" dirty="0"/>
          </a:p>
        </p:txBody>
      </p:sp>
      <p:sp>
        <p:nvSpPr>
          <p:cNvPr id="7" name="Footer Placeholder 4"/>
          <p:cNvSpPr>
            <a:spLocks noGrp="1"/>
          </p:cNvSpPr>
          <p:nvPr>
            <p:ph type="ftr" sz="quarter" idx="11"/>
          </p:nvPr>
        </p:nvSpPr>
        <p:spPr/>
        <p:txBody>
          <a:bodyPr/>
          <a:lstStyle/>
          <a:p>
            <a:r>
              <a:rPr lang="en-AU"/>
              <a:t>Page </a:t>
            </a:r>
          </a:p>
        </p:txBody>
      </p:sp>
      <p:sp>
        <p:nvSpPr>
          <p:cNvPr id="8" name="Slide Number Placeholder 5"/>
          <p:cNvSpPr>
            <a:spLocks noGrp="1"/>
          </p:cNvSpPr>
          <p:nvPr>
            <p:ph type="sldNum" sz="quarter" idx="12"/>
          </p:nvPr>
        </p:nvSpPr>
        <p:spPr/>
        <p:txBody>
          <a:bodyPr/>
          <a:lstStyle/>
          <a:p>
            <a:fld id="{5AA2B1C7-045E-413B-B6E5-A38C4BFD7E4E}" type="slidenum">
              <a:rPr lang="en-AU"/>
              <a:pPr/>
              <a:t>31</a:t>
            </a:fld>
            <a:endParaRPr lang="en-AU"/>
          </a:p>
        </p:txBody>
      </p:sp>
      <p:sp>
        <p:nvSpPr>
          <p:cNvPr id="115715"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15716" name="Rectangle 4"/>
          <p:cNvSpPr>
            <a:spLocks noChangeArrowheads="1"/>
          </p:cNvSpPr>
          <p:nvPr/>
        </p:nvSpPr>
        <p:spPr bwMode="auto">
          <a:xfrm>
            <a:off x="1835150" y="476672"/>
            <a:ext cx="7308850" cy="4104828"/>
          </a:xfrm>
          <a:prstGeom prst="rect">
            <a:avLst/>
          </a:prstGeom>
          <a:noFill/>
          <a:ln w="9525">
            <a:noFill/>
            <a:miter lim="800000"/>
            <a:headEnd/>
            <a:tailEnd/>
          </a:ln>
          <a:effectLst/>
        </p:spPr>
        <p:txBody>
          <a:bodyPr/>
          <a:lstStyle/>
          <a:p>
            <a:pPr marL="342900" indent="-342900">
              <a:spcBef>
                <a:spcPct val="20000"/>
              </a:spcBef>
              <a:buFontTx/>
              <a:buChar char="•"/>
            </a:pPr>
            <a:r>
              <a:rPr lang="en-AU" sz="1600" b="1" dirty="0"/>
              <a:t>Scenario 1</a:t>
            </a:r>
          </a:p>
          <a:p>
            <a:pPr marL="342900" indent="-342900">
              <a:spcBef>
                <a:spcPct val="20000"/>
              </a:spcBef>
            </a:pPr>
            <a:r>
              <a:rPr lang="en-AU" sz="1400" b="1" dirty="0"/>
              <a:t>		Aims</a:t>
            </a:r>
          </a:p>
          <a:p>
            <a:pPr marL="1600200" lvl="3" indent="-228600">
              <a:spcBef>
                <a:spcPct val="20000"/>
              </a:spcBef>
              <a:buFontTx/>
              <a:buChar char="–"/>
            </a:pPr>
            <a:r>
              <a:rPr lang="en-AU" sz="1400" b="1" dirty="0" smtClean="0"/>
              <a:t>OOP : RACV roadside service</a:t>
            </a:r>
            <a:endParaRPr lang="en-AU" sz="1400" b="1" dirty="0"/>
          </a:p>
          <a:p>
            <a:pPr marL="1600200" lvl="3" indent="-228600">
              <a:spcBef>
                <a:spcPct val="20000"/>
              </a:spcBef>
              <a:buFontTx/>
              <a:buChar char="–"/>
            </a:pPr>
            <a:r>
              <a:rPr lang="en-AU" sz="1400" b="1" u="sng" dirty="0" smtClean="0"/>
              <a:t>Vehicle as the parent class</a:t>
            </a:r>
            <a:endParaRPr lang="en-AU" sz="1400" b="1" dirty="0"/>
          </a:p>
          <a:p>
            <a:pPr marL="1600200" lvl="3" indent="-228600">
              <a:spcBef>
                <a:spcPct val="20000"/>
              </a:spcBef>
              <a:buFontTx/>
              <a:buChar char="–"/>
            </a:pPr>
            <a:r>
              <a:rPr lang="en-AU" sz="1400" b="1" dirty="0" smtClean="0"/>
              <a:t>Car, truck and motorbike as child classes </a:t>
            </a:r>
          </a:p>
          <a:p>
            <a:pPr marL="1600200" lvl="3" indent="-228600">
              <a:spcBef>
                <a:spcPct val="20000"/>
              </a:spcBef>
              <a:buFontTx/>
              <a:buChar char="–"/>
            </a:pPr>
            <a:r>
              <a:rPr lang="en-AU" sz="1400" b="1" dirty="0" smtClean="0"/>
              <a:t>OR single class with types describing vehicle type</a:t>
            </a:r>
            <a:endParaRPr lang="en-AU" sz="1400" b="1" dirty="0"/>
          </a:p>
          <a:p>
            <a:pPr marL="1600200" lvl="3" indent="-228600">
              <a:spcBef>
                <a:spcPct val="20000"/>
              </a:spcBef>
              <a:buFontTx/>
              <a:buChar char="–"/>
            </a:pPr>
            <a:r>
              <a:rPr lang="en-AU" sz="1400" b="1" dirty="0" smtClean="0"/>
              <a:t>Set up a queue </a:t>
            </a:r>
            <a:endParaRPr lang="en-AU" sz="1400" b="1" dirty="0"/>
          </a:p>
          <a:p>
            <a:pPr marL="1600200" lvl="3" indent="-228600">
              <a:spcBef>
                <a:spcPct val="20000"/>
              </a:spcBef>
              <a:buFontTx/>
              <a:buChar char="–"/>
            </a:pPr>
            <a:r>
              <a:rPr lang="en-AU" sz="1400" b="1" dirty="0" smtClean="0"/>
              <a:t>Response times can be graphed</a:t>
            </a:r>
            <a:endParaRPr lang="en-AU" sz="1400" b="1" dirty="0"/>
          </a:p>
          <a:p>
            <a:pPr marL="342900" indent="-342900">
              <a:spcBef>
                <a:spcPct val="20000"/>
              </a:spcBef>
              <a:buFontTx/>
              <a:buChar char="•"/>
            </a:pPr>
            <a:r>
              <a:rPr lang="en-AU" sz="1600" b="1" dirty="0"/>
              <a:t>Scenario 2</a:t>
            </a:r>
          </a:p>
          <a:p>
            <a:pPr marL="342900" indent="-342900">
              <a:spcBef>
                <a:spcPct val="20000"/>
              </a:spcBef>
            </a:pPr>
            <a:r>
              <a:rPr lang="en-AU" sz="1400" b="1" dirty="0"/>
              <a:t>		Aims</a:t>
            </a:r>
          </a:p>
          <a:p>
            <a:pPr marL="1600200" lvl="3" indent="-228600">
              <a:spcBef>
                <a:spcPct val="20000"/>
              </a:spcBef>
              <a:buFontTx/>
              <a:buChar char="–"/>
            </a:pPr>
            <a:r>
              <a:rPr lang="en-AU" sz="1400" b="1" dirty="0" smtClean="0"/>
              <a:t>OOP : School musical instrument borrowing system</a:t>
            </a:r>
          </a:p>
          <a:p>
            <a:pPr marL="1600200" lvl="3" indent="-228600">
              <a:spcBef>
                <a:spcPct val="20000"/>
              </a:spcBef>
              <a:buFontTx/>
              <a:buChar char="–"/>
            </a:pPr>
            <a:r>
              <a:rPr lang="en-AU" sz="1400" b="1" u="sng" dirty="0" smtClean="0"/>
              <a:t>Instrument as the parent class</a:t>
            </a:r>
            <a:endParaRPr lang="en-AU" sz="1400" b="1" dirty="0" smtClean="0"/>
          </a:p>
          <a:p>
            <a:pPr marL="1600200" lvl="3" indent="-228600">
              <a:spcBef>
                <a:spcPct val="20000"/>
              </a:spcBef>
              <a:buFontTx/>
              <a:buChar char="–"/>
            </a:pPr>
            <a:r>
              <a:rPr lang="en-AU" sz="1400" b="1" dirty="0" smtClean="0"/>
              <a:t>Woodwind, brass, string and percussion as child classes</a:t>
            </a:r>
          </a:p>
          <a:p>
            <a:pPr marL="1600200" lvl="3" indent="-228600">
              <a:spcBef>
                <a:spcPct val="20000"/>
              </a:spcBef>
              <a:buFontTx/>
              <a:buChar char="–"/>
            </a:pPr>
            <a:r>
              <a:rPr lang="en-AU" sz="1400" b="1" dirty="0" smtClean="0"/>
              <a:t>OR single class with types describing instrument type</a:t>
            </a:r>
          </a:p>
          <a:p>
            <a:pPr marL="1600200" lvl="3" indent="-228600">
              <a:spcBef>
                <a:spcPct val="20000"/>
              </a:spcBef>
              <a:buFontTx/>
              <a:buChar char="–"/>
            </a:pPr>
            <a:r>
              <a:rPr lang="en-AU" sz="1400" b="1" dirty="0" smtClean="0"/>
              <a:t>Set up a queue </a:t>
            </a:r>
          </a:p>
          <a:p>
            <a:pPr marL="1600200" lvl="3" indent="-228600">
              <a:spcBef>
                <a:spcPct val="20000"/>
              </a:spcBef>
              <a:buFontTx/>
              <a:buChar char="–"/>
            </a:pPr>
            <a:r>
              <a:rPr lang="en-AU" sz="1400" b="1" dirty="0" smtClean="0"/>
              <a:t>Popularity of different categories can be graphed</a:t>
            </a:r>
          </a:p>
          <a:p>
            <a:pPr marL="342900" indent="-342900">
              <a:spcBef>
                <a:spcPct val="20000"/>
              </a:spcBef>
              <a:buFontTx/>
              <a:buChar char="•"/>
            </a:pPr>
            <a:r>
              <a:rPr lang="en-AU" sz="1600" b="1" dirty="0" smtClean="0"/>
              <a:t>Scenario </a:t>
            </a:r>
            <a:r>
              <a:rPr lang="en-AU" sz="1600" b="1" dirty="0"/>
              <a:t>3</a:t>
            </a:r>
          </a:p>
          <a:p>
            <a:pPr marL="342900" indent="-342900">
              <a:spcBef>
                <a:spcPct val="20000"/>
              </a:spcBef>
            </a:pPr>
            <a:r>
              <a:rPr lang="en-AU" sz="1400" b="1" dirty="0"/>
              <a:t>		Aims</a:t>
            </a:r>
          </a:p>
          <a:p>
            <a:pPr marL="1600200" lvl="3" indent="-228600">
              <a:spcBef>
                <a:spcPct val="20000"/>
              </a:spcBef>
              <a:buFontTx/>
              <a:buChar char="–"/>
            </a:pPr>
            <a:r>
              <a:rPr lang="en-AU" sz="1400" b="1" dirty="0" smtClean="0"/>
              <a:t>OOP : Utility company sales service</a:t>
            </a:r>
          </a:p>
          <a:p>
            <a:pPr marL="1600200" lvl="3" indent="-228600">
              <a:spcBef>
                <a:spcPct val="20000"/>
              </a:spcBef>
              <a:buFontTx/>
              <a:buChar char="–"/>
            </a:pPr>
            <a:r>
              <a:rPr lang="en-AU" sz="1400" b="1" u="sng" dirty="0" smtClean="0"/>
              <a:t>Utility as the parent class</a:t>
            </a:r>
            <a:endParaRPr lang="en-AU" sz="1400" b="1" dirty="0" smtClean="0"/>
          </a:p>
          <a:p>
            <a:pPr marL="1600200" lvl="3" indent="-228600">
              <a:spcBef>
                <a:spcPct val="20000"/>
              </a:spcBef>
              <a:buFontTx/>
              <a:buChar char="–"/>
            </a:pPr>
            <a:r>
              <a:rPr lang="en-AU" sz="1400" b="1" dirty="0" smtClean="0"/>
              <a:t>Electricity, Gas, Water as child classes </a:t>
            </a:r>
          </a:p>
          <a:p>
            <a:pPr marL="1600200" lvl="3" indent="-228600">
              <a:spcBef>
                <a:spcPct val="20000"/>
              </a:spcBef>
              <a:buFontTx/>
              <a:buChar char="–"/>
            </a:pPr>
            <a:r>
              <a:rPr lang="en-AU" sz="1400" b="1" dirty="0" smtClean="0"/>
              <a:t>OR single class with types describing utility type</a:t>
            </a:r>
          </a:p>
          <a:p>
            <a:pPr marL="1600200" lvl="3" indent="-228600">
              <a:spcBef>
                <a:spcPct val="20000"/>
              </a:spcBef>
              <a:buFontTx/>
              <a:buChar char="–"/>
            </a:pPr>
            <a:r>
              <a:rPr lang="en-AU" sz="1400" b="1" dirty="0" smtClean="0"/>
              <a:t>Popularity/volume of sales of different categories can be graphed</a:t>
            </a:r>
          </a:p>
        </p:txBody>
      </p:sp>
      <p:pic>
        <p:nvPicPr>
          <p:cNvPr id="9" name="Picture 8"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2051720" y="188640"/>
            <a:ext cx="6489700" cy="1143000"/>
          </a:xfrm>
        </p:spPr>
        <p:txBody>
          <a:bodyPr/>
          <a:lstStyle/>
          <a:p>
            <a:r>
              <a:rPr lang="en-US" sz="2800" b="1" dirty="0"/>
              <a:t>3 sample SACs for </a:t>
            </a:r>
            <a:r>
              <a:rPr lang="en-US" sz="2800" b="1" dirty="0" smtClean="0"/>
              <a:t>SAC41</a:t>
            </a:r>
            <a:endParaRPr lang="en-AU" sz="2800" b="1" dirty="0"/>
          </a:p>
        </p:txBody>
      </p:sp>
      <p:sp>
        <p:nvSpPr>
          <p:cNvPr id="7" name="Footer Placeholder 4"/>
          <p:cNvSpPr>
            <a:spLocks noGrp="1"/>
          </p:cNvSpPr>
          <p:nvPr>
            <p:ph type="ftr" sz="quarter" idx="11"/>
          </p:nvPr>
        </p:nvSpPr>
        <p:spPr/>
        <p:txBody>
          <a:bodyPr/>
          <a:lstStyle/>
          <a:p>
            <a:r>
              <a:rPr lang="en-AU"/>
              <a:t>Page </a:t>
            </a:r>
          </a:p>
        </p:txBody>
      </p:sp>
      <p:sp>
        <p:nvSpPr>
          <p:cNvPr id="8" name="Slide Number Placeholder 5"/>
          <p:cNvSpPr>
            <a:spLocks noGrp="1"/>
          </p:cNvSpPr>
          <p:nvPr>
            <p:ph type="sldNum" sz="quarter" idx="12"/>
          </p:nvPr>
        </p:nvSpPr>
        <p:spPr/>
        <p:txBody>
          <a:bodyPr/>
          <a:lstStyle/>
          <a:p>
            <a:fld id="{495B1868-8595-4FDC-B32C-0DDFA80969E0}" type="slidenum">
              <a:rPr lang="en-AU"/>
              <a:pPr/>
              <a:t>32</a:t>
            </a:fld>
            <a:endParaRPr lang="en-AU"/>
          </a:p>
        </p:txBody>
      </p:sp>
      <p:sp>
        <p:nvSpPr>
          <p:cNvPr id="100355"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00356" name="Rectangle 4"/>
          <p:cNvSpPr>
            <a:spLocks noChangeArrowheads="1"/>
          </p:cNvSpPr>
          <p:nvPr/>
        </p:nvSpPr>
        <p:spPr bwMode="auto">
          <a:xfrm>
            <a:off x="1475656" y="1340768"/>
            <a:ext cx="8229600" cy="3960812"/>
          </a:xfrm>
          <a:prstGeom prst="rect">
            <a:avLst/>
          </a:prstGeom>
          <a:noFill/>
          <a:ln w="9525">
            <a:noFill/>
            <a:miter lim="800000"/>
            <a:headEnd/>
            <a:tailEnd/>
          </a:ln>
          <a:effectLst/>
        </p:spPr>
        <p:txBody>
          <a:bodyPr/>
          <a:lstStyle/>
          <a:p>
            <a:pPr marL="342900" indent="-342900">
              <a:spcBef>
                <a:spcPct val="20000"/>
              </a:spcBef>
              <a:buFontTx/>
              <a:buChar char="•"/>
            </a:pPr>
            <a:r>
              <a:rPr lang="en-AU" b="1" dirty="0" smtClean="0"/>
              <a:t>Scenario </a:t>
            </a:r>
            <a:r>
              <a:rPr lang="en-AU" b="1" dirty="0"/>
              <a:t>1</a:t>
            </a:r>
          </a:p>
          <a:p>
            <a:pPr marL="1143000" lvl="2" indent="-228600">
              <a:spcBef>
                <a:spcPct val="20000"/>
              </a:spcBef>
            </a:pPr>
            <a:r>
              <a:rPr lang="en-AU" sz="1400" b="1" dirty="0"/>
              <a:t>Aims</a:t>
            </a:r>
          </a:p>
          <a:p>
            <a:pPr marL="1143000" lvl="2" indent="-228600">
              <a:spcBef>
                <a:spcPct val="20000"/>
              </a:spcBef>
              <a:buFontTx/>
              <a:buChar char="•"/>
            </a:pPr>
            <a:r>
              <a:rPr lang="en-AU" sz="1400" b="1" dirty="0" smtClean="0"/>
              <a:t>Online fitness instructor </a:t>
            </a:r>
            <a:r>
              <a:rPr lang="en-AU" sz="1400" b="1" dirty="0"/>
              <a:t>( BMI calculation </a:t>
            </a:r>
            <a:r>
              <a:rPr lang="en-AU" sz="1400" b="1" dirty="0" smtClean="0"/>
              <a:t>)</a:t>
            </a:r>
          </a:p>
          <a:p>
            <a:pPr marL="1143000" lvl="2" indent="-228600">
              <a:spcBef>
                <a:spcPct val="20000"/>
              </a:spcBef>
              <a:buFontTx/>
              <a:buChar char="•"/>
            </a:pPr>
            <a:r>
              <a:rPr lang="en-AU" sz="1400" b="1" dirty="0" smtClean="0"/>
              <a:t>Validation </a:t>
            </a:r>
            <a:endParaRPr lang="en-AU" sz="1400" b="1" dirty="0"/>
          </a:p>
          <a:p>
            <a:pPr marL="1143000" lvl="2" indent="-228600">
              <a:spcBef>
                <a:spcPct val="20000"/>
              </a:spcBef>
              <a:buFontTx/>
              <a:buChar char="•"/>
            </a:pPr>
            <a:r>
              <a:rPr lang="en-AU" sz="1400" b="1" dirty="0"/>
              <a:t>Adding user to a </a:t>
            </a:r>
            <a:r>
              <a:rPr lang="en-AU" sz="1400" b="1" dirty="0" smtClean="0"/>
              <a:t>file</a:t>
            </a:r>
          </a:p>
          <a:p>
            <a:pPr marL="1143000" lvl="2" indent="-228600">
              <a:spcBef>
                <a:spcPct val="20000"/>
              </a:spcBef>
              <a:buFontTx/>
              <a:buChar char="•"/>
            </a:pPr>
            <a:r>
              <a:rPr lang="en-AU" sz="1400" b="1" dirty="0" smtClean="0"/>
              <a:t>Email confirmation and form data and server response</a:t>
            </a:r>
          </a:p>
          <a:p>
            <a:pPr marL="1143000" lvl="2" indent="-228600">
              <a:spcBef>
                <a:spcPct val="20000"/>
              </a:spcBef>
              <a:buFontTx/>
              <a:buChar char="•"/>
            </a:pPr>
            <a:endParaRPr lang="en-AU" sz="1400" b="1" dirty="0"/>
          </a:p>
          <a:p>
            <a:pPr marL="342900" indent="-342900">
              <a:spcBef>
                <a:spcPct val="20000"/>
              </a:spcBef>
              <a:buFontTx/>
              <a:buChar char="•"/>
            </a:pPr>
            <a:r>
              <a:rPr lang="en-AU" b="1" dirty="0"/>
              <a:t>Scenario 2</a:t>
            </a:r>
          </a:p>
          <a:p>
            <a:pPr marL="1143000" lvl="2" indent="-228600">
              <a:spcBef>
                <a:spcPct val="20000"/>
              </a:spcBef>
            </a:pPr>
            <a:r>
              <a:rPr lang="en-AU" sz="1400" b="1" dirty="0"/>
              <a:t>Aims</a:t>
            </a:r>
          </a:p>
          <a:p>
            <a:pPr marL="1143000" lvl="2" indent="-228600">
              <a:spcBef>
                <a:spcPct val="20000"/>
              </a:spcBef>
              <a:buFontTx/>
              <a:buChar char="•"/>
            </a:pPr>
            <a:r>
              <a:rPr lang="en-AU" sz="1400" b="1" dirty="0" smtClean="0"/>
              <a:t>Booking movie tickets through a mobile device</a:t>
            </a:r>
          </a:p>
          <a:p>
            <a:pPr marL="1143000" lvl="2" indent="-228600">
              <a:spcBef>
                <a:spcPct val="20000"/>
              </a:spcBef>
              <a:buFontTx/>
              <a:buChar char="•"/>
            </a:pPr>
            <a:r>
              <a:rPr lang="en-AU" sz="1400" b="1" dirty="0" smtClean="0"/>
              <a:t>Validation </a:t>
            </a:r>
          </a:p>
          <a:p>
            <a:pPr marL="1143000" lvl="2" indent="-228600">
              <a:spcBef>
                <a:spcPct val="20000"/>
              </a:spcBef>
              <a:buFontTx/>
              <a:buChar char="•"/>
            </a:pPr>
            <a:r>
              <a:rPr lang="en-AU" sz="1400" b="1" dirty="0" smtClean="0"/>
              <a:t>Adding user to a file</a:t>
            </a:r>
          </a:p>
          <a:p>
            <a:pPr marL="1143000" lvl="2" indent="-228600">
              <a:spcBef>
                <a:spcPct val="20000"/>
              </a:spcBef>
              <a:buFontTx/>
              <a:buChar char="•"/>
            </a:pPr>
            <a:r>
              <a:rPr lang="en-AU" sz="1400" b="1" dirty="0" smtClean="0"/>
              <a:t>Email confirmation and form data and server response</a:t>
            </a:r>
          </a:p>
          <a:p>
            <a:pPr marL="1143000" lvl="2" indent="-228600">
              <a:spcBef>
                <a:spcPct val="20000"/>
              </a:spcBef>
              <a:buFontTx/>
              <a:buChar char="•"/>
            </a:pPr>
            <a:endParaRPr lang="en-AU" sz="1400" b="1" dirty="0" smtClean="0"/>
          </a:p>
          <a:p>
            <a:pPr marL="342900" indent="-342900">
              <a:spcBef>
                <a:spcPct val="20000"/>
              </a:spcBef>
              <a:buFontTx/>
              <a:buChar char="•"/>
            </a:pPr>
            <a:r>
              <a:rPr lang="en-AU" b="1" dirty="0" smtClean="0"/>
              <a:t>Scenario </a:t>
            </a:r>
            <a:r>
              <a:rPr lang="en-AU" b="1" dirty="0"/>
              <a:t>3</a:t>
            </a:r>
          </a:p>
          <a:p>
            <a:pPr marL="1143000" lvl="2" indent="-228600">
              <a:spcBef>
                <a:spcPct val="20000"/>
              </a:spcBef>
            </a:pPr>
            <a:r>
              <a:rPr lang="en-AU" sz="1400" b="1" dirty="0"/>
              <a:t>Aims</a:t>
            </a:r>
          </a:p>
          <a:p>
            <a:pPr marL="1143000" lvl="2" indent="-228600">
              <a:spcBef>
                <a:spcPct val="20000"/>
              </a:spcBef>
              <a:buFontTx/>
              <a:buChar char="•"/>
            </a:pPr>
            <a:r>
              <a:rPr lang="en-AU" sz="1400" b="1" dirty="0" smtClean="0"/>
              <a:t>Reserving a position for online gaming through a mobile device</a:t>
            </a:r>
          </a:p>
          <a:p>
            <a:pPr marL="1143000" lvl="2" indent="-228600">
              <a:spcBef>
                <a:spcPct val="20000"/>
              </a:spcBef>
              <a:buFontTx/>
              <a:buChar char="•"/>
            </a:pPr>
            <a:r>
              <a:rPr lang="en-AU" sz="1400" b="1" dirty="0" smtClean="0"/>
              <a:t>Validation </a:t>
            </a:r>
          </a:p>
          <a:p>
            <a:pPr marL="1143000" lvl="2" indent="-228600">
              <a:spcBef>
                <a:spcPct val="20000"/>
              </a:spcBef>
              <a:buFontTx/>
              <a:buChar char="•"/>
            </a:pPr>
            <a:r>
              <a:rPr lang="en-AU" sz="1400" b="1" dirty="0" smtClean="0"/>
              <a:t>Adding user to a file</a:t>
            </a:r>
          </a:p>
          <a:p>
            <a:pPr marL="1143000" lvl="2" indent="-228600">
              <a:spcBef>
                <a:spcPct val="20000"/>
              </a:spcBef>
              <a:buFontTx/>
              <a:buChar char="•"/>
            </a:pPr>
            <a:r>
              <a:rPr lang="en-AU" sz="1400" b="1" dirty="0" smtClean="0"/>
              <a:t>Email confirmation and form data and server response</a:t>
            </a:r>
          </a:p>
          <a:p>
            <a:pPr marL="1143000" lvl="2" indent="-228600">
              <a:spcBef>
                <a:spcPct val="20000"/>
              </a:spcBef>
              <a:buFontTx/>
              <a:buChar char="•"/>
            </a:pPr>
            <a:endParaRPr lang="en-AU" sz="1400" b="1" dirty="0"/>
          </a:p>
        </p:txBody>
      </p:sp>
      <p:pic>
        <p:nvPicPr>
          <p:cNvPr id="9" name="Picture 8"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2124075" y="836613"/>
            <a:ext cx="6489700" cy="1143000"/>
          </a:xfrm>
        </p:spPr>
        <p:txBody>
          <a:bodyPr/>
          <a:lstStyle/>
          <a:p>
            <a:r>
              <a:rPr lang="en-US" sz="2000" b="1" dirty="0" smtClean="0"/>
              <a:t/>
            </a:r>
            <a:br>
              <a:rPr lang="en-US" sz="2000" b="1" dirty="0" smtClean="0"/>
            </a:br>
            <a:r>
              <a:rPr lang="en-US" sz="2000" b="1" dirty="0" smtClean="0"/>
              <a:t>PHP 2011 - incorporating OOP and Data Visualization   ( </a:t>
            </a:r>
            <a:r>
              <a:rPr lang="en-US" sz="2000" b="1" dirty="0" err="1" smtClean="0"/>
              <a:t>ebook</a:t>
            </a:r>
            <a:r>
              <a:rPr lang="en-US" sz="2000" b="1" dirty="0" smtClean="0"/>
              <a:t> )</a:t>
            </a:r>
            <a:br>
              <a:rPr lang="en-US" sz="2000" b="1" dirty="0" smtClean="0"/>
            </a:br>
            <a:endParaRPr lang="en-AU" sz="2000" b="1" dirty="0"/>
          </a:p>
        </p:txBody>
      </p:sp>
      <p:sp>
        <p:nvSpPr>
          <p:cNvPr id="6" name="Footer Placeholder 4"/>
          <p:cNvSpPr>
            <a:spLocks noGrp="1"/>
          </p:cNvSpPr>
          <p:nvPr>
            <p:ph type="ftr" sz="quarter" idx="11"/>
          </p:nvPr>
        </p:nvSpPr>
        <p:spPr/>
        <p:txBody>
          <a:bodyPr/>
          <a:lstStyle/>
          <a:p>
            <a:r>
              <a:rPr lang="en-AU"/>
              <a:t>Page </a:t>
            </a:r>
          </a:p>
        </p:txBody>
      </p:sp>
      <p:sp>
        <p:nvSpPr>
          <p:cNvPr id="7" name="Slide Number Placeholder 5"/>
          <p:cNvSpPr>
            <a:spLocks noGrp="1"/>
          </p:cNvSpPr>
          <p:nvPr>
            <p:ph type="sldNum" sz="quarter" idx="12"/>
          </p:nvPr>
        </p:nvSpPr>
        <p:spPr/>
        <p:txBody>
          <a:bodyPr/>
          <a:lstStyle/>
          <a:p>
            <a:fld id="{FA553775-F1B1-4321-BB25-DE505C346682}" type="slidenum">
              <a:rPr lang="en-AU"/>
              <a:pPr/>
              <a:t>33</a:t>
            </a:fld>
            <a:endParaRPr lang="en-AU"/>
          </a:p>
        </p:txBody>
      </p:sp>
      <p:sp>
        <p:nvSpPr>
          <p:cNvPr id="101379"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101380" name="Rectangle 4"/>
          <p:cNvSpPr>
            <a:spLocks noChangeArrowheads="1"/>
          </p:cNvSpPr>
          <p:nvPr/>
        </p:nvSpPr>
        <p:spPr bwMode="auto">
          <a:xfrm>
            <a:off x="684213" y="1989138"/>
            <a:ext cx="8229600" cy="4320182"/>
          </a:xfrm>
          <a:prstGeom prst="rect">
            <a:avLst/>
          </a:prstGeom>
          <a:noFill/>
          <a:ln w="9525">
            <a:noFill/>
            <a:miter lim="800000"/>
            <a:headEnd/>
            <a:tailEnd/>
          </a:ln>
          <a:effectLst/>
        </p:spPr>
        <p:txBody>
          <a:bodyPr/>
          <a:lstStyle/>
          <a:p>
            <a:pPr marL="342900" indent="-342900">
              <a:spcBef>
                <a:spcPct val="20000"/>
              </a:spcBef>
              <a:buFontTx/>
              <a:buChar char="•"/>
            </a:pPr>
            <a:endParaRPr lang="en-US" sz="3200" dirty="0"/>
          </a:p>
          <a:p>
            <a:pPr marL="342900" indent="-342900">
              <a:spcBef>
                <a:spcPct val="20000"/>
              </a:spcBef>
              <a:buFontTx/>
              <a:buChar char="•"/>
            </a:pPr>
            <a:endParaRPr lang="en-US" sz="1600" b="1" dirty="0" smtClean="0"/>
          </a:p>
          <a:p>
            <a:pPr marL="342900" indent="-342900">
              <a:spcBef>
                <a:spcPct val="20000"/>
              </a:spcBef>
              <a:buFontTx/>
              <a:buChar char="•"/>
            </a:pPr>
            <a:r>
              <a:rPr lang="en-US" sz="1600" b="1" dirty="0" smtClean="0"/>
              <a:t>Teacher text </a:t>
            </a:r>
            <a:r>
              <a:rPr lang="en-US" sz="1600" b="1" dirty="0" err="1" smtClean="0"/>
              <a:t>ebook</a:t>
            </a:r>
            <a:r>
              <a:rPr lang="en-US" sz="1600" b="1" dirty="0" smtClean="0"/>
              <a:t> ( 210 pages ) and student workbook </a:t>
            </a:r>
            <a:r>
              <a:rPr lang="en-US" sz="1600" b="1" dirty="0" err="1" smtClean="0"/>
              <a:t>ebook</a:t>
            </a:r>
            <a:r>
              <a:rPr lang="en-US" sz="1600" b="1" dirty="0" smtClean="0"/>
              <a:t> ( 100 pages )</a:t>
            </a:r>
          </a:p>
          <a:p>
            <a:pPr marL="342900" indent="-342900">
              <a:spcBef>
                <a:spcPct val="20000"/>
              </a:spcBef>
              <a:buFontTx/>
              <a:buChar char="•"/>
            </a:pPr>
            <a:r>
              <a:rPr lang="en-US" sz="1600" b="1" dirty="0" smtClean="0"/>
              <a:t>Available through VITTA or </a:t>
            </a:r>
            <a:r>
              <a:rPr lang="en-US" sz="1600" b="1" dirty="0" smtClean="0">
                <a:hlinkClick r:id="rId3"/>
              </a:rPr>
              <a:t>www.edulists.com.au</a:t>
            </a:r>
            <a:r>
              <a:rPr lang="en-US" sz="1600" b="1" dirty="0" smtClean="0"/>
              <a:t> </a:t>
            </a:r>
            <a:endParaRPr lang="en-US" sz="1600" b="1" dirty="0"/>
          </a:p>
          <a:p>
            <a:pPr marL="342900" indent="-342900">
              <a:spcBef>
                <a:spcPct val="20000"/>
              </a:spcBef>
              <a:buFontTx/>
              <a:buChar char="•"/>
            </a:pPr>
            <a:r>
              <a:rPr lang="en-US" sz="1600" b="1" dirty="0" smtClean="0"/>
              <a:t>VITTA to conduct extensive PD early next year to support teachers</a:t>
            </a:r>
          </a:p>
          <a:p>
            <a:pPr marL="342900" indent="-342900">
              <a:spcBef>
                <a:spcPct val="20000"/>
              </a:spcBef>
              <a:buFontTx/>
              <a:buChar char="•"/>
            </a:pPr>
            <a:r>
              <a:rPr lang="en-US" sz="1600" b="1" dirty="0" smtClean="0"/>
              <a:t>For questions and queries contact Kevork Krozian on </a:t>
            </a:r>
            <a:r>
              <a:rPr lang="en-US" sz="1600" b="1" dirty="0" smtClean="0">
                <a:hlinkClick r:id="rId4"/>
              </a:rPr>
              <a:t>kevork@edulists.com.au</a:t>
            </a:r>
            <a:r>
              <a:rPr lang="en-US" sz="1600" b="1" dirty="0" smtClean="0"/>
              <a:t> or 0419 356 034 </a:t>
            </a:r>
          </a:p>
          <a:p>
            <a:pPr marL="342900" indent="-342900">
              <a:spcBef>
                <a:spcPct val="20000"/>
              </a:spcBef>
              <a:buFontTx/>
              <a:buChar char="•"/>
            </a:pPr>
            <a:endParaRPr lang="en-US" sz="1600" b="1" dirty="0" smtClean="0"/>
          </a:p>
          <a:p>
            <a:pPr marL="342900" indent="-342900">
              <a:spcBef>
                <a:spcPct val="20000"/>
              </a:spcBef>
            </a:pPr>
            <a:endParaRPr lang="en-US" sz="1600" b="1" dirty="0"/>
          </a:p>
          <a:p>
            <a:pPr marL="342900" indent="-342900">
              <a:spcBef>
                <a:spcPct val="20000"/>
              </a:spcBef>
            </a:pPr>
            <a:endParaRPr lang="en-US" sz="1600" b="1" dirty="0"/>
          </a:p>
          <a:p>
            <a:pPr marL="342900" indent="-342900">
              <a:spcBef>
                <a:spcPct val="20000"/>
              </a:spcBef>
              <a:buFontTx/>
              <a:buChar char="•"/>
            </a:pPr>
            <a:endParaRPr lang="en-AU" sz="3200" b="1" dirty="0"/>
          </a:p>
        </p:txBody>
      </p:sp>
      <p:pic>
        <p:nvPicPr>
          <p:cNvPr id="8" name="Picture 7" descr="logo.jpg"/>
          <p:cNvPicPr>
            <a:picLocks noChangeAspect="1"/>
          </p:cNvPicPr>
          <p:nvPr/>
        </p:nvPicPr>
        <p:blipFill>
          <a:blip r:embed="rId5"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2124075" y="836613"/>
            <a:ext cx="6489700" cy="1143000"/>
          </a:xfrm>
        </p:spPr>
        <p:txBody>
          <a:bodyPr/>
          <a:lstStyle/>
          <a:p>
            <a:r>
              <a:rPr lang="en-US" sz="2800" b="1" dirty="0" smtClean="0"/>
              <a:t>Files </a:t>
            </a:r>
            <a:r>
              <a:rPr lang="en-US" sz="2800" b="1" dirty="0" err="1" smtClean="0"/>
              <a:t>vs</a:t>
            </a:r>
            <a:r>
              <a:rPr lang="en-US" sz="2800" b="1" dirty="0" smtClean="0"/>
              <a:t> Databases</a:t>
            </a:r>
            <a:endParaRPr lang="en-AU" sz="4000" dirty="0"/>
          </a:p>
        </p:txBody>
      </p:sp>
      <p:sp>
        <p:nvSpPr>
          <p:cNvPr id="6" name="Footer Placeholder 4"/>
          <p:cNvSpPr>
            <a:spLocks noGrp="1"/>
          </p:cNvSpPr>
          <p:nvPr>
            <p:ph type="ftr" sz="quarter" idx="11"/>
          </p:nvPr>
        </p:nvSpPr>
        <p:spPr/>
        <p:txBody>
          <a:bodyPr/>
          <a:lstStyle/>
          <a:p>
            <a:r>
              <a:rPr lang="en-AU"/>
              <a:t>Page </a:t>
            </a:r>
          </a:p>
        </p:txBody>
      </p:sp>
      <p:sp>
        <p:nvSpPr>
          <p:cNvPr id="7" name="Slide Number Placeholder 5"/>
          <p:cNvSpPr>
            <a:spLocks noGrp="1"/>
          </p:cNvSpPr>
          <p:nvPr>
            <p:ph type="sldNum" sz="quarter" idx="12"/>
          </p:nvPr>
        </p:nvSpPr>
        <p:spPr/>
        <p:txBody>
          <a:bodyPr/>
          <a:lstStyle/>
          <a:p>
            <a:fld id="{0860C97B-412A-4D24-814C-A487E1D3C5CD}" type="slidenum">
              <a:rPr lang="en-AU"/>
              <a:pPr/>
              <a:t>34</a:t>
            </a:fld>
            <a:endParaRPr lang="en-AU"/>
          </a:p>
        </p:txBody>
      </p:sp>
      <p:sp>
        <p:nvSpPr>
          <p:cNvPr id="96259"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96260" name="Rectangle 4"/>
          <p:cNvSpPr>
            <a:spLocks noChangeArrowheads="1"/>
          </p:cNvSpPr>
          <p:nvPr/>
        </p:nvSpPr>
        <p:spPr bwMode="auto">
          <a:xfrm>
            <a:off x="684213" y="1989138"/>
            <a:ext cx="8229600" cy="3960812"/>
          </a:xfrm>
          <a:prstGeom prst="rect">
            <a:avLst/>
          </a:prstGeom>
          <a:noFill/>
          <a:ln w="9525">
            <a:noFill/>
            <a:miter lim="800000"/>
            <a:headEnd/>
            <a:tailEnd/>
          </a:ln>
          <a:effectLst/>
        </p:spPr>
        <p:txBody>
          <a:bodyPr/>
          <a:lstStyle/>
          <a:p>
            <a:pPr marL="342900" indent="-342900">
              <a:spcBef>
                <a:spcPct val="20000"/>
              </a:spcBef>
              <a:buFontTx/>
              <a:buChar char="•"/>
            </a:pPr>
            <a:endParaRPr lang="en-US" sz="3200" dirty="0"/>
          </a:p>
          <a:p>
            <a:pPr marL="342900" indent="-342900">
              <a:spcBef>
                <a:spcPct val="20000"/>
              </a:spcBef>
              <a:buFont typeface="Arial" pitchFamily="34" charset="0"/>
              <a:buChar char="•"/>
            </a:pPr>
            <a:r>
              <a:rPr lang="en-US" sz="1600" b="1" dirty="0" smtClean="0"/>
              <a:t>Transactions problematic with files ( read whole file into memory, locate record, edit, write back whole file )</a:t>
            </a:r>
          </a:p>
          <a:p>
            <a:pPr marL="342900" indent="-342900">
              <a:spcBef>
                <a:spcPct val="20000"/>
              </a:spcBef>
              <a:buFont typeface="Arial" pitchFamily="34" charset="0"/>
              <a:buChar char="•"/>
            </a:pPr>
            <a:r>
              <a:rPr lang="en-US" sz="1600" b="1" dirty="0" smtClean="0"/>
              <a:t>Sorting contrived and cumbersome ( see Ex 10 ). Must either sort file to apply binary sort or read each record sequentially</a:t>
            </a:r>
          </a:p>
          <a:p>
            <a:pPr marL="342900" indent="-342900">
              <a:spcBef>
                <a:spcPct val="20000"/>
              </a:spcBef>
              <a:buFont typeface="Arial" pitchFamily="34" charset="0"/>
              <a:buChar char="•"/>
            </a:pPr>
            <a:r>
              <a:rPr lang="en-US" sz="1600" b="1" dirty="0" smtClean="0"/>
              <a:t>Fiddling with delimiters painful and cumbersome</a:t>
            </a:r>
          </a:p>
          <a:p>
            <a:pPr marL="342900" indent="-342900">
              <a:spcBef>
                <a:spcPct val="20000"/>
              </a:spcBef>
              <a:buFont typeface="Arial" pitchFamily="34" charset="0"/>
              <a:buChar char="•"/>
            </a:pPr>
            <a:r>
              <a:rPr lang="en-US" sz="1600" b="1" dirty="0" smtClean="0"/>
              <a:t>Relationships as in 2 tables or more not possible</a:t>
            </a:r>
          </a:p>
          <a:p>
            <a:pPr marL="342900" indent="-342900">
              <a:spcBef>
                <a:spcPct val="20000"/>
              </a:spcBef>
              <a:buFont typeface="Arial" pitchFamily="34" charset="0"/>
              <a:buChar char="•"/>
            </a:pPr>
            <a:r>
              <a:rPr lang="en-US" sz="1600" b="1" dirty="0" smtClean="0"/>
              <a:t>Random access of data in storage not possible</a:t>
            </a:r>
          </a:p>
          <a:p>
            <a:pPr marL="342900" indent="-342900">
              <a:spcBef>
                <a:spcPct val="20000"/>
              </a:spcBef>
              <a:buFont typeface="Arial" pitchFamily="34" charset="0"/>
              <a:buChar char="•"/>
            </a:pPr>
            <a:endParaRPr lang="en-US" sz="1600" b="1" dirty="0" smtClean="0"/>
          </a:p>
          <a:p>
            <a:pPr marL="342900" indent="-342900">
              <a:spcBef>
                <a:spcPct val="20000"/>
              </a:spcBef>
            </a:pPr>
            <a:endParaRPr lang="en-US" sz="1600" b="1" dirty="0"/>
          </a:p>
          <a:p>
            <a:pPr marL="342900" indent="-342900">
              <a:spcBef>
                <a:spcPct val="20000"/>
              </a:spcBef>
              <a:buFontTx/>
              <a:buChar char="•"/>
            </a:pPr>
            <a:endParaRPr lang="en-AU" sz="3200" b="1" dirty="0"/>
          </a:p>
        </p:txBody>
      </p:sp>
      <p:pic>
        <p:nvPicPr>
          <p:cNvPr id="8" name="Picture 7"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AU"/>
              <a:t>Page </a:t>
            </a:r>
          </a:p>
        </p:txBody>
      </p:sp>
      <p:sp>
        <p:nvSpPr>
          <p:cNvPr id="7" name="Slide Number Placeholder 5"/>
          <p:cNvSpPr>
            <a:spLocks noGrp="1"/>
          </p:cNvSpPr>
          <p:nvPr>
            <p:ph type="sldNum" sz="quarter" idx="12"/>
          </p:nvPr>
        </p:nvSpPr>
        <p:spPr/>
        <p:txBody>
          <a:bodyPr/>
          <a:lstStyle/>
          <a:p>
            <a:fld id="{0860C97B-412A-4D24-814C-A487E1D3C5CD}" type="slidenum">
              <a:rPr lang="en-AU"/>
              <a:pPr/>
              <a:t>35</a:t>
            </a:fld>
            <a:endParaRPr lang="en-AU"/>
          </a:p>
        </p:txBody>
      </p:sp>
      <p:sp>
        <p:nvSpPr>
          <p:cNvPr id="96258" name="Rectangle 2"/>
          <p:cNvSpPr>
            <a:spLocks noGrp="1" noChangeArrowheads="1"/>
          </p:cNvSpPr>
          <p:nvPr>
            <p:ph type="title"/>
          </p:nvPr>
        </p:nvSpPr>
        <p:spPr>
          <a:xfrm>
            <a:off x="2124075" y="836613"/>
            <a:ext cx="6489700" cy="1143000"/>
          </a:xfrm>
        </p:spPr>
        <p:txBody>
          <a:bodyPr/>
          <a:lstStyle/>
          <a:p>
            <a:r>
              <a:rPr lang="en-AU" sz="2800" b="1" dirty="0" smtClean="0"/>
              <a:t>Contact details</a:t>
            </a:r>
            <a:endParaRPr lang="en-AU" sz="4000" dirty="0"/>
          </a:p>
        </p:txBody>
      </p:sp>
      <p:sp>
        <p:nvSpPr>
          <p:cNvPr id="96259"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96260" name="Rectangle 4"/>
          <p:cNvSpPr>
            <a:spLocks noChangeArrowheads="1"/>
          </p:cNvSpPr>
          <p:nvPr/>
        </p:nvSpPr>
        <p:spPr bwMode="auto">
          <a:xfrm>
            <a:off x="684213" y="1989138"/>
            <a:ext cx="8229600" cy="1727894"/>
          </a:xfrm>
          <a:prstGeom prst="rect">
            <a:avLst/>
          </a:prstGeom>
          <a:noFill/>
          <a:ln w="9525">
            <a:noFill/>
            <a:miter lim="800000"/>
            <a:headEnd/>
            <a:tailEnd/>
          </a:ln>
          <a:effectLst/>
        </p:spPr>
        <p:txBody>
          <a:bodyPr/>
          <a:lstStyle/>
          <a:p>
            <a:pPr marL="342900" indent="-342900">
              <a:spcBef>
                <a:spcPct val="20000"/>
              </a:spcBef>
              <a:buFontTx/>
              <a:buChar char="•"/>
            </a:pPr>
            <a:endParaRPr lang="en-US" sz="3200" dirty="0"/>
          </a:p>
          <a:p>
            <a:pPr>
              <a:buFontTx/>
              <a:buChar char="•"/>
            </a:pPr>
            <a:r>
              <a:rPr lang="en-US" sz="1600" b="1" dirty="0" smtClean="0">
                <a:solidFill>
                  <a:schemeClr val="tx2"/>
                </a:solidFill>
              </a:rPr>
              <a:t>I am available at </a:t>
            </a:r>
            <a:r>
              <a:rPr lang="en-US" sz="1600" b="1" dirty="0" smtClean="0">
                <a:solidFill>
                  <a:schemeClr val="tx2"/>
                </a:solidFill>
                <a:hlinkClick r:id="rId2"/>
              </a:rPr>
              <a:t>kevork@edulists.com.au</a:t>
            </a:r>
            <a:endParaRPr lang="en-US" sz="1600" b="1" dirty="0" smtClean="0">
              <a:solidFill>
                <a:schemeClr val="tx2"/>
              </a:solidFill>
            </a:endParaRPr>
          </a:p>
          <a:p>
            <a:pPr>
              <a:buFontTx/>
              <a:buChar char="•"/>
            </a:pPr>
            <a:endParaRPr lang="en-US" sz="1600" b="1" dirty="0" smtClean="0">
              <a:solidFill>
                <a:schemeClr val="tx2"/>
              </a:solidFill>
            </a:endParaRPr>
          </a:p>
          <a:p>
            <a:pPr>
              <a:buFontTx/>
              <a:buChar char="•"/>
            </a:pPr>
            <a:r>
              <a:rPr lang="en-US" sz="1600" b="1" dirty="0" smtClean="0">
                <a:solidFill>
                  <a:schemeClr val="tx2"/>
                </a:solidFill>
              </a:rPr>
              <a:t>My mobile number is 0419 356 034</a:t>
            </a:r>
          </a:p>
          <a:p>
            <a:pPr marL="342900" indent="-342900">
              <a:spcBef>
                <a:spcPct val="20000"/>
              </a:spcBef>
              <a:buFont typeface="Arial" pitchFamily="34" charset="0"/>
              <a:buChar char="•"/>
            </a:pPr>
            <a:endParaRPr lang="en-US" sz="1600" b="1" dirty="0" smtClean="0"/>
          </a:p>
          <a:p>
            <a:pPr marL="342900" indent="-342900">
              <a:spcBef>
                <a:spcPct val="20000"/>
              </a:spcBef>
            </a:pPr>
            <a:endParaRPr lang="en-US" sz="1600" b="1" dirty="0"/>
          </a:p>
          <a:p>
            <a:pPr marL="342900" indent="-342900">
              <a:spcBef>
                <a:spcPct val="20000"/>
              </a:spcBef>
              <a:buFontTx/>
              <a:buChar char="•"/>
            </a:pPr>
            <a:endParaRPr lang="en-AU" sz="3200" b="1" dirty="0"/>
          </a:p>
        </p:txBody>
      </p:sp>
      <p:pic>
        <p:nvPicPr>
          <p:cNvPr id="8" name="Picture 7"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2124075" y="836613"/>
            <a:ext cx="6489700" cy="1143000"/>
          </a:xfrm>
        </p:spPr>
        <p:txBody>
          <a:bodyPr/>
          <a:lstStyle/>
          <a:p>
            <a:r>
              <a:rPr lang="en-US"/>
              <a:t>What ? </a:t>
            </a:r>
            <a:endParaRPr lang="en-AU"/>
          </a:p>
        </p:txBody>
      </p:sp>
      <p:graphicFrame>
        <p:nvGraphicFramePr>
          <p:cNvPr id="92184" name="Group 24"/>
          <p:cNvGraphicFramePr>
            <a:graphicFrameLocks noGrp="1"/>
          </p:cNvGraphicFramePr>
          <p:nvPr>
            <p:ph type="tbl" idx="1"/>
          </p:nvPr>
        </p:nvGraphicFramePr>
        <p:xfrm>
          <a:off x="395288" y="1857364"/>
          <a:ext cx="8748712" cy="4785360"/>
        </p:xfrm>
        <a:graphic>
          <a:graphicData uri="http://schemas.openxmlformats.org/drawingml/2006/table">
            <a:tbl>
              <a:tblPr/>
              <a:tblGrid>
                <a:gridCol w="2016125"/>
                <a:gridCol w="3024187"/>
                <a:gridCol w="3708400"/>
              </a:tblGrid>
              <a:tr h="2559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Outcomes</a:t>
                      </a:r>
                      <a:endParaRPr kumimoji="0" lang="en-AU" sz="1600" b="1"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sz="1600" b="0" i="0" u="none" strike="noStrike" cap="none" normalizeH="0" baseline="0" dirty="0" smtClean="0">
                          <a:ln>
                            <a:noFill/>
                          </a:ln>
                          <a:solidFill>
                            <a:schemeClr val="tx1"/>
                          </a:solidFill>
                          <a:effectLst/>
                          <a:latin typeface="Arial" charset="0"/>
                        </a:rPr>
                        <a:t>Percentage of Unit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Arial" charset="0"/>
                        </a:rPr>
                        <a:t> </a:t>
                      </a:r>
                      <a:r>
                        <a:rPr lang="en-AU" sz="1600" kern="1200" dirty="0" smtClean="0">
                          <a:solidFill>
                            <a:schemeClr val="dk1"/>
                          </a:solidFill>
                          <a:latin typeface="+mn-lt"/>
                          <a:ea typeface="+mn-ea"/>
                          <a:cs typeface="+mn-cs"/>
                        </a:rPr>
                        <a:t>Highest Descriptor</a:t>
                      </a:r>
                      <a:r>
                        <a:rPr lang="en-AU" sz="1600" kern="1200" baseline="0" dirty="0" smtClean="0">
                          <a:solidFill>
                            <a:schemeClr val="dk1"/>
                          </a:solidFill>
                          <a:latin typeface="+mn-lt"/>
                          <a:ea typeface="+mn-ea"/>
                          <a:cs typeface="+mn-cs"/>
                        </a:rPr>
                        <a:t> – marking scheme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89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Arial" charset="0"/>
                        </a:rPr>
                        <a:t>SAC 41</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0" i="0" u="none" strike="noStrike" cap="none" normalizeH="0" baseline="0" dirty="0" smtClean="0">
                        <a:ln>
                          <a:noFill/>
                        </a:ln>
                        <a:solidFill>
                          <a:schemeClr val="tx1"/>
                        </a:solidFill>
                        <a:effectLst/>
                        <a:latin typeface="Arial" charset="0"/>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dk1"/>
                          </a:solidFill>
                          <a:latin typeface="+mn-lt"/>
                          <a:ea typeface="+mn-ea"/>
                          <a:cs typeface="+mn-cs"/>
                        </a:rPr>
                        <a:t>apply stages of the problem-solving methodology to produce a solution for use on a </a:t>
                      </a:r>
                      <a:r>
                        <a:rPr lang="en-AU" sz="1200" u="sng" kern="1200" dirty="0" smtClean="0">
                          <a:solidFill>
                            <a:schemeClr val="dk1"/>
                          </a:solidFill>
                          <a:latin typeface="+mn-lt"/>
                          <a:ea typeface="+mn-ea"/>
                          <a:cs typeface="+mn-cs"/>
                        </a:rPr>
                        <a:t>mobile device</a:t>
                      </a:r>
                      <a:r>
                        <a:rPr lang="en-AU" sz="1200" kern="1200" dirty="0" smtClean="0">
                          <a:solidFill>
                            <a:schemeClr val="dk1"/>
                          </a:solidFill>
                          <a:latin typeface="+mn-lt"/>
                          <a:ea typeface="+mn-ea"/>
                          <a:cs typeface="+mn-cs"/>
                        </a:rPr>
                        <a:t>, which takes into account technical and legal requirements.</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AU" sz="1200" kern="1200" dirty="0" smtClean="0">
                        <a:solidFill>
                          <a:schemeClr val="dk1"/>
                        </a:solidFill>
                        <a:latin typeface="+mn-lt"/>
                        <a:ea typeface="+mn-ea"/>
                        <a:cs typeface="+mn-cs"/>
                      </a:endParaRPr>
                    </a:p>
                    <a:p>
                      <a:r>
                        <a:rPr lang="en-AU" sz="1200" kern="1200" baseline="0" dirty="0" smtClean="0">
                          <a:solidFill>
                            <a:schemeClr val="tx1"/>
                          </a:solidFill>
                          <a:latin typeface="+mn-lt"/>
                          <a:ea typeface="+mn-ea"/>
                          <a:cs typeface="+mn-cs"/>
                        </a:rPr>
                        <a:t>A solution (including internal documentation) in</a:t>
                      </a:r>
                    </a:p>
                    <a:p>
                      <a:r>
                        <a:rPr lang="en-AU" sz="1200" kern="1200" baseline="0" dirty="0" smtClean="0">
                          <a:solidFill>
                            <a:schemeClr val="tx1"/>
                          </a:solidFill>
                          <a:latin typeface="+mn-lt"/>
                          <a:ea typeface="+mn-ea"/>
                          <a:cs typeface="+mn-cs"/>
                        </a:rPr>
                        <a:t>response to a design brief.</a:t>
                      </a:r>
                    </a:p>
                    <a:p>
                      <a:r>
                        <a:rPr lang="en-AU" sz="1200" b="1" kern="1200" baseline="0" dirty="0" smtClean="0">
                          <a:solidFill>
                            <a:schemeClr val="tx1"/>
                          </a:solidFill>
                          <a:latin typeface="+mn-lt"/>
                          <a:ea typeface="+mn-ea"/>
                          <a:cs typeface="+mn-cs"/>
                        </a:rPr>
                        <a:t>And</a:t>
                      </a:r>
                    </a:p>
                    <a:p>
                      <a:r>
                        <a:rPr lang="en-AU" sz="1200" kern="1200" baseline="0" dirty="0" smtClean="0">
                          <a:solidFill>
                            <a:schemeClr val="tx1"/>
                          </a:solidFill>
                          <a:latin typeface="+mn-lt"/>
                          <a:ea typeface="+mn-ea"/>
                          <a:cs typeface="+mn-cs"/>
                        </a:rPr>
                        <a:t>User documentation and an explanation of how</a:t>
                      </a:r>
                    </a:p>
                    <a:p>
                      <a:r>
                        <a:rPr lang="en-AU" sz="1200" kern="1200" baseline="0" dirty="0" smtClean="0">
                          <a:solidFill>
                            <a:schemeClr val="tx1"/>
                          </a:solidFill>
                          <a:latin typeface="+mn-lt"/>
                          <a:ea typeface="+mn-ea"/>
                          <a:cs typeface="+mn-cs"/>
                        </a:rPr>
                        <a:t>security and legal matters are managed when</a:t>
                      </a:r>
                    </a:p>
                    <a:p>
                      <a:r>
                        <a:rPr lang="en-AU" sz="1200" kern="1200" baseline="0" dirty="0" smtClean="0">
                          <a:solidFill>
                            <a:schemeClr val="tx1"/>
                          </a:solidFill>
                          <a:latin typeface="+mn-lt"/>
                          <a:ea typeface="+mn-ea"/>
                          <a:cs typeface="+mn-cs"/>
                        </a:rPr>
                        <a:t>creating solutions in one of the following:</a:t>
                      </a:r>
                    </a:p>
                    <a:p>
                      <a:r>
                        <a:rPr lang="en-AU" sz="1200" kern="1200" baseline="0" dirty="0" smtClean="0">
                          <a:solidFill>
                            <a:schemeClr val="tx1"/>
                          </a:solidFill>
                          <a:latin typeface="+mn-lt"/>
                          <a:ea typeface="+mn-ea"/>
                          <a:cs typeface="+mn-cs"/>
                        </a:rPr>
                        <a:t>• a written report</a:t>
                      </a:r>
                    </a:p>
                    <a:p>
                      <a:r>
                        <a:rPr lang="en-AU" sz="1200" kern="1200" baseline="0" dirty="0" smtClean="0">
                          <a:solidFill>
                            <a:schemeClr val="tx1"/>
                          </a:solidFill>
                          <a:latin typeface="+mn-lt"/>
                          <a:ea typeface="+mn-ea"/>
                          <a:cs typeface="+mn-cs"/>
                        </a:rPr>
                        <a:t>• a test.</a:t>
                      </a:r>
                      <a:endParaRPr lang="en-AU" sz="1200" kern="1200" dirty="0" smtClean="0">
                        <a:solidFill>
                          <a:schemeClr val="dk1"/>
                        </a:solidFill>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AU" sz="1200" b="0" i="0" u="none" strike="noStrike" cap="none" normalizeH="0" baseline="0" dirty="0" smtClean="0">
                        <a:ln>
                          <a:noFill/>
                        </a:ln>
                        <a:solidFill>
                          <a:schemeClr val="tx1"/>
                        </a:solidFill>
                        <a:effectLst/>
                        <a:latin typeface="Arial" charset="0"/>
                      </a:endParaRPr>
                    </a:p>
                  </a:txBody>
                  <a:tcPr marL="18000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400" b="0" i="0" u="none" strike="noStrike" cap="none" normalizeH="0" baseline="0" dirty="0" smtClean="0">
                          <a:ln>
                            <a:noFill/>
                          </a:ln>
                          <a:solidFill>
                            <a:schemeClr val="tx1"/>
                          </a:solidFill>
                          <a:effectLst/>
                          <a:latin typeface="Arial" charset="0"/>
                        </a:rPr>
                        <a:t>45 %  -  Solution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AU" sz="2400" b="0" i="0" u="none" strike="noStrike" cap="none" normalizeH="0" baseline="0" dirty="0" smtClean="0">
                          <a:ln>
                            <a:noFill/>
                          </a:ln>
                          <a:solidFill>
                            <a:schemeClr val="tx1"/>
                          </a:solidFill>
                          <a:effectLst/>
                          <a:latin typeface="Arial" charset="0"/>
                        </a:rPr>
                        <a:t>15%   - report or test</a:t>
                      </a:r>
                    </a:p>
                  </a:txBody>
                  <a:tcPr marL="18000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AU" sz="1200" b="0" i="0" u="none" strike="noStrike" cap="none" normalizeH="0" baseline="0" dirty="0" smtClean="0">
                          <a:ln>
                            <a:noFill/>
                          </a:ln>
                          <a:solidFill>
                            <a:schemeClr val="tx1"/>
                          </a:solidFill>
                          <a:effectLst/>
                          <a:latin typeface="Arial" charset="0"/>
                        </a:rPr>
                        <a:t>  </a:t>
                      </a:r>
                      <a:r>
                        <a:rPr lang="en-US" sz="1400" kern="1200" dirty="0" smtClean="0">
                          <a:solidFill>
                            <a:schemeClr val="dk1"/>
                          </a:solidFill>
                          <a:latin typeface="+mn-lt"/>
                          <a:ea typeface="+mn-ea"/>
                          <a:cs typeface="+mn-cs"/>
                        </a:rPr>
                        <a:t>An accurate interpretation of the provided </a:t>
                      </a:r>
                      <a:r>
                        <a:rPr lang="en-US" sz="1400" u="sng" kern="1200" dirty="0" smtClean="0">
                          <a:solidFill>
                            <a:schemeClr val="dk1"/>
                          </a:solidFill>
                          <a:latin typeface="+mn-lt"/>
                          <a:ea typeface="+mn-ea"/>
                          <a:cs typeface="+mn-cs"/>
                        </a:rPr>
                        <a:t>software requirements specifications </a:t>
                      </a:r>
                      <a:r>
                        <a:rPr lang="en-US" sz="1400" kern="1200" dirty="0" smtClean="0">
                          <a:solidFill>
                            <a:schemeClr val="dk1"/>
                          </a:solidFill>
                          <a:latin typeface="+mn-lt"/>
                          <a:ea typeface="+mn-ea"/>
                          <a:cs typeface="+mn-cs"/>
                        </a:rPr>
                        <a:t>is evident in the design of a feasible solution. The </a:t>
                      </a:r>
                      <a:r>
                        <a:rPr lang="en-US" sz="1400" u="sng" kern="1200" dirty="0" smtClean="0">
                          <a:solidFill>
                            <a:schemeClr val="dk1"/>
                          </a:solidFill>
                          <a:latin typeface="+mn-lt"/>
                          <a:ea typeface="+mn-ea"/>
                          <a:cs typeface="+mn-cs"/>
                        </a:rPr>
                        <a:t>design of the software solution is clear, technically accurate </a:t>
                      </a:r>
                      <a:r>
                        <a:rPr lang="en-US" sz="1400" kern="1200" dirty="0" smtClean="0">
                          <a:solidFill>
                            <a:schemeClr val="dk1"/>
                          </a:solidFill>
                          <a:latin typeface="+mn-lt"/>
                          <a:ea typeface="+mn-ea"/>
                          <a:cs typeface="+mn-cs"/>
                        </a:rPr>
                        <a:t>and takes into account the </a:t>
                      </a:r>
                      <a:r>
                        <a:rPr lang="en-US" sz="1400" u="sng" kern="1200" dirty="0" smtClean="0">
                          <a:solidFill>
                            <a:schemeClr val="dk1"/>
                          </a:solidFill>
                          <a:latin typeface="+mn-lt"/>
                          <a:ea typeface="+mn-ea"/>
                          <a:cs typeface="+mn-cs"/>
                        </a:rPr>
                        <a:t>constraints of the mobile device</a:t>
                      </a:r>
                      <a:r>
                        <a:rPr lang="en-US" sz="1400" kern="1200" dirty="0" smtClean="0">
                          <a:solidFill>
                            <a:schemeClr val="dk1"/>
                          </a:solidFill>
                          <a:latin typeface="+mn-lt"/>
                          <a:ea typeface="+mn-ea"/>
                          <a:cs typeface="+mn-cs"/>
                        </a:rPr>
                        <a:t>. The </a:t>
                      </a:r>
                      <a:r>
                        <a:rPr lang="en-US" sz="1400" u="sng" kern="1200" dirty="0" smtClean="0">
                          <a:solidFill>
                            <a:schemeClr val="dk1"/>
                          </a:solidFill>
                          <a:latin typeface="+mn-lt"/>
                          <a:ea typeface="+mn-ea"/>
                          <a:cs typeface="+mn-cs"/>
                        </a:rPr>
                        <a:t>algorithm</a:t>
                      </a:r>
                      <a:r>
                        <a:rPr lang="en-US" sz="1400" kern="1200" dirty="0" smtClean="0">
                          <a:solidFill>
                            <a:schemeClr val="dk1"/>
                          </a:solidFill>
                          <a:latin typeface="+mn-lt"/>
                          <a:ea typeface="+mn-ea"/>
                          <a:cs typeface="+mn-cs"/>
                        </a:rPr>
                        <a:t> is clearly written and logically represents what is required. The software solution conforms to all accepted coding conventions and includes appropriate and </a:t>
                      </a:r>
                      <a:r>
                        <a:rPr lang="en-US" sz="1400" u="sng" kern="1200" dirty="0" smtClean="0">
                          <a:solidFill>
                            <a:schemeClr val="dk1"/>
                          </a:solidFill>
                          <a:latin typeface="+mn-lt"/>
                          <a:ea typeface="+mn-ea"/>
                          <a:cs typeface="+mn-cs"/>
                        </a:rPr>
                        <a:t>clear internal documentation</a:t>
                      </a:r>
                      <a:r>
                        <a:rPr lang="en-US" sz="1400" kern="1200" dirty="0" smtClean="0">
                          <a:solidFill>
                            <a:schemeClr val="dk1"/>
                          </a:solidFill>
                          <a:latin typeface="+mn-lt"/>
                          <a:ea typeface="+mn-ea"/>
                          <a:cs typeface="+mn-cs"/>
                        </a:rPr>
                        <a:t>. All techniques and procedures, </a:t>
                      </a:r>
                      <a:r>
                        <a:rPr lang="en-US" sz="1400" u="sng" kern="1200" dirty="0" smtClean="0">
                          <a:solidFill>
                            <a:schemeClr val="dk1"/>
                          </a:solidFill>
                          <a:latin typeface="+mn-lt"/>
                          <a:ea typeface="+mn-ea"/>
                          <a:cs typeface="+mn-cs"/>
                        </a:rPr>
                        <a:t>including data validation, are efficiently and effectively applied.</a:t>
                      </a:r>
                      <a:r>
                        <a:rPr lang="en-US" sz="1400" kern="1200" dirty="0" smtClean="0">
                          <a:solidFill>
                            <a:schemeClr val="dk1"/>
                          </a:solidFill>
                          <a:latin typeface="+mn-lt"/>
                          <a:ea typeface="+mn-ea"/>
                          <a:cs typeface="+mn-cs"/>
                        </a:rPr>
                        <a:t> A comprehensive range of test data is expressed in a testing table, with the expected and actual output stated. The solution meets all of the software requirements specifications. </a:t>
                      </a:r>
                      <a:r>
                        <a:rPr lang="en-US" sz="1400" u="sng" kern="1200" dirty="0" smtClean="0">
                          <a:solidFill>
                            <a:schemeClr val="dk1"/>
                          </a:solidFill>
                          <a:latin typeface="+mn-lt"/>
                          <a:ea typeface="+mn-ea"/>
                          <a:cs typeface="+mn-cs"/>
                        </a:rPr>
                        <a:t>.</a:t>
                      </a:r>
                      <a:endParaRPr lang="en-AU" sz="1400" u="sng" dirty="0" smtClean="0"/>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 name="Footer Placeholder 4"/>
          <p:cNvSpPr>
            <a:spLocks noGrp="1"/>
          </p:cNvSpPr>
          <p:nvPr>
            <p:ph type="ftr" sz="quarter" idx="11"/>
          </p:nvPr>
        </p:nvSpPr>
        <p:spPr/>
        <p:txBody>
          <a:bodyPr/>
          <a:lstStyle/>
          <a:p>
            <a:r>
              <a:rPr lang="en-AU"/>
              <a:t>Page </a:t>
            </a:r>
          </a:p>
        </p:txBody>
      </p:sp>
      <p:sp>
        <p:nvSpPr>
          <p:cNvPr id="19" name="Slide Number Placeholder 5"/>
          <p:cNvSpPr>
            <a:spLocks noGrp="1"/>
          </p:cNvSpPr>
          <p:nvPr>
            <p:ph type="sldNum" sz="quarter" idx="12"/>
          </p:nvPr>
        </p:nvSpPr>
        <p:spPr/>
        <p:txBody>
          <a:bodyPr/>
          <a:lstStyle/>
          <a:p>
            <a:fld id="{A52D87F4-3B2F-467F-84F8-121DEE1F3530}" type="slidenum">
              <a:rPr lang="en-AU"/>
              <a:pPr/>
              <a:t>4</a:t>
            </a:fld>
            <a:endParaRPr lang="en-AU"/>
          </a:p>
        </p:txBody>
      </p:sp>
      <p:pic>
        <p:nvPicPr>
          <p:cNvPr id="6" name="Picture 5"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2124075" y="836613"/>
            <a:ext cx="6489700" cy="1143000"/>
          </a:xfrm>
        </p:spPr>
        <p:txBody>
          <a:bodyPr/>
          <a:lstStyle/>
          <a:p>
            <a:r>
              <a:rPr lang="en-US"/>
              <a:t>Why PHP ? </a:t>
            </a:r>
            <a:endParaRPr lang="en-AU"/>
          </a:p>
        </p:txBody>
      </p:sp>
      <p:sp>
        <p:nvSpPr>
          <p:cNvPr id="6" name="Footer Placeholder 4"/>
          <p:cNvSpPr>
            <a:spLocks noGrp="1"/>
          </p:cNvSpPr>
          <p:nvPr>
            <p:ph type="ftr" sz="quarter" idx="11"/>
          </p:nvPr>
        </p:nvSpPr>
        <p:spPr/>
        <p:txBody>
          <a:bodyPr/>
          <a:lstStyle/>
          <a:p>
            <a:r>
              <a:rPr lang="en-AU"/>
              <a:t>Page </a:t>
            </a:r>
          </a:p>
        </p:txBody>
      </p:sp>
      <p:sp>
        <p:nvSpPr>
          <p:cNvPr id="7" name="Slide Number Placeholder 5"/>
          <p:cNvSpPr>
            <a:spLocks noGrp="1"/>
          </p:cNvSpPr>
          <p:nvPr>
            <p:ph type="sldNum" sz="quarter" idx="12"/>
          </p:nvPr>
        </p:nvSpPr>
        <p:spPr/>
        <p:txBody>
          <a:bodyPr/>
          <a:lstStyle/>
          <a:p>
            <a:fld id="{682A986D-C216-4027-AD44-051A81A3138E}" type="slidenum">
              <a:rPr lang="en-AU"/>
              <a:pPr/>
              <a:t>5</a:t>
            </a:fld>
            <a:endParaRPr lang="en-AU"/>
          </a:p>
        </p:txBody>
      </p:sp>
      <p:sp>
        <p:nvSpPr>
          <p:cNvPr id="95235"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95236" name="Rectangle 4"/>
          <p:cNvSpPr>
            <a:spLocks noChangeArrowheads="1"/>
          </p:cNvSpPr>
          <p:nvPr/>
        </p:nvSpPr>
        <p:spPr bwMode="auto">
          <a:xfrm>
            <a:off x="611560" y="1484784"/>
            <a:ext cx="8229600" cy="4225944"/>
          </a:xfrm>
          <a:prstGeom prst="rect">
            <a:avLst/>
          </a:prstGeom>
          <a:noFill/>
          <a:ln w="9525">
            <a:noFill/>
            <a:miter lim="800000"/>
            <a:headEnd/>
            <a:tailEnd/>
          </a:ln>
          <a:effectLst/>
        </p:spPr>
        <p:txBody>
          <a:bodyPr/>
          <a:lstStyle/>
          <a:p>
            <a:pPr marL="342900" indent="-342900">
              <a:spcBef>
                <a:spcPct val="20000"/>
              </a:spcBef>
              <a:buFontTx/>
              <a:buChar char="•"/>
            </a:pPr>
            <a:endParaRPr lang="en-US" sz="3200" dirty="0"/>
          </a:p>
          <a:p>
            <a:pPr marL="342900" indent="-342900">
              <a:spcBef>
                <a:spcPct val="20000"/>
              </a:spcBef>
              <a:buFontTx/>
              <a:buChar char="•"/>
            </a:pPr>
            <a:r>
              <a:rPr lang="en-US" sz="1600" b="1" dirty="0"/>
              <a:t>An approved language for IT Software Development</a:t>
            </a:r>
          </a:p>
          <a:p>
            <a:pPr marL="342900" indent="-342900">
              <a:spcBef>
                <a:spcPct val="20000"/>
              </a:spcBef>
              <a:buFontTx/>
              <a:buChar char="•"/>
            </a:pPr>
            <a:r>
              <a:rPr lang="en-US" sz="1600" b="1" dirty="0"/>
              <a:t>Students must use the </a:t>
            </a:r>
            <a:r>
              <a:rPr lang="en-US" sz="1600" b="1" u="sng" dirty="0"/>
              <a:t>same language</a:t>
            </a:r>
            <a:r>
              <a:rPr lang="en-US" sz="1600" b="1" dirty="0"/>
              <a:t> all year</a:t>
            </a:r>
          </a:p>
          <a:p>
            <a:pPr marL="342900" indent="-342900">
              <a:spcBef>
                <a:spcPct val="20000"/>
              </a:spcBef>
              <a:buFontTx/>
              <a:buChar char="•"/>
            </a:pPr>
            <a:r>
              <a:rPr lang="en-US" sz="1600" b="1" dirty="0" smtClean="0"/>
              <a:t>Free </a:t>
            </a:r>
            <a:r>
              <a:rPr lang="en-US" sz="1600" b="1" dirty="0"/>
              <a:t>and universally accessible with any browser </a:t>
            </a:r>
          </a:p>
          <a:p>
            <a:pPr marL="342900" indent="-342900">
              <a:spcBef>
                <a:spcPct val="20000"/>
              </a:spcBef>
              <a:buFontTx/>
              <a:buChar char="•"/>
            </a:pPr>
            <a:r>
              <a:rPr lang="en-US" sz="1600" b="1" dirty="0"/>
              <a:t>Most serious commercial deployment nowadays has a web presence/client </a:t>
            </a:r>
            <a:r>
              <a:rPr lang="en-US" sz="1600" b="1" dirty="0" smtClean="0"/>
              <a:t>capability</a:t>
            </a:r>
          </a:p>
          <a:p>
            <a:pPr marL="342900" indent="-342900">
              <a:spcBef>
                <a:spcPct val="20000"/>
              </a:spcBef>
              <a:buFontTx/>
              <a:buChar char="•"/>
            </a:pPr>
            <a:r>
              <a:rPr lang="en-US" sz="1600" b="1" dirty="0" smtClean="0"/>
              <a:t>Allows teaching of client/server principles in a networked environment which dovetails into the SD course with a large networked information systems content</a:t>
            </a:r>
            <a:endParaRPr lang="en-US" sz="1600" b="1" dirty="0"/>
          </a:p>
          <a:p>
            <a:pPr marL="342900" indent="-342900">
              <a:spcBef>
                <a:spcPct val="20000"/>
              </a:spcBef>
              <a:buFontTx/>
              <a:buChar char="•"/>
            </a:pPr>
            <a:r>
              <a:rPr lang="en-US" sz="1600" b="1" dirty="0"/>
              <a:t>Can run on almost any web server and connect to any database and run on almost any browser including portable device specific browsers</a:t>
            </a:r>
          </a:p>
          <a:p>
            <a:pPr marL="342900" indent="-342900">
              <a:spcBef>
                <a:spcPct val="20000"/>
              </a:spcBef>
              <a:buFontTx/>
              <a:buChar char="•"/>
            </a:pPr>
            <a:r>
              <a:rPr lang="en-US" sz="1600" b="1" dirty="0"/>
              <a:t>Allows for teaching of sound programming principles in reasonable time</a:t>
            </a:r>
          </a:p>
          <a:p>
            <a:pPr marL="342900" indent="-342900">
              <a:spcBef>
                <a:spcPct val="20000"/>
              </a:spcBef>
              <a:buFontTx/>
              <a:buChar char="•"/>
            </a:pPr>
            <a:r>
              <a:rPr lang="en-US" sz="1600" b="1" dirty="0"/>
              <a:t>Flexible, portable, OOP capable</a:t>
            </a:r>
          </a:p>
          <a:p>
            <a:pPr marL="342900" indent="-342900">
              <a:spcBef>
                <a:spcPct val="20000"/>
              </a:spcBef>
              <a:buFontTx/>
              <a:buChar char="•"/>
            </a:pPr>
            <a:r>
              <a:rPr lang="en-US" sz="1600" b="1" dirty="0"/>
              <a:t>Allows the teaching of truly networked solutions and applications for  “anytime anywhere” access.</a:t>
            </a:r>
          </a:p>
          <a:p>
            <a:pPr marL="342900" indent="-342900">
              <a:spcBef>
                <a:spcPct val="20000"/>
              </a:spcBef>
              <a:buFontTx/>
              <a:buChar char="•"/>
            </a:pPr>
            <a:r>
              <a:rPr lang="en-US" sz="1600" b="1" dirty="0"/>
              <a:t>Allows teacher independence from technicians yet delivers a networked solution</a:t>
            </a:r>
          </a:p>
          <a:p>
            <a:pPr marL="342900" indent="-342900">
              <a:spcBef>
                <a:spcPct val="20000"/>
              </a:spcBef>
              <a:buFontTx/>
              <a:buChar char="•"/>
            </a:pPr>
            <a:endParaRPr lang="en-US" sz="1600" b="1" dirty="0"/>
          </a:p>
          <a:p>
            <a:pPr marL="342900" indent="-342900">
              <a:spcBef>
                <a:spcPct val="20000"/>
              </a:spcBef>
            </a:pPr>
            <a:endParaRPr lang="en-US" sz="3200" b="1" dirty="0"/>
          </a:p>
          <a:p>
            <a:pPr marL="342900" indent="-342900">
              <a:spcBef>
                <a:spcPct val="20000"/>
              </a:spcBef>
              <a:buFontTx/>
              <a:buChar char="•"/>
            </a:pPr>
            <a:endParaRPr lang="en-AU" sz="3200" b="1" dirty="0"/>
          </a:p>
        </p:txBody>
      </p:sp>
      <p:pic>
        <p:nvPicPr>
          <p:cNvPr id="8" name="Picture 7"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2124075" y="836613"/>
            <a:ext cx="6489700" cy="1143000"/>
          </a:xfrm>
        </p:spPr>
        <p:txBody>
          <a:bodyPr/>
          <a:lstStyle/>
          <a:p>
            <a:r>
              <a:rPr lang="en-US" dirty="0" smtClean="0"/>
              <a:t>VCAA Advice </a:t>
            </a:r>
            <a:endParaRPr lang="en-AU" dirty="0"/>
          </a:p>
        </p:txBody>
      </p:sp>
      <p:sp>
        <p:nvSpPr>
          <p:cNvPr id="6" name="Footer Placeholder 4"/>
          <p:cNvSpPr>
            <a:spLocks noGrp="1"/>
          </p:cNvSpPr>
          <p:nvPr>
            <p:ph type="ftr" sz="quarter" idx="11"/>
          </p:nvPr>
        </p:nvSpPr>
        <p:spPr/>
        <p:txBody>
          <a:bodyPr/>
          <a:lstStyle/>
          <a:p>
            <a:r>
              <a:rPr lang="en-AU"/>
              <a:t>Page </a:t>
            </a:r>
          </a:p>
        </p:txBody>
      </p:sp>
      <p:sp>
        <p:nvSpPr>
          <p:cNvPr id="7" name="Slide Number Placeholder 5"/>
          <p:cNvSpPr>
            <a:spLocks noGrp="1"/>
          </p:cNvSpPr>
          <p:nvPr>
            <p:ph type="sldNum" sz="quarter" idx="12"/>
          </p:nvPr>
        </p:nvSpPr>
        <p:spPr/>
        <p:txBody>
          <a:bodyPr/>
          <a:lstStyle/>
          <a:p>
            <a:fld id="{A24CD35C-077C-4837-AA89-9139E48FB6E5}" type="slidenum">
              <a:rPr lang="en-AU"/>
              <a:pPr/>
              <a:t>6</a:t>
            </a:fld>
            <a:endParaRPr lang="en-AU"/>
          </a:p>
        </p:txBody>
      </p:sp>
      <p:sp>
        <p:nvSpPr>
          <p:cNvPr id="93202" name="Rectangle 18"/>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93203" name="Rectangle 19"/>
          <p:cNvSpPr>
            <a:spLocks noChangeArrowheads="1"/>
          </p:cNvSpPr>
          <p:nvPr/>
        </p:nvSpPr>
        <p:spPr bwMode="auto">
          <a:xfrm>
            <a:off x="684213" y="1989138"/>
            <a:ext cx="8229600" cy="3960812"/>
          </a:xfrm>
          <a:prstGeom prst="rect">
            <a:avLst/>
          </a:prstGeom>
          <a:noFill/>
          <a:ln w="9525">
            <a:noFill/>
            <a:miter lim="800000"/>
            <a:headEnd/>
            <a:tailEnd/>
          </a:ln>
          <a:effectLst/>
        </p:spPr>
        <p:txBody>
          <a:bodyPr/>
          <a:lstStyle/>
          <a:p>
            <a:pPr marL="342900" indent="-342900">
              <a:spcBef>
                <a:spcPct val="20000"/>
              </a:spcBef>
              <a:buFontTx/>
              <a:buChar char="•"/>
            </a:pPr>
            <a:endParaRPr lang="en-US" sz="3200" dirty="0"/>
          </a:p>
          <a:p>
            <a:pPr marL="342900" indent="-342900">
              <a:spcBef>
                <a:spcPct val="20000"/>
              </a:spcBef>
            </a:pPr>
            <a:endParaRPr lang="en-US" sz="1200" b="1" dirty="0"/>
          </a:p>
          <a:p>
            <a:pPr marL="342900" indent="-342900">
              <a:spcBef>
                <a:spcPct val="20000"/>
              </a:spcBef>
              <a:buFontTx/>
              <a:buChar char="•"/>
            </a:pPr>
            <a:endParaRPr lang="en-AU" sz="3200" b="1" dirty="0"/>
          </a:p>
        </p:txBody>
      </p:sp>
      <p:sp>
        <p:nvSpPr>
          <p:cNvPr id="8" name="TextBox 7"/>
          <p:cNvSpPr txBox="1"/>
          <p:nvPr/>
        </p:nvSpPr>
        <p:spPr>
          <a:xfrm>
            <a:off x="500034" y="2000240"/>
            <a:ext cx="8643966" cy="4401205"/>
          </a:xfrm>
          <a:prstGeom prst="rect">
            <a:avLst/>
          </a:prstGeom>
          <a:noFill/>
        </p:spPr>
        <p:txBody>
          <a:bodyPr wrap="square" rtlCol="0">
            <a:spAutoFit/>
          </a:bodyPr>
          <a:lstStyle/>
          <a:p>
            <a:r>
              <a:rPr lang="en-AU" dirty="0" smtClean="0"/>
              <a:t>Students will use one programming language from the accompanying list, to develop purpose-designed solutions. In the development of solutions, students should be able to:</a:t>
            </a:r>
          </a:p>
          <a:p>
            <a:endParaRPr lang="en-AU" dirty="0" smtClean="0"/>
          </a:p>
          <a:p>
            <a:pPr>
              <a:buFont typeface="Arial" pitchFamily="34" charset="0"/>
              <a:buChar char="•"/>
            </a:pPr>
            <a:r>
              <a:rPr lang="en-AU" dirty="0" smtClean="0"/>
              <a:t>   develop a graphical user interface (GUI), for use in mobile computing devices, such as laptops, personal digital assistants, gaming consoles, mobile phones</a:t>
            </a:r>
          </a:p>
          <a:p>
            <a:pPr>
              <a:buFont typeface="Arial" pitchFamily="34" charset="0"/>
              <a:buChar char="•"/>
            </a:pPr>
            <a:r>
              <a:rPr lang="en-AU" dirty="0" smtClean="0"/>
              <a:t>   construct and use data structures, for example multi-dimensional arrays, records, queues and stacks</a:t>
            </a:r>
          </a:p>
          <a:p>
            <a:pPr>
              <a:buFont typeface="Arial" pitchFamily="34" charset="0"/>
              <a:buChar char="•"/>
            </a:pPr>
            <a:r>
              <a:rPr lang="en-AU" dirty="0" smtClean="0"/>
              <a:t>   design, construct and use files (</a:t>
            </a:r>
            <a:r>
              <a:rPr lang="en-AU" u="sng" dirty="0" smtClean="0"/>
              <a:t>not</a:t>
            </a:r>
            <a:r>
              <a:rPr lang="en-AU" dirty="0" smtClean="0"/>
              <a:t> </a:t>
            </a:r>
            <a:r>
              <a:rPr lang="en-AU" u="sng" dirty="0" smtClean="0"/>
              <a:t>databases</a:t>
            </a:r>
            <a:r>
              <a:rPr lang="en-AU" dirty="0" smtClean="0"/>
              <a:t>) to store and retrieve data</a:t>
            </a:r>
          </a:p>
          <a:p>
            <a:pPr>
              <a:buFont typeface="Arial" pitchFamily="34" charset="0"/>
              <a:buChar char="•"/>
            </a:pPr>
            <a:r>
              <a:rPr lang="en-AU" dirty="0" smtClean="0"/>
              <a:t>   design and apply data validation techniques</a:t>
            </a:r>
          </a:p>
          <a:p>
            <a:pPr>
              <a:buFont typeface="Arial" pitchFamily="34" charset="0"/>
              <a:buChar char="•"/>
            </a:pPr>
            <a:r>
              <a:rPr lang="en-AU" dirty="0" smtClean="0"/>
              <a:t>   use program control structures: selection, iteration and sequencing.</a:t>
            </a:r>
          </a:p>
          <a:p>
            <a:pPr>
              <a:buFont typeface="Arial" pitchFamily="34" charset="0"/>
              <a:buChar char="•"/>
            </a:pPr>
            <a:r>
              <a:rPr lang="en-AU" dirty="0" smtClean="0"/>
              <a:t>   the purpose-designed solutions will entail the use of </a:t>
            </a:r>
            <a:r>
              <a:rPr lang="en-AU" u="sng" dirty="0" smtClean="0"/>
              <a:t>objects, methods and their properties, and event-driven programming.</a:t>
            </a:r>
            <a:r>
              <a:rPr lang="en-AU" dirty="0" smtClean="0"/>
              <a:t> </a:t>
            </a:r>
            <a:endParaRPr lang="en-AU" u="sng" dirty="0" smtClean="0"/>
          </a:p>
          <a:p>
            <a:pPr>
              <a:buFont typeface="Arial" pitchFamily="34" charset="0"/>
              <a:buChar char="•"/>
            </a:pPr>
            <a:endParaRPr lang="en-AU" u="sng" dirty="0" smtClean="0"/>
          </a:p>
          <a:p>
            <a:pPr>
              <a:buFont typeface="Arial" pitchFamily="34" charset="0"/>
              <a:buChar char="•"/>
            </a:pPr>
            <a:r>
              <a:rPr lang="en-AU" sz="2000" u="sng" dirty="0" smtClean="0"/>
              <a:t>Discussion on databases </a:t>
            </a:r>
            <a:r>
              <a:rPr lang="en-AU" sz="2000" u="sng" dirty="0" err="1" smtClean="0"/>
              <a:t>vs</a:t>
            </a:r>
            <a:r>
              <a:rPr lang="en-AU" sz="2000" u="sng" dirty="0" smtClean="0"/>
              <a:t> files later in this session</a:t>
            </a:r>
          </a:p>
          <a:p>
            <a:endParaRPr lang="en-AU" sz="1000" dirty="0"/>
          </a:p>
        </p:txBody>
      </p:sp>
      <p:pic>
        <p:nvPicPr>
          <p:cNvPr id="9" name="Picture 8"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2124075" y="836613"/>
            <a:ext cx="6489700" cy="1143000"/>
          </a:xfrm>
        </p:spPr>
        <p:txBody>
          <a:bodyPr/>
          <a:lstStyle/>
          <a:p>
            <a:r>
              <a:rPr lang="en-US" dirty="0" smtClean="0"/>
              <a:t>VCAA Advice ..</a:t>
            </a:r>
            <a:r>
              <a:rPr lang="en-US" dirty="0" err="1" smtClean="0"/>
              <a:t>contd</a:t>
            </a:r>
            <a:r>
              <a:rPr lang="en-US" dirty="0" smtClean="0"/>
              <a:t> </a:t>
            </a:r>
            <a:endParaRPr lang="en-AU" dirty="0"/>
          </a:p>
        </p:txBody>
      </p:sp>
      <p:sp>
        <p:nvSpPr>
          <p:cNvPr id="6" name="Footer Placeholder 4"/>
          <p:cNvSpPr>
            <a:spLocks noGrp="1"/>
          </p:cNvSpPr>
          <p:nvPr>
            <p:ph type="ftr" sz="quarter" idx="11"/>
          </p:nvPr>
        </p:nvSpPr>
        <p:spPr/>
        <p:txBody>
          <a:bodyPr/>
          <a:lstStyle/>
          <a:p>
            <a:r>
              <a:rPr lang="en-AU"/>
              <a:t>Page </a:t>
            </a:r>
          </a:p>
        </p:txBody>
      </p:sp>
      <p:sp>
        <p:nvSpPr>
          <p:cNvPr id="7" name="Slide Number Placeholder 5"/>
          <p:cNvSpPr>
            <a:spLocks noGrp="1"/>
          </p:cNvSpPr>
          <p:nvPr>
            <p:ph type="sldNum" sz="quarter" idx="12"/>
          </p:nvPr>
        </p:nvSpPr>
        <p:spPr/>
        <p:txBody>
          <a:bodyPr/>
          <a:lstStyle/>
          <a:p>
            <a:fld id="{A24CD35C-077C-4837-AA89-9139E48FB6E5}" type="slidenum">
              <a:rPr lang="en-AU"/>
              <a:pPr/>
              <a:t>7</a:t>
            </a:fld>
            <a:endParaRPr lang="en-AU"/>
          </a:p>
        </p:txBody>
      </p:sp>
      <p:sp>
        <p:nvSpPr>
          <p:cNvPr id="93202" name="Rectangle 18"/>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93203" name="Rectangle 19"/>
          <p:cNvSpPr>
            <a:spLocks noChangeArrowheads="1"/>
          </p:cNvSpPr>
          <p:nvPr/>
        </p:nvSpPr>
        <p:spPr bwMode="auto">
          <a:xfrm>
            <a:off x="684213" y="1989138"/>
            <a:ext cx="8229600" cy="3960812"/>
          </a:xfrm>
          <a:prstGeom prst="rect">
            <a:avLst/>
          </a:prstGeom>
          <a:noFill/>
          <a:ln w="9525">
            <a:noFill/>
            <a:miter lim="800000"/>
            <a:headEnd/>
            <a:tailEnd/>
          </a:ln>
          <a:effectLst/>
        </p:spPr>
        <p:txBody>
          <a:bodyPr/>
          <a:lstStyle/>
          <a:p>
            <a:pPr marL="342900" indent="-342900">
              <a:spcBef>
                <a:spcPct val="20000"/>
              </a:spcBef>
              <a:buFontTx/>
              <a:buChar char="•"/>
            </a:pPr>
            <a:endParaRPr lang="en-US" sz="3200" dirty="0"/>
          </a:p>
          <a:p>
            <a:pPr marL="342900" indent="-342900">
              <a:spcBef>
                <a:spcPct val="20000"/>
              </a:spcBef>
            </a:pPr>
            <a:endParaRPr lang="en-US" sz="1200" b="1" dirty="0"/>
          </a:p>
          <a:p>
            <a:pPr marL="342900" indent="-342900">
              <a:spcBef>
                <a:spcPct val="20000"/>
              </a:spcBef>
              <a:buFontTx/>
              <a:buChar char="•"/>
            </a:pPr>
            <a:endParaRPr lang="en-AU" sz="3200" b="1" dirty="0"/>
          </a:p>
        </p:txBody>
      </p:sp>
      <p:sp>
        <p:nvSpPr>
          <p:cNvPr id="8" name="TextBox 7"/>
          <p:cNvSpPr txBox="1"/>
          <p:nvPr/>
        </p:nvSpPr>
        <p:spPr>
          <a:xfrm>
            <a:off x="500034" y="2000240"/>
            <a:ext cx="8643966" cy="4555093"/>
          </a:xfrm>
          <a:prstGeom prst="rect">
            <a:avLst/>
          </a:prstGeom>
          <a:noFill/>
        </p:spPr>
        <p:txBody>
          <a:bodyPr wrap="square" rtlCol="0">
            <a:spAutoFit/>
          </a:bodyPr>
          <a:lstStyle/>
          <a:p>
            <a:r>
              <a:rPr lang="en-AU" b="1" dirty="0" smtClean="0"/>
              <a:t>			List of approved languages</a:t>
            </a:r>
          </a:p>
          <a:p>
            <a:pPr lvl="3"/>
            <a:r>
              <a:rPr lang="en-AU" sz="1400" dirty="0" smtClean="0"/>
              <a:t>Basic (object-oriented variations only, e.g. VB.NET)</a:t>
            </a:r>
            <a:br>
              <a:rPr lang="en-AU" sz="1400" dirty="0" smtClean="0"/>
            </a:br>
            <a:r>
              <a:rPr lang="en-AU" sz="1400" dirty="0" smtClean="0"/>
              <a:t>C++</a:t>
            </a:r>
            <a:br>
              <a:rPr lang="en-AU" sz="1400" dirty="0" smtClean="0"/>
            </a:br>
            <a:r>
              <a:rPr lang="en-AU" sz="1400" dirty="0" smtClean="0"/>
              <a:t>C#</a:t>
            </a:r>
            <a:br>
              <a:rPr lang="en-AU" sz="1400" dirty="0" smtClean="0"/>
            </a:br>
            <a:r>
              <a:rPr lang="en-AU" sz="1400" dirty="0" smtClean="0"/>
              <a:t>Objective-C</a:t>
            </a:r>
            <a:br>
              <a:rPr lang="en-AU" sz="1400" dirty="0" smtClean="0"/>
            </a:br>
            <a:r>
              <a:rPr lang="en-AU" sz="1400" dirty="0" smtClean="0"/>
              <a:t>Pascal (object-oriented variations only, e.g. Delphi)</a:t>
            </a:r>
            <a:br>
              <a:rPr lang="en-AU" sz="1400" dirty="0" smtClean="0"/>
            </a:br>
            <a:r>
              <a:rPr lang="en-AU" sz="1400" dirty="0" smtClean="0"/>
              <a:t>Java</a:t>
            </a:r>
            <a:br>
              <a:rPr lang="en-AU" sz="1400" dirty="0" smtClean="0"/>
            </a:br>
            <a:r>
              <a:rPr lang="en-AU" sz="1400" dirty="0" smtClean="0"/>
              <a:t>Perl</a:t>
            </a:r>
            <a:br>
              <a:rPr lang="en-AU" sz="1400" dirty="0" smtClean="0"/>
            </a:br>
            <a:r>
              <a:rPr lang="en-AU" sz="1400" dirty="0" smtClean="0"/>
              <a:t>PHP</a:t>
            </a:r>
            <a:br>
              <a:rPr lang="en-AU" sz="1400" dirty="0" smtClean="0"/>
            </a:br>
            <a:r>
              <a:rPr lang="en-AU" sz="1400" dirty="0" smtClean="0"/>
              <a:t>Python</a:t>
            </a:r>
            <a:br>
              <a:rPr lang="en-AU" sz="1400" dirty="0" smtClean="0"/>
            </a:br>
            <a:r>
              <a:rPr lang="en-AU" sz="1400" dirty="0" smtClean="0"/>
              <a:t>Ruby</a:t>
            </a:r>
          </a:p>
          <a:p>
            <a:endParaRPr lang="en-AU" sz="1400" dirty="0" smtClean="0"/>
          </a:p>
          <a:p>
            <a:r>
              <a:rPr lang="en-AU" dirty="0" smtClean="0"/>
              <a:t>With all of the above languages, </a:t>
            </a:r>
            <a:r>
              <a:rPr lang="en-AU" u="sng" dirty="0" smtClean="0"/>
              <a:t>databases are </a:t>
            </a:r>
            <a:r>
              <a:rPr lang="en-AU" b="1" u="sng" dirty="0" smtClean="0"/>
              <a:t>not</a:t>
            </a:r>
            <a:r>
              <a:rPr lang="en-AU" u="sng" dirty="0" smtClean="0"/>
              <a:t> to be used </a:t>
            </a:r>
            <a:r>
              <a:rPr lang="en-AU" dirty="0" smtClean="0"/>
              <a:t>to support the construction of solutions. Students should be able to demonstrate the highest level of achievement using only the selected programming language. Additional languages can be used to embellish a solution, for example JavaScript with web pages; however, these would be supplementary to the main language and not replace it.</a:t>
            </a:r>
          </a:p>
          <a:p>
            <a:endParaRPr lang="en-AU" sz="1000" dirty="0"/>
          </a:p>
        </p:txBody>
      </p:sp>
      <p:pic>
        <p:nvPicPr>
          <p:cNvPr id="9" name="Picture 8"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2124075" y="836613"/>
            <a:ext cx="6489700" cy="1143000"/>
          </a:xfrm>
        </p:spPr>
        <p:txBody>
          <a:bodyPr/>
          <a:lstStyle/>
          <a:p>
            <a:r>
              <a:rPr lang="en-US" sz="2800" b="1" dirty="0" smtClean="0"/>
              <a:t>Specifics</a:t>
            </a:r>
            <a:endParaRPr lang="en-AU" sz="4000" dirty="0"/>
          </a:p>
        </p:txBody>
      </p:sp>
      <p:sp>
        <p:nvSpPr>
          <p:cNvPr id="6" name="Footer Placeholder 4"/>
          <p:cNvSpPr>
            <a:spLocks noGrp="1"/>
          </p:cNvSpPr>
          <p:nvPr>
            <p:ph type="ftr" sz="quarter" idx="11"/>
          </p:nvPr>
        </p:nvSpPr>
        <p:spPr/>
        <p:txBody>
          <a:bodyPr/>
          <a:lstStyle/>
          <a:p>
            <a:r>
              <a:rPr lang="en-AU"/>
              <a:t>Page </a:t>
            </a:r>
          </a:p>
        </p:txBody>
      </p:sp>
      <p:sp>
        <p:nvSpPr>
          <p:cNvPr id="7" name="Slide Number Placeholder 5"/>
          <p:cNvSpPr>
            <a:spLocks noGrp="1"/>
          </p:cNvSpPr>
          <p:nvPr>
            <p:ph type="sldNum" sz="quarter" idx="12"/>
          </p:nvPr>
        </p:nvSpPr>
        <p:spPr/>
        <p:txBody>
          <a:bodyPr/>
          <a:lstStyle/>
          <a:p>
            <a:fld id="{0860C97B-412A-4D24-814C-A487E1D3C5CD}" type="slidenum">
              <a:rPr lang="en-AU"/>
              <a:pPr/>
              <a:t>8</a:t>
            </a:fld>
            <a:endParaRPr lang="en-AU"/>
          </a:p>
        </p:txBody>
      </p:sp>
      <p:sp>
        <p:nvSpPr>
          <p:cNvPr id="96259"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96260" name="Rectangle 4"/>
          <p:cNvSpPr>
            <a:spLocks noChangeArrowheads="1"/>
          </p:cNvSpPr>
          <p:nvPr/>
        </p:nvSpPr>
        <p:spPr bwMode="auto">
          <a:xfrm>
            <a:off x="684213" y="1989138"/>
            <a:ext cx="8229600" cy="3960812"/>
          </a:xfrm>
          <a:prstGeom prst="rect">
            <a:avLst/>
          </a:prstGeom>
          <a:noFill/>
          <a:ln w="9525">
            <a:noFill/>
            <a:miter lim="800000"/>
            <a:headEnd/>
            <a:tailEnd/>
          </a:ln>
          <a:effectLst/>
        </p:spPr>
        <p:txBody>
          <a:bodyPr/>
          <a:lstStyle/>
          <a:p>
            <a:pPr marL="342900" indent="-342900">
              <a:spcBef>
                <a:spcPct val="20000"/>
              </a:spcBef>
              <a:buFontTx/>
              <a:buChar char="•"/>
            </a:pPr>
            <a:endParaRPr lang="en-US" sz="3200" dirty="0"/>
          </a:p>
          <a:p>
            <a:pPr marL="342900" indent="-342900">
              <a:spcBef>
                <a:spcPct val="20000"/>
              </a:spcBef>
              <a:buFontTx/>
              <a:buChar char="•"/>
            </a:pPr>
            <a:r>
              <a:rPr lang="en-US" sz="1600" b="1" dirty="0" smtClean="0"/>
              <a:t>Here </a:t>
            </a:r>
            <a:r>
              <a:rPr lang="en-US" sz="1600" b="1" dirty="0"/>
              <a:t>is a table of contents </a:t>
            </a:r>
          </a:p>
          <a:p>
            <a:pPr marL="742950" lvl="1" indent="-285750">
              <a:spcBef>
                <a:spcPct val="20000"/>
              </a:spcBef>
              <a:buFontTx/>
              <a:buChar char="–"/>
            </a:pPr>
            <a:r>
              <a:rPr lang="en-US" sz="1600" b="1" dirty="0" smtClean="0"/>
              <a:t>Installation </a:t>
            </a:r>
            <a:r>
              <a:rPr lang="en-US" sz="1600" b="1" dirty="0"/>
              <a:t>of </a:t>
            </a:r>
            <a:r>
              <a:rPr lang="en-US" sz="1600" b="1" dirty="0" smtClean="0"/>
              <a:t>either </a:t>
            </a:r>
            <a:r>
              <a:rPr lang="en-US" sz="1600" b="1" dirty="0" err="1" smtClean="0"/>
              <a:t>Xampp</a:t>
            </a:r>
            <a:r>
              <a:rPr lang="en-US" sz="1600" b="1" dirty="0" smtClean="0"/>
              <a:t> or Server2Go or </a:t>
            </a:r>
            <a:r>
              <a:rPr lang="en-US" sz="1600" b="1" dirty="0" err="1" smtClean="0"/>
              <a:t>Ubuntu</a:t>
            </a:r>
            <a:endParaRPr lang="en-US" sz="1600" b="1" dirty="0"/>
          </a:p>
          <a:p>
            <a:pPr marL="742950" lvl="1" indent="-285750">
              <a:spcBef>
                <a:spcPct val="20000"/>
              </a:spcBef>
              <a:buFontTx/>
              <a:buChar char="–"/>
            </a:pPr>
            <a:r>
              <a:rPr lang="en-US" sz="1600" b="1" dirty="0" smtClean="0"/>
              <a:t>18 </a:t>
            </a:r>
            <a:r>
              <a:rPr lang="en-US" sz="1600" b="1" dirty="0"/>
              <a:t>Learning Activities with Extension work in each</a:t>
            </a:r>
          </a:p>
          <a:p>
            <a:pPr marL="742950" lvl="1" indent="-285750">
              <a:spcBef>
                <a:spcPct val="20000"/>
              </a:spcBef>
              <a:buFontTx/>
              <a:buChar char="–"/>
            </a:pPr>
            <a:r>
              <a:rPr lang="en-US" sz="1600" b="1" dirty="0"/>
              <a:t>3</a:t>
            </a:r>
            <a:r>
              <a:rPr lang="en-US" sz="1600" b="1" dirty="0" smtClean="0"/>
              <a:t> </a:t>
            </a:r>
            <a:r>
              <a:rPr lang="en-US" sz="1600" b="1" dirty="0"/>
              <a:t>sample SACs for first SAC</a:t>
            </a:r>
          </a:p>
          <a:p>
            <a:pPr marL="742950" lvl="1" indent="-285750">
              <a:spcBef>
                <a:spcPct val="20000"/>
              </a:spcBef>
              <a:buFontTx/>
              <a:buChar char="–"/>
            </a:pPr>
            <a:r>
              <a:rPr lang="en-US" sz="1600" b="1" dirty="0"/>
              <a:t>3</a:t>
            </a:r>
            <a:r>
              <a:rPr lang="en-US" sz="1600" b="1" dirty="0" smtClean="0"/>
              <a:t> </a:t>
            </a:r>
            <a:r>
              <a:rPr lang="en-US" sz="1600" b="1" dirty="0"/>
              <a:t>sample SACs for second SAC</a:t>
            </a:r>
          </a:p>
          <a:p>
            <a:pPr marL="742950" lvl="1" indent="-285750">
              <a:spcBef>
                <a:spcPct val="20000"/>
              </a:spcBef>
              <a:buFontTx/>
              <a:buChar char="–"/>
            </a:pPr>
            <a:r>
              <a:rPr lang="en-US" sz="1600" b="1" dirty="0" smtClean="0"/>
              <a:t>Student workbook currently in production</a:t>
            </a:r>
            <a:endParaRPr lang="en-US" sz="1600" b="1" dirty="0"/>
          </a:p>
          <a:p>
            <a:pPr marL="342900" indent="-342900">
              <a:spcBef>
                <a:spcPct val="20000"/>
              </a:spcBef>
            </a:pPr>
            <a:endParaRPr lang="en-US" sz="1600" b="1" dirty="0"/>
          </a:p>
          <a:p>
            <a:pPr marL="342900" indent="-342900">
              <a:spcBef>
                <a:spcPct val="20000"/>
              </a:spcBef>
              <a:buFontTx/>
              <a:buChar char="•"/>
            </a:pPr>
            <a:endParaRPr lang="en-AU" sz="3200" b="1" dirty="0"/>
          </a:p>
        </p:txBody>
      </p:sp>
      <p:pic>
        <p:nvPicPr>
          <p:cNvPr id="8" name="Picture 7"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B050">
            <a:alpha val="35000"/>
          </a:srgbClr>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2124075" y="836613"/>
            <a:ext cx="6489700" cy="1143000"/>
          </a:xfrm>
        </p:spPr>
        <p:txBody>
          <a:bodyPr/>
          <a:lstStyle/>
          <a:p>
            <a:r>
              <a:rPr lang="en-US" sz="2800" b="1" dirty="0" smtClean="0"/>
              <a:t>17 </a:t>
            </a:r>
            <a:r>
              <a:rPr lang="en-US" sz="2800" b="1" dirty="0"/>
              <a:t>Learning Activities</a:t>
            </a:r>
            <a:endParaRPr lang="en-AU" sz="2800" b="1" dirty="0"/>
          </a:p>
        </p:txBody>
      </p:sp>
      <p:sp>
        <p:nvSpPr>
          <p:cNvPr id="6" name="Footer Placeholder 4"/>
          <p:cNvSpPr>
            <a:spLocks noGrp="1"/>
          </p:cNvSpPr>
          <p:nvPr>
            <p:ph type="ftr" sz="quarter" idx="11"/>
          </p:nvPr>
        </p:nvSpPr>
        <p:spPr/>
        <p:txBody>
          <a:bodyPr/>
          <a:lstStyle/>
          <a:p>
            <a:r>
              <a:rPr lang="en-AU"/>
              <a:t>Page </a:t>
            </a:r>
          </a:p>
        </p:txBody>
      </p:sp>
      <p:sp>
        <p:nvSpPr>
          <p:cNvPr id="7" name="Slide Number Placeholder 5"/>
          <p:cNvSpPr>
            <a:spLocks noGrp="1"/>
          </p:cNvSpPr>
          <p:nvPr>
            <p:ph type="sldNum" sz="quarter" idx="12"/>
          </p:nvPr>
        </p:nvSpPr>
        <p:spPr/>
        <p:txBody>
          <a:bodyPr/>
          <a:lstStyle/>
          <a:p>
            <a:fld id="{4E6C726C-9D8C-49FD-9B12-4C2D92314393}" type="slidenum">
              <a:rPr lang="en-AU"/>
              <a:pPr/>
              <a:t>9</a:t>
            </a:fld>
            <a:endParaRPr lang="en-AU"/>
          </a:p>
        </p:txBody>
      </p:sp>
      <p:sp>
        <p:nvSpPr>
          <p:cNvPr id="99331" name="Rectangle 3"/>
          <p:cNvSpPr>
            <a:spLocks noChangeArrowheads="1"/>
          </p:cNvSpPr>
          <p:nvPr/>
        </p:nvSpPr>
        <p:spPr bwMode="auto">
          <a:xfrm>
            <a:off x="2290763" y="3140075"/>
            <a:ext cx="327025" cy="579438"/>
          </a:xfrm>
          <a:prstGeom prst="rect">
            <a:avLst/>
          </a:prstGeom>
          <a:noFill/>
          <a:ln w="9525">
            <a:noFill/>
            <a:miter lim="800000"/>
            <a:headEnd/>
            <a:tailEnd/>
          </a:ln>
          <a:effectLst/>
        </p:spPr>
        <p:txBody>
          <a:bodyPr wrap="none">
            <a:spAutoFit/>
          </a:bodyPr>
          <a:lstStyle/>
          <a:p>
            <a:pPr>
              <a:spcBef>
                <a:spcPct val="20000"/>
              </a:spcBef>
              <a:buFontTx/>
              <a:buChar char="•"/>
            </a:pPr>
            <a:endParaRPr lang="en-US" sz="3200"/>
          </a:p>
        </p:txBody>
      </p:sp>
      <p:sp>
        <p:nvSpPr>
          <p:cNvPr id="99332" name="Rectangle 4"/>
          <p:cNvSpPr>
            <a:spLocks noChangeArrowheads="1"/>
          </p:cNvSpPr>
          <p:nvPr/>
        </p:nvSpPr>
        <p:spPr bwMode="auto">
          <a:xfrm>
            <a:off x="684213" y="1989138"/>
            <a:ext cx="8229600" cy="3960812"/>
          </a:xfrm>
          <a:prstGeom prst="rect">
            <a:avLst/>
          </a:prstGeom>
          <a:noFill/>
          <a:ln w="9525">
            <a:noFill/>
            <a:miter lim="800000"/>
            <a:headEnd/>
            <a:tailEnd/>
          </a:ln>
          <a:effectLst/>
        </p:spPr>
        <p:txBody>
          <a:bodyPr/>
          <a:lstStyle/>
          <a:p>
            <a:pPr marL="342900" indent="-342900">
              <a:spcBef>
                <a:spcPct val="20000"/>
              </a:spcBef>
            </a:pPr>
            <a:r>
              <a:rPr lang="en-US" sz="3200"/>
              <a:t>Introductory Learning Activity </a:t>
            </a:r>
          </a:p>
          <a:p>
            <a:pPr marL="342900" indent="-342900">
              <a:spcBef>
                <a:spcPct val="20000"/>
              </a:spcBef>
            </a:pPr>
            <a:r>
              <a:rPr lang="en-AU" sz="3200" b="1"/>
              <a:t>Aims</a:t>
            </a:r>
          </a:p>
          <a:p>
            <a:pPr marL="342900" indent="-342900">
              <a:spcBef>
                <a:spcPct val="20000"/>
              </a:spcBef>
              <a:buFontTx/>
              <a:buChar char="•"/>
            </a:pPr>
            <a:r>
              <a:rPr lang="en-AU" sz="1400" b="1"/>
              <a:t>Anatomy of a web page</a:t>
            </a:r>
          </a:p>
          <a:p>
            <a:pPr marL="342900" indent="-342900">
              <a:spcBef>
                <a:spcPct val="20000"/>
              </a:spcBef>
              <a:buFontTx/>
              <a:buChar char="•"/>
            </a:pPr>
            <a:r>
              <a:rPr lang="en-AU" sz="1400" b="1"/>
              <a:t>Html code</a:t>
            </a:r>
          </a:p>
          <a:p>
            <a:pPr marL="342900" indent="-342900">
              <a:spcBef>
                <a:spcPct val="20000"/>
              </a:spcBef>
              <a:buFontTx/>
              <a:buChar char="•"/>
            </a:pPr>
            <a:r>
              <a:rPr lang="en-AU" sz="1400" b="1"/>
              <a:t>PHP code</a:t>
            </a:r>
          </a:p>
          <a:p>
            <a:pPr marL="342900" indent="-342900">
              <a:spcBef>
                <a:spcPct val="20000"/>
              </a:spcBef>
              <a:buFontTx/>
              <a:buChar char="•"/>
            </a:pPr>
            <a:r>
              <a:rPr lang="en-AU" sz="1400" b="1"/>
              <a:t>How PHP runs in a html page</a:t>
            </a:r>
          </a:p>
          <a:p>
            <a:pPr marL="342900" indent="-342900">
              <a:spcBef>
                <a:spcPct val="20000"/>
              </a:spcBef>
              <a:buFontTx/>
              <a:buChar char="•"/>
            </a:pPr>
            <a:r>
              <a:rPr lang="en-AU" sz="1400" b="1"/>
              <a:t>Sample page using html and PHP</a:t>
            </a:r>
            <a:endParaRPr lang="en-US" sz="1400" b="1"/>
          </a:p>
          <a:p>
            <a:pPr marL="342900" indent="-342900">
              <a:spcBef>
                <a:spcPct val="20000"/>
              </a:spcBef>
              <a:buFontTx/>
              <a:buChar char="•"/>
            </a:pPr>
            <a:endParaRPr lang="en-AU" sz="1400" b="1"/>
          </a:p>
        </p:txBody>
      </p:sp>
      <p:pic>
        <p:nvPicPr>
          <p:cNvPr id="8" name="Picture 7" descr="logo.jpg"/>
          <p:cNvPicPr>
            <a:picLocks noChangeAspect="1"/>
          </p:cNvPicPr>
          <p:nvPr/>
        </p:nvPicPr>
        <p:blipFill>
          <a:blip r:embed="rId3" cstate="print"/>
          <a:stretch>
            <a:fillRect/>
          </a:stretch>
        </p:blipFill>
        <p:spPr>
          <a:xfrm>
            <a:off x="323528" y="260648"/>
            <a:ext cx="1219200" cy="12192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0.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2.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3.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4.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5.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6.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7.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8.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9.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0.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2.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3.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4.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5.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6.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7.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8.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9.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0.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2.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4.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5.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6.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7.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8.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9.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3888</TotalTime>
  <Words>1949</Words>
  <Application>Microsoft Office PowerPoint</Application>
  <PresentationFormat>On-screen Show (4:3)</PresentationFormat>
  <Paragraphs>434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Default Design</vt:lpstr>
      <vt:lpstr>Slide 1</vt:lpstr>
      <vt:lpstr>What are the task(s) … ?</vt:lpstr>
      <vt:lpstr>What ? </vt:lpstr>
      <vt:lpstr>What ? </vt:lpstr>
      <vt:lpstr>Why PHP ? </vt:lpstr>
      <vt:lpstr>VCAA Advice </vt:lpstr>
      <vt:lpstr>VCAA Advice ..contd </vt:lpstr>
      <vt:lpstr>Specifics</vt:lpstr>
      <vt:lpstr>17 Learning Activities</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Learning Activity 13  </vt:lpstr>
      <vt:lpstr>Learning Activity 13</vt:lpstr>
      <vt:lpstr>Slide 25</vt:lpstr>
      <vt:lpstr>Slide 26</vt:lpstr>
      <vt:lpstr>Slide 27</vt:lpstr>
      <vt:lpstr>Slide 28</vt:lpstr>
      <vt:lpstr>Learning Activity 17 Mobile Device Program</vt:lpstr>
      <vt:lpstr>Slide 30</vt:lpstr>
      <vt:lpstr>3 sample SACs for SAC32 </vt:lpstr>
      <vt:lpstr>3 sample SACs for SAC41</vt:lpstr>
      <vt:lpstr> PHP 2011 - incorporating OOP and Data Visualization   ( ebook ) </vt:lpstr>
      <vt:lpstr>Files vs Databases</vt:lpstr>
      <vt:lpstr>Contact details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Kevork Krozian</dc:creator>
  <cp:lastModifiedBy>Kevork Krozian</cp:lastModifiedBy>
  <cp:revision>290</cp:revision>
  <dcterms:created xsi:type="dcterms:W3CDTF">2003-09-11T04:35:01Z</dcterms:created>
  <dcterms:modified xsi:type="dcterms:W3CDTF">2011-08-30T21:25:05Z</dcterms:modified>
</cp:coreProperties>
</file>