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8" r:id="rId5"/>
    <p:sldId id="266" r:id="rId6"/>
    <p:sldId id="269" r:id="rId7"/>
    <p:sldId id="259" r:id="rId8"/>
    <p:sldId id="262" r:id="rId9"/>
    <p:sldId id="264" r:id="rId10"/>
    <p:sldId id="265" r:id="rId11"/>
    <p:sldId id="272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9739"/>
    <a:srgbClr val="CC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7138E54-5039-4A28-9C99-4642239087FF}" type="datetimeFigureOut">
              <a:rPr lang="en-AU" smtClean="0"/>
              <a:t>12/05/2011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70596D7-29E1-489F-AAF0-908B0D9F29BC}" type="slidenum">
              <a:rPr lang="en-AU" smtClean="0"/>
              <a:t>‹#›</a:t>
            </a:fld>
            <a:endParaRPr lang="en-AU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8E54-5039-4A28-9C99-4642239087FF}" type="datetimeFigureOut">
              <a:rPr lang="en-AU" smtClean="0"/>
              <a:t>12/05/2011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96D7-29E1-489F-AAF0-908B0D9F29B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8E54-5039-4A28-9C99-4642239087FF}" type="datetimeFigureOut">
              <a:rPr lang="en-AU" smtClean="0"/>
              <a:t>12/05/2011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96D7-29E1-489F-AAF0-908B0D9F29BC}" type="slidenum">
              <a:rPr lang="en-AU" smtClean="0"/>
              <a:t>‹#›</a:t>
            </a:fld>
            <a:endParaRPr lang="en-AU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8E54-5039-4A28-9C99-4642239087FF}" type="datetimeFigureOut">
              <a:rPr lang="en-AU" smtClean="0"/>
              <a:t>12/05/2011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96D7-29E1-489F-AAF0-908B0D9F29BC}" type="slidenum">
              <a:rPr lang="en-AU" smtClean="0"/>
              <a:t>‹#›</a:t>
            </a:fld>
            <a:endParaRPr lang="en-A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7138E54-5039-4A28-9C99-4642239087FF}" type="datetimeFigureOut">
              <a:rPr lang="en-AU" smtClean="0"/>
              <a:t>12/05/2011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70596D7-29E1-489F-AAF0-908B0D9F29BC}" type="slidenum">
              <a:rPr lang="en-AU" smtClean="0"/>
              <a:t>‹#›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8E54-5039-4A28-9C99-4642239087FF}" type="datetimeFigureOut">
              <a:rPr lang="en-AU" smtClean="0"/>
              <a:t>12/05/2011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96D7-29E1-489F-AAF0-908B0D9F29BC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8E54-5039-4A28-9C99-4642239087FF}" type="datetimeFigureOut">
              <a:rPr lang="en-AU" smtClean="0"/>
              <a:t>12/05/2011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96D7-29E1-489F-AAF0-908B0D9F29BC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8E54-5039-4A28-9C99-4642239087FF}" type="datetimeFigureOut">
              <a:rPr lang="en-AU" smtClean="0"/>
              <a:t>12/05/2011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96D7-29E1-489F-AAF0-908B0D9F29BC}" type="slidenum">
              <a:rPr lang="en-AU" smtClean="0"/>
              <a:t>‹#›</a:t>
            </a:fld>
            <a:endParaRPr lang="en-AU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8E54-5039-4A28-9C99-4642239087FF}" type="datetimeFigureOut">
              <a:rPr lang="en-AU" smtClean="0"/>
              <a:t>12/05/2011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96D7-29E1-489F-AAF0-908B0D9F29BC}" type="slidenum">
              <a:rPr lang="en-AU" smtClean="0"/>
              <a:t>‹#›</a:t>
            </a:fld>
            <a:endParaRPr lang="en-AU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8E54-5039-4A28-9C99-4642239087FF}" type="datetimeFigureOut">
              <a:rPr lang="en-AU" smtClean="0"/>
              <a:t>12/05/2011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96D7-29E1-489F-AAF0-908B0D9F29BC}" type="slidenum">
              <a:rPr lang="en-AU" smtClean="0"/>
              <a:t>‹#›</a:t>
            </a:fld>
            <a:endParaRPr lang="en-AU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8E54-5039-4A28-9C99-4642239087FF}" type="datetimeFigureOut">
              <a:rPr lang="en-AU" smtClean="0"/>
              <a:t>12/05/2011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96D7-29E1-489F-AAF0-908B0D9F29BC}" type="slidenum">
              <a:rPr lang="en-AU" smtClean="0"/>
              <a:t>‹#›</a:t>
            </a:fld>
            <a:endParaRPr lang="en-AU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7138E54-5039-4A28-9C99-4642239087FF}" type="datetimeFigureOut">
              <a:rPr lang="en-AU" smtClean="0"/>
              <a:t>12/05/2011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70596D7-29E1-489F-AAF0-908B0D9F29BC}" type="slidenum">
              <a:rPr lang="en-AU" smtClean="0"/>
              <a:t>‹#›</a:t>
            </a:fld>
            <a:endParaRPr lang="en-AU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3568" y="476672"/>
          <a:ext cx="7920880" cy="1525626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  <a:reflection blurRad="6350" stA="50000" endA="300" endPos="55000" dir="5400000" sy="-100000" algn="bl" rotWithShape="0"/>
                </a:effectLst>
                <a:tableStyleId>{F5AB1C69-6EDB-4FF4-983F-18BD219EF322}</a:tableStyleId>
              </a:tblPr>
              <a:tblGrid>
                <a:gridCol w="1345055"/>
                <a:gridCol w="1319241"/>
                <a:gridCol w="2417023"/>
                <a:gridCol w="2839561"/>
              </a:tblGrid>
              <a:tr h="4271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dirty="0"/>
                        <a:t>Data Item</a:t>
                      </a:r>
                      <a:endParaRPr lang="en-A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dirty="0"/>
                        <a:t>Data Type </a:t>
                      </a:r>
                      <a:endParaRPr lang="en-A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dirty="0"/>
                        <a:t>Format/Length/Size</a:t>
                      </a:r>
                      <a:endParaRPr lang="en-A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dirty="0"/>
                        <a:t>Description of Purpose</a:t>
                      </a:r>
                      <a:endParaRPr lang="en-A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6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6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6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Data Dictionaries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What you need to know for your SAC!</a:t>
            </a:r>
            <a:endParaRPr lang="en-A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 l="51417" t="31131" r="1930" b="38412"/>
          <a:stretch>
            <a:fillRect/>
          </a:stretch>
        </p:blipFill>
        <p:spPr bwMode="auto">
          <a:xfrm>
            <a:off x="4716016" y="1124744"/>
            <a:ext cx="3168352" cy="201622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t="32675" b="50987"/>
          <a:stretch>
            <a:fillRect/>
          </a:stretch>
        </p:blipFill>
        <p:spPr bwMode="auto">
          <a:xfrm>
            <a:off x="1115616" y="2492896"/>
            <a:ext cx="4200525" cy="79208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E-R Diagram examples</a:t>
            </a:r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3475" y="1340768"/>
            <a:ext cx="4200525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95536" y="1412776"/>
            <a:ext cx="4608512" cy="4573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AU" sz="2800" dirty="0" smtClean="0"/>
              <a:t>Each relationship </a:t>
            </a:r>
            <a:r>
              <a:rPr lang="en-AU" sz="2800" dirty="0"/>
              <a:t>can </a:t>
            </a:r>
            <a:r>
              <a:rPr lang="en-AU" sz="2800" dirty="0" smtClean="0"/>
              <a:t>read as a sentence </a:t>
            </a:r>
            <a:r>
              <a:rPr lang="en-AU" sz="2800" dirty="0"/>
              <a:t>with a verb linking the two entities.</a:t>
            </a:r>
          </a:p>
          <a:p>
            <a:pPr>
              <a:spcBef>
                <a:spcPct val="20000"/>
              </a:spcBef>
            </a:pPr>
            <a:r>
              <a:rPr lang="en-AU" sz="2800" dirty="0"/>
              <a:t>Read each of these relationships as a sentence.</a:t>
            </a:r>
          </a:p>
          <a:p>
            <a:pPr>
              <a:spcBef>
                <a:spcPct val="20000"/>
              </a:spcBef>
            </a:pPr>
            <a:r>
              <a:rPr lang="en-AU" sz="2800" dirty="0"/>
              <a:t>Add your own E-R diagram to your Playtime Theatre practice SAC to show the relationship between your customer and the theatre seat.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99792" y="1844824"/>
            <a:ext cx="3024336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Data Structure Diagrams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19256" cy="4874096"/>
          </a:xfrm>
        </p:spPr>
        <p:txBody>
          <a:bodyPr>
            <a:normAutofit/>
          </a:bodyPr>
          <a:lstStyle/>
          <a:p>
            <a:r>
              <a:rPr lang="en-AU" sz="2800" dirty="0" smtClean="0"/>
              <a:t>More complex version of an ER diagram. </a:t>
            </a:r>
            <a:endParaRPr lang="en-AU" sz="2800" dirty="0" smtClean="0"/>
          </a:p>
          <a:p>
            <a:r>
              <a:rPr lang="en-AU" sz="2800" dirty="0" smtClean="0"/>
              <a:t>Shows entities, their </a:t>
            </a:r>
            <a:r>
              <a:rPr lang="en-AU" sz="2800" dirty="0" smtClean="0"/>
              <a:t>relationships, </a:t>
            </a:r>
            <a:r>
              <a:rPr lang="en-AU" sz="2800" dirty="0" smtClean="0"/>
              <a:t> and </a:t>
            </a:r>
            <a:r>
              <a:rPr lang="en-AU" sz="2800" dirty="0" smtClean="0"/>
              <a:t>the constraints that binds them</a:t>
            </a:r>
            <a:r>
              <a:rPr lang="en-AU" sz="2800" dirty="0" smtClean="0"/>
              <a:t>.</a:t>
            </a:r>
          </a:p>
          <a:p>
            <a:r>
              <a:rPr lang="en-AU" sz="2800" dirty="0" smtClean="0"/>
              <a:t>It is a graphical representation of the data </a:t>
            </a:r>
            <a:r>
              <a:rPr lang="en-AU" sz="2800" dirty="0" smtClean="0"/>
              <a:t>definitions</a:t>
            </a:r>
            <a:r>
              <a:rPr lang="en-AU" sz="2800" dirty="0" smtClean="0"/>
              <a:t>.</a:t>
            </a:r>
            <a:endParaRPr lang="en-A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 example Data Structure Diagram for a Database </a:t>
            </a:r>
            <a:endParaRPr lang="en-AU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 cstate="print"/>
          <a:srcRect t="13316"/>
          <a:stretch>
            <a:fillRect/>
          </a:stretch>
        </p:blipFill>
        <p:spPr bwMode="auto">
          <a:xfrm>
            <a:off x="395536" y="1268760"/>
            <a:ext cx="8352928" cy="5104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Purpose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AU" sz="2800" dirty="0" smtClean="0"/>
              <a:t>Rigorously define each and every </a:t>
            </a:r>
          </a:p>
          <a:p>
            <a:r>
              <a:rPr lang="en-AU" sz="2800" dirty="0"/>
              <a:t>data element</a:t>
            </a:r>
          </a:p>
          <a:p>
            <a:r>
              <a:rPr lang="en-AU" sz="2800" dirty="0"/>
              <a:t>data </a:t>
            </a:r>
            <a:r>
              <a:rPr lang="en-AU" sz="2800" dirty="0" smtClean="0"/>
              <a:t>structure </a:t>
            </a:r>
            <a:r>
              <a:rPr lang="en-AU" sz="2800" i="1" dirty="0" smtClean="0">
                <a:solidFill>
                  <a:schemeClr val="bg1">
                    <a:lumMod val="50000"/>
                  </a:schemeClr>
                </a:solidFill>
              </a:rPr>
              <a:t>(files and records)</a:t>
            </a:r>
          </a:p>
          <a:p>
            <a:r>
              <a:rPr lang="en-AU" sz="2800" dirty="0"/>
              <a:t>data </a:t>
            </a:r>
            <a:r>
              <a:rPr lang="en-AU" sz="2800" dirty="0" smtClean="0"/>
              <a:t>transform </a:t>
            </a:r>
            <a:r>
              <a:rPr lang="en-AU" sz="2800" i="1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AU" sz="2800" i="1" dirty="0" err="1" smtClean="0">
                <a:solidFill>
                  <a:schemeClr val="bg1">
                    <a:lumMod val="50000"/>
                  </a:schemeClr>
                </a:solidFill>
              </a:rPr>
              <a:t>eg</a:t>
            </a:r>
            <a:r>
              <a:rPr lang="en-AU" sz="2800" i="1" dirty="0" smtClean="0">
                <a:solidFill>
                  <a:schemeClr val="bg1">
                    <a:lumMod val="50000"/>
                  </a:schemeClr>
                </a:solidFill>
              </a:rPr>
              <a:t> on data flow diagrams)*. </a:t>
            </a:r>
            <a:endParaRPr lang="en-AU" sz="2800" i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AU" sz="2800" dirty="0" smtClean="0"/>
              <a:t>Includes data</a:t>
            </a:r>
          </a:p>
          <a:p>
            <a:r>
              <a:rPr lang="en-AU" sz="2800" dirty="0" smtClean="0"/>
              <a:t>stored </a:t>
            </a:r>
            <a:r>
              <a:rPr lang="en-AU" sz="2800" dirty="0"/>
              <a:t>in the </a:t>
            </a:r>
            <a:r>
              <a:rPr lang="en-AU" sz="2800" dirty="0" smtClean="0"/>
              <a:t>system </a:t>
            </a:r>
            <a:r>
              <a:rPr lang="en-AU" sz="2800" i="1" dirty="0" smtClean="0">
                <a:solidFill>
                  <a:schemeClr val="bg1">
                    <a:lumMod val="50000"/>
                  </a:schemeClr>
                </a:solidFill>
              </a:rPr>
              <a:t>(variables declared in VB)</a:t>
            </a:r>
          </a:p>
          <a:p>
            <a:r>
              <a:rPr lang="en-AU" sz="2800" dirty="0"/>
              <a:t>inputs to the </a:t>
            </a:r>
            <a:r>
              <a:rPr lang="en-AU" sz="2800" dirty="0" smtClean="0"/>
              <a:t>system </a:t>
            </a:r>
            <a:r>
              <a:rPr lang="en-AU" sz="2800" i="1" dirty="0" smtClean="0">
                <a:solidFill>
                  <a:schemeClr val="bg1">
                    <a:lumMod val="50000"/>
                  </a:schemeClr>
                </a:solidFill>
              </a:rPr>
              <a:t>(format of input file)</a:t>
            </a:r>
          </a:p>
          <a:p>
            <a:r>
              <a:rPr lang="en-AU" sz="2800" dirty="0"/>
              <a:t>outputs generated </a:t>
            </a:r>
            <a:r>
              <a:rPr lang="en-AU" sz="2800" dirty="0" smtClean="0"/>
              <a:t>by the system </a:t>
            </a:r>
            <a:r>
              <a:rPr lang="en-AU" sz="2800" i="1" dirty="0" smtClean="0">
                <a:solidFill>
                  <a:schemeClr val="bg1">
                    <a:lumMod val="50000"/>
                  </a:schemeClr>
                </a:solidFill>
              </a:rPr>
              <a:t>(format of output file)</a:t>
            </a:r>
          </a:p>
          <a:p>
            <a:endParaRPr lang="en-AU" sz="2800" dirty="0" smtClean="0"/>
          </a:p>
          <a:p>
            <a:pPr algn="r">
              <a:buNone/>
            </a:pPr>
            <a:r>
              <a:rPr lang="en-AU" sz="2800" i="1" dirty="0" smtClean="0">
                <a:solidFill>
                  <a:schemeClr val="bg1">
                    <a:lumMod val="50000"/>
                  </a:schemeClr>
                </a:solidFill>
              </a:rPr>
              <a:t>*But you don’t need to do that this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Helps to improve communication between analysts and users and between technical personnel by establishing a set of consistent data definitions. </a:t>
            </a:r>
          </a:p>
          <a:p>
            <a:r>
              <a:rPr lang="en-AU" sz="2800" dirty="0" smtClean="0"/>
              <a:t>If programmers develop data descriptions from a common data dictionary, several potentially serious module interface problems can be avoided.</a:t>
            </a:r>
          </a:p>
          <a:p>
            <a:r>
              <a:rPr lang="en-AU" sz="2800" dirty="0" smtClean="0"/>
              <a:t>At a higher level, different systems must often be linked or interfaced, and a common set of data definitions helps to minimize misunderstandings. </a:t>
            </a:r>
            <a:endParaRPr lang="en-A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Data Element</a:t>
            </a:r>
            <a:endParaRPr lang="en-AU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Smallest unit of data which can not be further </a:t>
            </a:r>
            <a:r>
              <a:rPr lang="en-AU" sz="2800" dirty="0" smtClean="0"/>
              <a:t>decomposed.</a:t>
            </a:r>
          </a:p>
          <a:p>
            <a:r>
              <a:rPr lang="en-AU" sz="2800" dirty="0" smtClean="0"/>
              <a:t>Also referred to as “data item” or “field”. </a:t>
            </a:r>
            <a:endParaRPr lang="en-AU" sz="2800" dirty="0" smtClean="0"/>
          </a:p>
          <a:p>
            <a:r>
              <a:rPr lang="en-AU" sz="2800" dirty="0" smtClean="0"/>
              <a:t>The building blocks for all </a:t>
            </a:r>
            <a:r>
              <a:rPr lang="en-AU" sz="2800" i="1" dirty="0" smtClean="0"/>
              <a:t>other</a:t>
            </a:r>
            <a:r>
              <a:rPr lang="en-AU" sz="2800" dirty="0" smtClean="0"/>
              <a:t> data in the system</a:t>
            </a:r>
            <a:br>
              <a:rPr lang="en-AU" sz="2800" dirty="0" smtClean="0"/>
            </a:br>
            <a:r>
              <a:rPr lang="en-AU" sz="2800" i="1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AU" sz="2800" i="1" dirty="0" err="1" smtClean="0">
                <a:solidFill>
                  <a:schemeClr val="bg1">
                    <a:lumMod val="50000"/>
                  </a:schemeClr>
                </a:solidFill>
              </a:rPr>
              <a:t>eg</a:t>
            </a:r>
            <a:r>
              <a:rPr lang="en-AU" sz="2800" i="1" dirty="0" smtClean="0">
                <a:solidFill>
                  <a:schemeClr val="bg1">
                    <a:lumMod val="50000"/>
                  </a:schemeClr>
                </a:solidFill>
              </a:rPr>
              <a:t> records and files). </a:t>
            </a:r>
          </a:p>
          <a:p>
            <a:r>
              <a:rPr lang="en-AU" sz="2800" b="1" dirty="0" smtClean="0">
                <a:solidFill>
                  <a:srgbClr val="5F9739"/>
                </a:solidFill>
              </a:rPr>
              <a:t>Include ALL of the variables you declare in your Visual Basic Program.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5085184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11560" y="4509120"/>
          <a:ext cx="7920880" cy="1525626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  <a:reflection blurRad="6350" stA="50000" endA="300" endPos="55000" dir="5400000" sy="-100000" algn="bl" rotWithShape="0"/>
                </a:effectLst>
                <a:tableStyleId>{F5AB1C69-6EDB-4FF4-983F-18BD219EF322}</a:tableStyleId>
              </a:tblPr>
              <a:tblGrid>
                <a:gridCol w="1345055"/>
                <a:gridCol w="1319241"/>
                <a:gridCol w="2417023"/>
                <a:gridCol w="2839561"/>
              </a:tblGrid>
              <a:tr h="4271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dirty="0"/>
                        <a:t>Data Item</a:t>
                      </a:r>
                      <a:endParaRPr lang="en-A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dirty="0"/>
                        <a:t>Data Type </a:t>
                      </a:r>
                      <a:endParaRPr lang="en-A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dirty="0"/>
                        <a:t>Format/Length/Size</a:t>
                      </a:r>
                      <a:endParaRPr lang="en-A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dirty="0"/>
                        <a:t>Description of Purpose</a:t>
                      </a:r>
                      <a:endParaRPr lang="en-A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6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6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6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Data Element Dictionaries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229600" cy="49377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2800" dirty="0" smtClean="0"/>
              <a:t>Some of the typical components of a data dictionary entry are:</a:t>
            </a:r>
          </a:p>
          <a:p>
            <a:pPr marL="582930" indent="-457200">
              <a:buNone/>
            </a:pPr>
            <a:r>
              <a:rPr lang="en-AU" sz="2800" dirty="0" smtClean="0">
                <a:solidFill>
                  <a:schemeClr val="tx1"/>
                </a:solidFill>
              </a:rPr>
              <a:t>•    Name of the table</a:t>
            </a:r>
          </a:p>
          <a:p>
            <a:pPr marL="582930" indent="-457200">
              <a:buNone/>
            </a:pPr>
            <a:r>
              <a:rPr lang="en-AU" sz="2800" dirty="0" smtClean="0">
                <a:solidFill>
                  <a:schemeClr val="tx1"/>
                </a:solidFill>
              </a:rPr>
              <a:t>•    </a:t>
            </a:r>
            <a:r>
              <a:rPr lang="en-AU" sz="2800" b="1" dirty="0" smtClean="0">
                <a:solidFill>
                  <a:srgbClr val="5F9739"/>
                </a:solidFill>
              </a:rPr>
              <a:t>Name</a:t>
            </a:r>
            <a:r>
              <a:rPr lang="en-AU" sz="2800" dirty="0" smtClean="0">
                <a:solidFill>
                  <a:schemeClr val="tx1"/>
                </a:solidFill>
              </a:rPr>
              <a:t> of the fields in each table</a:t>
            </a:r>
          </a:p>
          <a:p>
            <a:pPr marL="582930" indent="-457200">
              <a:buNone/>
            </a:pPr>
            <a:r>
              <a:rPr lang="en-AU" sz="2800" dirty="0" smtClean="0">
                <a:solidFill>
                  <a:schemeClr val="tx1"/>
                </a:solidFill>
              </a:rPr>
              <a:t>•    Data </a:t>
            </a:r>
            <a:r>
              <a:rPr lang="en-AU" sz="2800" b="1" dirty="0" smtClean="0">
                <a:solidFill>
                  <a:srgbClr val="5F9739"/>
                </a:solidFill>
              </a:rPr>
              <a:t>type</a:t>
            </a:r>
            <a:r>
              <a:rPr lang="en-AU" sz="2800" dirty="0" smtClean="0">
                <a:solidFill>
                  <a:schemeClr val="tx1"/>
                </a:solidFill>
              </a:rPr>
              <a:t> of the field (integer, date, text…)</a:t>
            </a:r>
          </a:p>
          <a:p>
            <a:pPr marL="582930" indent="-457200">
              <a:buNone/>
            </a:pPr>
            <a:r>
              <a:rPr lang="en-AU" sz="2800" dirty="0" smtClean="0">
                <a:solidFill>
                  <a:schemeClr val="tx1"/>
                </a:solidFill>
              </a:rPr>
              <a:t>•    Brief </a:t>
            </a:r>
            <a:r>
              <a:rPr lang="en-AU" sz="2800" b="1" dirty="0" smtClean="0">
                <a:solidFill>
                  <a:srgbClr val="5F9739"/>
                </a:solidFill>
              </a:rPr>
              <a:t>description</a:t>
            </a:r>
            <a:r>
              <a:rPr lang="en-AU" sz="2800" dirty="0" smtClean="0">
                <a:solidFill>
                  <a:schemeClr val="tx1"/>
                </a:solidFill>
              </a:rPr>
              <a:t> of expected data for each field</a:t>
            </a:r>
          </a:p>
          <a:p>
            <a:pPr marL="582930" indent="-457200">
              <a:buNone/>
            </a:pPr>
            <a:r>
              <a:rPr lang="en-AU" sz="2800" dirty="0" smtClean="0">
                <a:solidFill>
                  <a:schemeClr val="tx1"/>
                </a:solidFill>
              </a:rPr>
              <a:t>•    </a:t>
            </a:r>
            <a:r>
              <a:rPr lang="en-AU" sz="2800" b="1" dirty="0" smtClean="0">
                <a:solidFill>
                  <a:srgbClr val="5F9739"/>
                </a:solidFill>
              </a:rPr>
              <a:t>Length</a:t>
            </a:r>
            <a:r>
              <a:rPr lang="en-AU" sz="2800" dirty="0" smtClean="0">
                <a:solidFill>
                  <a:schemeClr val="tx1"/>
                </a:solidFill>
              </a:rPr>
              <a:t> of the field</a:t>
            </a:r>
          </a:p>
          <a:p>
            <a:pPr marL="582930" indent="-457200">
              <a:buNone/>
            </a:pPr>
            <a:r>
              <a:rPr lang="en-AU" sz="2800" dirty="0" smtClean="0">
                <a:solidFill>
                  <a:schemeClr val="tx1"/>
                </a:solidFill>
              </a:rPr>
              <a:t>•    </a:t>
            </a:r>
            <a:r>
              <a:rPr lang="en-AU" sz="2800" b="1" dirty="0" smtClean="0">
                <a:solidFill>
                  <a:srgbClr val="5F9739"/>
                </a:solidFill>
              </a:rPr>
              <a:t>Default</a:t>
            </a:r>
            <a:r>
              <a:rPr lang="en-AU" sz="2800" dirty="0" smtClean="0">
                <a:solidFill>
                  <a:schemeClr val="tx1"/>
                </a:solidFill>
              </a:rPr>
              <a:t> value for that field</a:t>
            </a:r>
          </a:p>
          <a:p>
            <a:pPr marL="582930" indent="-457200">
              <a:buNone/>
            </a:pPr>
            <a:r>
              <a:rPr lang="en-AU" sz="2800" dirty="0" smtClean="0">
                <a:solidFill>
                  <a:schemeClr val="tx1"/>
                </a:solidFill>
              </a:rPr>
              <a:t>•    Is the field </a:t>
            </a:r>
            <a:r>
              <a:rPr lang="en-AU" sz="2800" dirty="0" err="1" smtClean="0">
                <a:solidFill>
                  <a:schemeClr val="tx1"/>
                </a:solidFill>
              </a:rPr>
              <a:t>Nullable</a:t>
            </a:r>
            <a:r>
              <a:rPr lang="en-AU" sz="2800" dirty="0" smtClean="0">
                <a:solidFill>
                  <a:schemeClr val="tx1"/>
                </a:solidFill>
              </a:rPr>
              <a:t> or Not </a:t>
            </a:r>
            <a:r>
              <a:rPr lang="en-AU" sz="2800" dirty="0" err="1" smtClean="0">
                <a:solidFill>
                  <a:schemeClr val="tx1"/>
                </a:solidFill>
              </a:rPr>
              <a:t>Nullable</a:t>
            </a:r>
            <a:endParaRPr lang="en-AU" sz="2800" dirty="0" smtClean="0">
              <a:solidFill>
                <a:schemeClr val="tx1"/>
              </a:solidFill>
            </a:endParaRPr>
          </a:p>
          <a:p>
            <a:pPr marL="582930" indent="-457200">
              <a:buNone/>
            </a:pPr>
            <a:r>
              <a:rPr lang="en-AU" sz="2800" dirty="0" smtClean="0">
                <a:solidFill>
                  <a:schemeClr val="tx1"/>
                </a:solidFill>
              </a:rPr>
              <a:t>•    </a:t>
            </a:r>
            <a:r>
              <a:rPr lang="en-AU" sz="2800" b="1" dirty="0" smtClean="0">
                <a:solidFill>
                  <a:srgbClr val="5F9739"/>
                </a:solidFill>
              </a:rPr>
              <a:t>Constraints</a:t>
            </a:r>
            <a:r>
              <a:rPr lang="en-AU" sz="2800" dirty="0" smtClean="0">
                <a:solidFill>
                  <a:schemeClr val="tx1"/>
                </a:solidFill>
              </a:rPr>
              <a:t> that apply to each field, if any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 Data Dictionary from a database system</a:t>
            </a:r>
            <a:endParaRPr lang="en-AU" dirty="0"/>
          </a:p>
        </p:txBody>
      </p:sp>
      <p:pic>
        <p:nvPicPr>
          <p:cNvPr id="3074" name="Picture 2" descr="Data dictionary Data Dictionary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3965" b="13965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Data Structure</a:t>
            </a:r>
            <a:endParaRPr lang="en-AU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Data elements when clubbed together as a group make up a data structure.</a:t>
            </a:r>
          </a:p>
          <a:p>
            <a:r>
              <a:rPr lang="en-AU" sz="2800" dirty="0" smtClean="0"/>
              <a:t>Includes </a:t>
            </a:r>
            <a:r>
              <a:rPr lang="en-AU" sz="2800" b="1" dirty="0" smtClean="0">
                <a:solidFill>
                  <a:srgbClr val="5F9739"/>
                </a:solidFill>
              </a:rPr>
              <a:t>record structures </a:t>
            </a:r>
            <a:r>
              <a:rPr lang="en-AU" sz="2800" dirty="0" smtClean="0"/>
              <a:t>and </a:t>
            </a:r>
            <a:r>
              <a:rPr lang="en-AU" sz="2800" b="1" dirty="0" smtClean="0">
                <a:solidFill>
                  <a:srgbClr val="5F9739"/>
                </a:solidFill>
              </a:rPr>
              <a:t>file structures</a:t>
            </a:r>
          </a:p>
          <a:p>
            <a:r>
              <a:rPr lang="en-AU" sz="2800" dirty="0" smtClean="0"/>
              <a:t>These data elements are related to one another and together they stand for some meaning.</a:t>
            </a:r>
          </a:p>
          <a:p>
            <a:endParaRPr lang="en-A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791325" cy="661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7984" y="4365104"/>
            <a:ext cx="2376264" cy="1872208"/>
          </a:xfrm>
        </p:spPr>
        <p:txBody>
          <a:bodyPr>
            <a:noAutofit/>
          </a:bodyPr>
          <a:lstStyle/>
          <a:p>
            <a:r>
              <a:rPr lang="en-AU" sz="2800" dirty="0" smtClean="0">
                <a:solidFill>
                  <a:srgbClr val="5F9739"/>
                </a:solidFill>
              </a:rPr>
              <a:t>Examples of Data Structure Definitions</a:t>
            </a:r>
            <a:endParaRPr lang="en-AU" sz="2800" dirty="0">
              <a:solidFill>
                <a:srgbClr val="5F9739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6256" y="4293096"/>
            <a:ext cx="2088232" cy="1872208"/>
          </a:xfrm>
        </p:spPr>
        <p:txBody>
          <a:bodyPr>
            <a:noAutofit/>
          </a:bodyPr>
          <a:lstStyle/>
          <a:p>
            <a:r>
              <a:rPr lang="en-AU" sz="2000" dirty="0" smtClean="0"/>
              <a:t>Note that they look like a formula with “+” signs between the individual data elements</a:t>
            </a:r>
            <a:endParaRPr lang="en-AU" sz="2000" dirty="0"/>
          </a:p>
        </p:txBody>
      </p:sp>
      <p:cxnSp>
        <p:nvCxnSpPr>
          <p:cNvPr id="9" name="Straight Arrow Connector 8"/>
          <p:cNvCxnSpPr>
            <a:stCxn id="10" idx="1"/>
          </p:cNvCxnSpPr>
          <p:nvPr/>
        </p:nvCxnSpPr>
        <p:spPr>
          <a:xfrm rot="10800000" flipV="1">
            <a:off x="4716016" y="733346"/>
            <a:ext cx="864096" cy="22636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80112" y="548680"/>
            <a:ext cx="3024336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AU" dirty="0"/>
              <a:t>record structure name</a:t>
            </a:r>
          </a:p>
        </p:txBody>
      </p:sp>
      <p:cxnSp>
        <p:nvCxnSpPr>
          <p:cNvPr id="11" name="Straight Arrow Connector 10"/>
          <p:cNvCxnSpPr>
            <a:stCxn id="12" idx="1"/>
          </p:cNvCxnSpPr>
          <p:nvPr/>
        </p:nvCxnSpPr>
        <p:spPr>
          <a:xfrm rot="10800000" flipV="1">
            <a:off x="5580112" y="1309410"/>
            <a:ext cx="936104" cy="16875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516216" y="1124744"/>
            <a:ext cx="2016224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lt1"/>
                </a:solidFill>
              </a:rPr>
              <a:t>data elements</a:t>
            </a:r>
          </a:p>
        </p:txBody>
      </p:sp>
      <p:cxnSp>
        <p:nvCxnSpPr>
          <p:cNvPr id="16" name="Straight Arrow Connector 15"/>
          <p:cNvCxnSpPr>
            <a:stCxn id="17" idx="0"/>
          </p:cNvCxnSpPr>
          <p:nvPr/>
        </p:nvCxnSpPr>
        <p:spPr>
          <a:xfrm rot="5400000" flipH="1" flipV="1">
            <a:off x="1763688" y="5157192"/>
            <a:ext cx="144016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1520" y="5805264"/>
            <a:ext cx="2016224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lt1"/>
                </a:solidFill>
              </a:rPr>
              <a:t>bracket indicates an optional data element</a:t>
            </a:r>
          </a:p>
        </p:txBody>
      </p:sp>
      <p:cxnSp>
        <p:nvCxnSpPr>
          <p:cNvPr id="24" name="Straight Arrow Connector 23"/>
          <p:cNvCxnSpPr>
            <a:stCxn id="25" idx="3"/>
          </p:cNvCxnSpPr>
          <p:nvPr/>
        </p:nvCxnSpPr>
        <p:spPr>
          <a:xfrm flipV="1">
            <a:off x="2051720" y="1340768"/>
            <a:ext cx="1152128" cy="1736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23528" y="1052736"/>
            <a:ext cx="1728192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lt1"/>
                </a:solidFill>
              </a:rPr>
              <a:t>curly bracket indicates a repeating field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Entity Relationship Diagrams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2800" dirty="0" smtClean="0"/>
              <a:t>Supposing we have more than one Data Structure (record or file), we should show the relationship between these. </a:t>
            </a:r>
          </a:p>
          <a:p>
            <a:pPr marL="0" indent="0">
              <a:buNone/>
            </a:pPr>
            <a:r>
              <a:rPr lang="en-AU" sz="2800" dirty="0" smtClean="0"/>
              <a:t>These </a:t>
            </a:r>
            <a:r>
              <a:rPr lang="en-AU" sz="2800" b="1" dirty="0" smtClean="0">
                <a:solidFill>
                  <a:srgbClr val="5F9739"/>
                </a:solidFill>
              </a:rPr>
              <a:t>Data Structures </a:t>
            </a:r>
            <a:r>
              <a:rPr lang="en-AU" sz="2800" dirty="0" smtClean="0"/>
              <a:t>are called </a:t>
            </a:r>
            <a:r>
              <a:rPr lang="en-AU" sz="2800" b="1" dirty="0" smtClean="0">
                <a:solidFill>
                  <a:srgbClr val="5F9739"/>
                </a:solidFill>
              </a:rPr>
              <a:t>Entities</a:t>
            </a:r>
            <a:r>
              <a:rPr lang="en-AU" sz="2800" dirty="0" smtClean="0"/>
              <a:t>.</a:t>
            </a:r>
          </a:p>
          <a:p>
            <a:r>
              <a:rPr lang="en-AU" sz="2800" dirty="0" smtClean="0"/>
              <a:t>An </a:t>
            </a:r>
            <a:r>
              <a:rPr lang="en-AU" sz="2800" b="1" dirty="0" smtClean="0">
                <a:solidFill>
                  <a:srgbClr val="5F9739"/>
                </a:solidFill>
              </a:rPr>
              <a:t>entity</a:t>
            </a:r>
            <a:r>
              <a:rPr lang="en-AU" sz="2800" dirty="0" smtClean="0"/>
              <a:t> is an object (a person, group, place, thing, or activity) about which data are stored. </a:t>
            </a:r>
          </a:p>
          <a:p>
            <a:r>
              <a:rPr lang="en-AU" sz="2800" dirty="0" smtClean="0"/>
              <a:t>A </a:t>
            </a:r>
            <a:r>
              <a:rPr lang="en-AU" sz="2800" b="1" dirty="0" smtClean="0">
                <a:solidFill>
                  <a:srgbClr val="5F9739"/>
                </a:solidFill>
              </a:rPr>
              <a:t>relationship</a:t>
            </a:r>
            <a:r>
              <a:rPr lang="en-AU" sz="2800" dirty="0" smtClean="0"/>
              <a:t> links two entities and is shown by drawing a line between them</a:t>
            </a:r>
          </a:p>
          <a:p>
            <a:pPr marL="0" indent="0">
              <a:buNone/>
            </a:pPr>
            <a:endParaRPr lang="en-A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97</TotalTime>
  <Words>458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Origin</vt:lpstr>
      <vt:lpstr>Data Dictionaries</vt:lpstr>
      <vt:lpstr>Purpose</vt:lpstr>
      <vt:lpstr>Why?</vt:lpstr>
      <vt:lpstr>Data Element</vt:lpstr>
      <vt:lpstr>Data Element Dictionaries</vt:lpstr>
      <vt:lpstr>A Data Dictionary from a database system</vt:lpstr>
      <vt:lpstr>Data Structure</vt:lpstr>
      <vt:lpstr>Examples of Data Structure Definitions</vt:lpstr>
      <vt:lpstr>Entity Relationship Diagrams</vt:lpstr>
      <vt:lpstr>E-R Diagram examples</vt:lpstr>
      <vt:lpstr>Data Structure Diagrams</vt:lpstr>
      <vt:lpstr>An example Data Structure Diagram for a Database </vt:lpstr>
    </vt:vector>
  </TitlesOfParts>
  <Company>Bendigo Senior Secondary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Dictionaries</dc:title>
  <dc:creator>ICT Resources</dc:creator>
  <cp:lastModifiedBy>ICT Resources</cp:lastModifiedBy>
  <cp:revision>22</cp:revision>
  <dcterms:created xsi:type="dcterms:W3CDTF">2011-05-12T01:05:16Z</dcterms:created>
  <dcterms:modified xsi:type="dcterms:W3CDTF">2011-05-12T02:42:57Z</dcterms:modified>
</cp:coreProperties>
</file>