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74" r:id="rId5"/>
    <p:sldId id="278" r:id="rId6"/>
    <p:sldId id="259" r:id="rId7"/>
    <p:sldId id="279" r:id="rId8"/>
    <p:sldId id="260" r:id="rId9"/>
    <p:sldId id="270" r:id="rId10"/>
    <p:sldId id="261" r:id="rId11"/>
    <p:sldId id="262" r:id="rId12"/>
    <p:sldId id="263" r:id="rId13"/>
    <p:sldId id="280" r:id="rId14"/>
    <p:sldId id="265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277" r:id="rId37"/>
    <p:sldId id="273" r:id="rId3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5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D0121-CC55-4AC2-B758-F0B1185F334F}" type="datetimeFigureOut">
              <a:rPr lang="en-AU" smtClean="0"/>
              <a:t>25/11/2015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D5192-BCB0-499F-80F0-166AC7077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8355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20B7-C8FA-4FD9-8543-E0B149E39C01}" type="datetimeFigureOut">
              <a:rPr lang="en-AU" smtClean="0"/>
              <a:t>25/11/2015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76879-1B00-4D17-B362-65BC7DC47A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336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039E-39FC-4FA7-BC1A-F657F2634EF2}" type="datetime1">
              <a:rPr lang="en-AU" smtClean="0"/>
              <a:t>25/11/2015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F293-6E21-4EE7-8FEB-E4539616CE1C}" type="datetime1">
              <a:rPr lang="en-AU" smtClean="0"/>
              <a:t>25/11/2015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921-FEBD-4FE2-B52A-B95DDD60B6E0}" type="datetime1">
              <a:rPr lang="en-AU" smtClean="0"/>
              <a:t>25/11/2015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A7C7-DD1E-419C-B0C4-5853868B09E7}" type="datetime1">
              <a:rPr lang="en-AU" smtClean="0"/>
              <a:t>25/11/2015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3352800" cy="365125"/>
          </a:xfrm>
        </p:spPr>
        <p:txBody>
          <a:bodyPr/>
          <a:lstStyle/>
          <a:p>
            <a:r>
              <a:rPr lang="en-AU" dirty="0" smtClean="0"/>
              <a:t>Yr12 Informatics 2016 v6.1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DDB0-EBCE-4CDA-9B60-3465130ADA59}" type="datetime1">
              <a:rPr lang="en-AU" smtClean="0"/>
              <a:t>25/11/2015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79C8-0BDF-4862-AACA-759C35B524C4}" type="datetime1">
              <a:rPr lang="en-AU" smtClean="0"/>
              <a:t>25/11/2015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08EE-5E92-4C49-91B9-58DFEEEB74B3}" type="datetime1">
              <a:rPr lang="en-AU" smtClean="0"/>
              <a:t>25/11/2015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1E2C-7DCE-48D0-A89D-73A8E33C66BB}" type="datetime1">
              <a:rPr lang="en-AU" smtClean="0"/>
              <a:t>25/11/2015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0379-0F50-4A62-BE54-3B13A107D229}" type="datetime1">
              <a:rPr lang="en-AU" smtClean="0"/>
              <a:t>25/11/2015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CF63-EE1B-4A70-BAD4-DED7E60E2FDC}" type="datetime1">
              <a:rPr lang="en-AU" smtClean="0"/>
              <a:t>25/11/2015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E9E9-56D9-462B-A209-4298B6852B48}" type="datetime1">
              <a:rPr lang="en-AU" smtClean="0"/>
              <a:t>25/11/2015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08A668-4B26-40C0-A4C3-7106FABEB744}" type="datetime1">
              <a:rPr lang="en-AU" smtClean="0"/>
              <a:t>25/11/2015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EBC7CA-2917-4466-8D36-0D97FE018254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1412777"/>
            <a:ext cx="7772400" cy="2187674"/>
          </a:xfrm>
        </p:spPr>
        <p:txBody>
          <a:bodyPr>
            <a:normAutofit/>
          </a:bodyPr>
          <a:lstStyle/>
          <a:p>
            <a:pPr algn="ctr"/>
            <a:r>
              <a:rPr lang="en-AU" sz="6600" dirty="0" smtClean="0"/>
              <a:t>INFORMATICS 2016</a:t>
            </a:r>
            <a:endParaRPr lang="en-AU" sz="6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3352800" cy="365125"/>
          </a:xfrm>
        </p:spPr>
        <p:txBody>
          <a:bodyPr/>
          <a:lstStyle/>
          <a:p>
            <a:r>
              <a:rPr lang="en-AU" dirty="0" smtClean="0"/>
              <a:t>Yr12 Informatics 2016 v6.1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496" y="3521018"/>
            <a:ext cx="2114341" cy="2114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Outcomes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U4O2 - </a:t>
            </a:r>
            <a:r>
              <a:rPr lang="en-AU" dirty="0"/>
              <a:t>Contributes 10% of Study </a:t>
            </a:r>
            <a:r>
              <a:rPr lang="en-AU" dirty="0" smtClean="0"/>
              <a:t>Score</a:t>
            </a:r>
          </a:p>
          <a:p>
            <a:pPr marL="0" indent="0">
              <a:buNone/>
            </a:pPr>
            <a:r>
              <a:rPr lang="en-AU" sz="2000" i="1" dirty="0"/>
              <a:t>Compare and </a:t>
            </a:r>
            <a:r>
              <a:rPr lang="en-AU" sz="2000" i="1" dirty="0" smtClean="0"/>
              <a:t>contrast the effectiveness of information management strategies used by two organisations to manage the storage and disposal of data and information, and recommend improvements to their current practices.</a:t>
            </a:r>
            <a:endParaRPr lang="en-AU" sz="2000" i="1" dirty="0"/>
          </a:p>
          <a:p>
            <a:pPr lvl="1"/>
            <a:r>
              <a:rPr lang="en-AU" dirty="0" smtClean="0"/>
              <a:t>Task – Written report responding to scenarios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End of year exam </a:t>
            </a:r>
            <a:br>
              <a:rPr lang="en-AU" b="1" dirty="0" smtClean="0"/>
            </a:br>
            <a:r>
              <a:rPr lang="en-AU" b="1" dirty="0" smtClean="0">
                <a:solidFill>
                  <a:srgbClr val="FF0000"/>
                </a:solidFill>
              </a:rPr>
              <a:t>Best guess at this stage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Around 10 November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2 hours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Handwritten (no computers)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20 multiple choice questions (20 marks)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Short answer section (70 marks)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No dictionaries or calculators or notes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All key knowledge from all 4 outcomes is examinable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What do you need to know?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Study design </a:t>
            </a:r>
            <a:r>
              <a:rPr lang="en-AU" dirty="0" smtClean="0"/>
              <a:t>– defines key knowledge and key skills for each outcome.</a:t>
            </a:r>
          </a:p>
          <a:p>
            <a:r>
              <a:rPr lang="en-AU" dirty="0" smtClean="0"/>
              <a:t>All </a:t>
            </a:r>
            <a:r>
              <a:rPr lang="en-AU" b="1" dirty="0" smtClean="0"/>
              <a:t>key knowledge </a:t>
            </a:r>
            <a:r>
              <a:rPr lang="en-AU" dirty="0" smtClean="0"/>
              <a:t>is assessable on exam.</a:t>
            </a:r>
          </a:p>
          <a:p>
            <a:r>
              <a:rPr lang="en-AU" dirty="0" smtClean="0"/>
              <a:t>All skills are assessable in outcomes.</a:t>
            </a:r>
          </a:p>
          <a:p>
            <a:r>
              <a:rPr lang="en-AU" dirty="0" smtClean="0"/>
              <a:t>Glossary – in the study design. All terms in it are examinable.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48464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U3AOS1  Data and Information</a:t>
            </a:r>
          </a:p>
          <a:p>
            <a:pPr marL="0" indent="0">
              <a:buNone/>
            </a:pPr>
            <a:r>
              <a:rPr lang="en-AU" sz="1400" b="1" dirty="0"/>
              <a:t>Key knowledge</a:t>
            </a:r>
          </a:p>
          <a:p>
            <a:pPr marL="0" indent="0">
              <a:buNone/>
            </a:pPr>
            <a:r>
              <a:rPr lang="en-AU" sz="1400" b="1" dirty="0"/>
              <a:t>Data and information</a:t>
            </a:r>
          </a:p>
          <a:p>
            <a:pPr marL="0" indent="0">
              <a:buNone/>
            </a:pPr>
            <a:r>
              <a:rPr lang="en-AU" sz="1400" dirty="0"/>
              <a:t>• techniques used by organisations to acquire data through their interactive online solutions and reasons for</a:t>
            </a:r>
          </a:p>
          <a:p>
            <a:pPr marL="0" indent="0">
              <a:buNone/>
            </a:pPr>
            <a:r>
              <a:rPr lang="en-AU" sz="1400" dirty="0"/>
              <a:t>their choice</a:t>
            </a:r>
          </a:p>
          <a:p>
            <a:pPr marL="0" indent="0">
              <a:buNone/>
            </a:pPr>
            <a:r>
              <a:rPr lang="en-AU" sz="1400" dirty="0"/>
              <a:t>• techniques for efficient and effective data collection</a:t>
            </a:r>
          </a:p>
          <a:p>
            <a:pPr marL="0" indent="0">
              <a:buNone/>
            </a:pPr>
            <a:r>
              <a:rPr lang="en-AU" sz="1400" dirty="0"/>
              <a:t>• characteristics of data types</a:t>
            </a:r>
          </a:p>
          <a:p>
            <a:pPr marL="0" indent="0">
              <a:buNone/>
            </a:pPr>
            <a:r>
              <a:rPr lang="en-AU" sz="1400" b="1" dirty="0"/>
              <a:t>Digital systems</a:t>
            </a:r>
          </a:p>
          <a:p>
            <a:pPr marL="0" indent="0">
              <a:buNone/>
            </a:pPr>
            <a:r>
              <a:rPr lang="en-AU" sz="1400" dirty="0"/>
              <a:t>• physical and software security controls used by organisations to protect their data</a:t>
            </a:r>
          </a:p>
          <a:p>
            <a:pPr marL="0" indent="0">
              <a:buNone/>
            </a:pPr>
            <a:r>
              <a:rPr lang="en-AU" sz="1400" b="1" dirty="0"/>
              <a:t>Approaches to problem solving</a:t>
            </a:r>
          </a:p>
          <a:p>
            <a:pPr marL="0" indent="0">
              <a:buNone/>
            </a:pPr>
            <a:r>
              <a:rPr lang="en-AU" sz="1400" dirty="0"/>
              <a:t>• purposes and structure of an RDBMS, including comparison with flat file databases</a:t>
            </a:r>
          </a:p>
          <a:p>
            <a:pPr marL="0" indent="0">
              <a:buNone/>
            </a:pPr>
            <a:r>
              <a:rPr lang="en-AU" sz="1400" dirty="0"/>
              <a:t>• naming conventions to support efficient use and maintenance of an RDBMS</a:t>
            </a:r>
          </a:p>
          <a:p>
            <a:pPr marL="0" indent="0">
              <a:buNone/>
            </a:pPr>
            <a:r>
              <a:rPr lang="en-AU" sz="1400" dirty="0"/>
              <a:t>• a methodology for creating an RDBMS structure: identifying entities, defining tables and fields to represent</a:t>
            </a:r>
          </a:p>
          <a:p>
            <a:pPr marL="0" indent="0">
              <a:buNone/>
            </a:pPr>
            <a:r>
              <a:rPr lang="en-AU" sz="1400" dirty="0"/>
              <a:t>entities; defining relationships by identifying primary key and foreign key fields; defining data types and field</a:t>
            </a:r>
          </a:p>
          <a:p>
            <a:pPr marL="0" indent="0">
              <a:buNone/>
            </a:pPr>
            <a:r>
              <a:rPr lang="en-AU" sz="1400" dirty="0"/>
              <a:t>sizes; normalisation to third level</a:t>
            </a:r>
          </a:p>
          <a:p>
            <a:pPr marL="0" indent="0">
              <a:buNone/>
            </a:pPr>
            <a:r>
              <a:rPr lang="en-AU" sz="1400" dirty="0"/>
              <a:t>• design tools for describing data types and the value of entity relationship (ER) diagrams for representing the</a:t>
            </a:r>
          </a:p>
          <a:p>
            <a:pPr marL="0" indent="0">
              <a:buNone/>
            </a:pPr>
            <a:r>
              <a:rPr lang="en-AU" sz="1400" dirty="0"/>
              <a:t>structure of an RDBMS</a:t>
            </a:r>
          </a:p>
          <a:p>
            <a:pPr marL="0" indent="0">
              <a:buNone/>
            </a:pPr>
            <a:r>
              <a:rPr lang="en-AU" sz="1400" dirty="0"/>
              <a:t>• design principles that influence the functionality and appearance of </a:t>
            </a:r>
            <a:r>
              <a:rPr lang="en-AU" sz="1400" dirty="0" smtClean="0"/>
              <a:t>solutions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598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U3AOS1  Data and Information</a:t>
            </a:r>
          </a:p>
          <a:p>
            <a:pPr marL="0" indent="0">
              <a:buNone/>
            </a:pPr>
            <a:r>
              <a:rPr lang="en-AU" sz="1400" b="1" dirty="0"/>
              <a:t>Key knowledge</a:t>
            </a:r>
          </a:p>
          <a:p>
            <a:pPr marL="0" indent="0">
              <a:buNone/>
            </a:pPr>
            <a:r>
              <a:rPr lang="en-AU" sz="1400" b="1" dirty="0" smtClean="0"/>
              <a:t>Approaches </a:t>
            </a:r>
            <a:r>
              <a:rPr lang="en-AU" sz="1400" b="1" dirty="0"/>
              <a:t>to problem </a:t>
            </a:r>
            <a:r>
              <a:rPr lang="en-AU" sz="1400" b="1" dirty="0" smtClean="0"/>
              <a:t>solving (</a:t>
            </a:r>
            <a:r>
              <a:rPr lang="en-AU" sz="1400" b="1" dirty="0" err="1" smtClean="0"/>
              <a:t>cont</a:t>
            </a:r>
            <a:r>
              <a:rPr lang="en-AU" sz="1400" b="1" dirty="0" smtClean="0"/>
              <a:t>)</a:t>
            </a:r>
            <a:endParaRPr lang="en-AU" sz="1400" b="1" dirty="0"/>
          </a:p>
          <a:p>
            <a:pPr marL="0" indent="0">
              <a:buNone/>
            </a:pPr>
            <a:r>
              <a:rPr lang="en-AU" sz="1400" dirty="0" smtClean="0"/>
              <a:t>• </a:t>
            </a:r>
            <a:r>
              <a:rPr lang="en-AU" sz="1400" dirty="0"/>
              <a:t>design tools for representing solutions</a:t>
            </a:r>
          </a:p>
          <a:p>
            <a:pPr marL="0" indent="0">
              <a:buNone/>
            </a:pPr>
            <a:r>
              <a:rPr lang="en-AU" sz="1400" dirty="0"/>
              <a:t>• functions and techniques within an RDBMS to efficiently and effectively validate and manipulate data</a:t>
            </a:r>
          </a:p>
          <a:p>
            <a:pPr marL="0" indent="0">
              <a:buNone/>
            </a:pPr>
            <a:r>
              <a:rPr lang="en-AU" sz="1400" dirty="0"/>
              <a:t>• functions and techniques to retrieve required information through searching, sorting, filtering and querying data</a:t>
            </a:r>
          </a:p>
          <a:p>
            <a:pPr marL="0" indent="0">
              <a:buNone/>
            </a:pPr>
            <a:r>
              <a:rPr lang="en-AU" sz="1400" dirty="0"/>
              <a:t>sets</a:t>
            </a:r>
          </a:p>
          <a:p>
            <a:pPr marL="0" indent="0">
              <a:buNone/>
            </a:pPr>
            <a:r>
              <a:rPr lang="en-AU" sz="1400" dirty="0"/>
              <a:t>• methods and techniques for testing that solutions perform as intended</a:t>
            </a:r>
          </a:p>
          <a:p>
            <a:pPr marL="0" indent="0">
              <a:buNone/>
            </a:pPr>
            <a:r>
              <a:rPr lang="en-AU" sz="1400" b="1" dirty="0" smtClean="0"/>
              <a:t>Interactions </a:t>
            </a:r>
            <a:r>
              <a:rPr lang="en-AU" sz="1400" b="1" dirty="0"/>
              <a:t>and impact</a:t>
            </a:r>
          </a:p>
          <a:p>
            <a:pPr marL="0" indent="0">
              <a:buNone/>
            </a:pPr>
            <a:r>
              <a:rPr lang="en-AU" sz="1400" dirty="0"/>
              <a:t>• reasons why organisations acquire data using online facilities, including 24-hour customer access, improved</a:t>
            </a:r>
          </a:p>
          <a:p>
            <a:pPr marL="0" indent="0">
              <a:buNone/>
            </a:pPr>
            <a:r>
              <a:rPr lang="en-AU" sz="1400" dirty="0"/>
              <a:t>efficiencies through direct data entry by customers, improvements in effectiveness, and access to global</a:t>
            </a:r>
          </a:p>
          <a:p>
            <a:pPr marL="0" indent="0">
              <a:buNone/>
            </a:pPr>
            <a:r>
              <a:rPr lang="en-AU" sz="1400" dirty="0"/>
              <a:t>markets, marketing opportunities and ongoing services</a:t>
            </a:r>
          </a:p>
          <a:p>
            <a:pPr marL="0" indent="0">
              <a:buNone/>
            </a:pPr>
            <a:r>
              <a:rPr lang="en-AU" sz="1400" dirty="0"/>
              <a:t>• reasons why users supply data for online transactions, including convenience, variety of choice, reducing costs</a:t>
            </a:r>
          </a:p>
          <a:p>
            <a:pPr marL="0" indent="0">
              <a:buNone/>
            </a:pPr>
            <a:r>
              <a:rPr lang="en-AU" sz="1400" dirty="0"/>
              <a:t>• techniques used by organisations to protect the rights of individuals and organisations who supply data,</a:t>
            </a:r>
          </a:p>
          <a:p>
            <a:pPr marL="0" indent="0">
              <a:buNone/>
            </a:pPr>
            <a:r>
              <a:rPr lang="en-AU" sz="1400" dirty="0"/>
              <a:t>including security protocols and stating privacy, shipping and returns policies</a:t>
            </a:r>
          </a:p>
          <a:p>
            <a:pPr marL="0" indent="0">
              <a:buNone/>
            </a:pPr>
            <a:r>
              <a:rPr lang="en-AU" sz="1400" dirty="0"/>
              <a:t>• user flow diagrams that depict different ways in which users interact with online solutions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748464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U3AOS1  Data and Information</a:t>
            </a:r>
          </a:p>
          <a:p>
            <a:pPr marL="0" indent="0">
              <a:buNone/>
            </a:pPr>
            <a:r>
              <a:rPr lang="en-AU" sz="1400" b="1" dirty="0" smtClean="0"/>
              <a:t>Key </a:t>
            </a:r>
            <a:r>
              <a:rPr lang="en-AU" sz="1400" b="1" dirty="0"/>
              <a:t>skills</a:t>
            </a:r>
          </a:p>
          <a:p>
            <a:pPr marL="0" indent="0">
              <a:buNone/>
            </a:pPr>
            <a:r>
              <a:rPr lang="en-AU" sz="1400" dirty="0"/>
              <a:t>• select and apply design tools and techniques for describing data types and representing the structure and</a:t>
            </a:r>
          </a:p>
          <a:p>
            <a:pPr marL="0" indent="0">
              <a:buNone/>
            </a:pPr>
            <a:r>
              <a:rPr lang="en-AU" sz="1400" dirty="0"/>
              <a:t>functionality of solutions</a:t>
            </a:r>
          </a:p>
          <a:p>
            <a:pPr marL="0" indent="0">
              <a:buNone/>
            </a:pPr>
            <a:r>
              <a:rPr lang="en-AU" sz="1400" dirty="0"/>
              <a:t>• use RDBMS functions and techniques to construct a relational database to manipulate and validate data</a:t>
            </a:r>
          </a:p>
          <a:p>
            <a:pPr marL="0" indent="0">
              <a:buNone/>
            </a:pPr>
            <a:r>
              <a:rPr lang="en-AU" sz="1400" dirty="0"/>
              <a:t>• apply functions and techniques to construct queries that efficiently retrieve required information</a:t>
            </a:r>
          </a:p>
          <a:p>
            <a:pPr marL="0" indent="0">
              <a:buNone/>
            </a:pPr>
            <a:r>
              <a:rPr lang="en-AU" sz="1400" dirty="0"/>
              <a:t>• select and apply testing methods and techniques to confirm whether the solutions operate as intended</a:t>
            </a:r>
          </a:p>
          <a:p>
            <a:pPr marL="0" indent="0">
              <a:buNone/>
            </a:pPr>
            <a:r>
              <a:rPr lang="en-AU" sz="1400" dirty="0"/>
              <a:t>• use software tools to represent the user interface of the page on which online transactions begin, including</a:t>
            </a:r>
          </a:p>
          <a:p>
            <a:pPr marL="0" indent="0">
              <a:buNone/>
            </a:pPr>
            <a:r>
              <a:rPr lang="en-AU" sz="1400" dirty="0"/>
              <a:t>data protection, where appropriate</a:t>
            </a:r>
          </a:p>
          <a:p>
            <a:pPr marL="0" indent="0">
              <a:buNone/>
            </a:pPr>
            <a:r>
              <a:rPr lang="en-AU" sz="1400" dirty="0"/>
              <a:t>• use software tools to represent the interactions between users and online solutions (user flow diagrams)</a:t>
            </a:r>
          </a:p>
          <a:p>
            <a:pPr marL="0" indent="0">
              <a:buNone/>
            </a:pPr>
            <a:r>
              <a:rPr lang="en-AU" sz="1400" dirty="0"/>
              <a:t>• annotate user flow diagrams to identify where and why data protection is used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67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9217024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>
                <a:latin typeface="+mj-lt"/>
              </a:rPr>
              <a:t>U3AOS2  Data analytics: drawing conclusions</a:t>
            </a:r>
          </a:p>
          <a:p>
            <a:pPr marL="0" indent="0">
              <a:buNone/>
            </a:pPr>
            <a:r>
              <a:rPr lang="en-AU" sz="1400" b="1" dirty="0"/>
              <a:t>Key knowledge</a:t>
            </a:r>
          </a:p>
          <a:p>
            <a:pPr marL="0" indent="0">
              <a:buNone/>
            </a:pPr>
            <a:r>
              <a:rPr lang="en-AU" sz="1400" b="1" dirty="0"/>
              <a:t>Data and information</a:t>
            </a:r>
          </a:p>
          <a:p>
            <a:pPr marL="0" indent="0">
              <a:buNone/>
            </a:pPr>
            <a:r>
              <a:rPr lang="en-AU" sz="1400" dirty="0"/>
              <a:t>• primary and secondary data sources (digital and non digital) and methods of data acquisition, including</a:t>
            </a:r>
          </a:p>
          <a:p>
            <a:pPr marL="0" indent="0">
              <a:buNone/>
            </a:pPr>
            <a:r>
              <a:rPr lang="en-AU" sz="1400" dirty="0"/>
              <a:t>observation, interview and querying of resources</a:t>
            </a:r>
          </a:p>
          <a:p>
            <a:pPr marL="0" indent="0">
              <a:buNone/>
            </a:pPr>
            <a:r>
              <a:rPr lang="en-AU" sz="1400" dirty="0"/>
              <a:t>• suitability of quantitative and qualitative data for manipulation including comparisons (quantitative) and policy</a:t>
            </a:r>
          </a:p>
          <a:p>
            <a:pPr marL="0" indent="0">
              <a:buNone/>
            </a:pPr>
            <a:r>
              <a:rPr lang="en-AU" sz="1400" dirty="0"/>
              <a:t>formation (qualitative)</a:t>
            </a:r>
          </a:p>
          <a:p>
            <a:pPr marL="0" indent="0">
              <a:buNone/>
            </a:pPr>
            <a:r>
              <a:rPr lang="en-AU" sz="1400" dirty="0"/>
              <a:t>• data types and data structures relevant to selected software tools</a:t>
            </a:r>
          </a:p>
          <a:p>
            <a:pPr marL="0" indent="0">
              <a:buNone/>
            </a:pPr>
            <a:r>
              <a:rPr lang="en-AU" sz="1400" dirty="0"/>
              <a:t>• one of the following methods for referencing primary and secondary sources: Harvard, American Psychological</a:t>
            </a:r>
          </a:p>
          <a:p>
            <a:pPr marL="0" indent="0">
              <a:buNone/>
            </a:pPr>
            <a:r>
              <a:rPr lang="en-AU" sz="1400" dirty="0"/>
              <a:t>Association (latest edition), Chicago, Institute of Electrical and Electronics Engineers (IEEE)</a:t>
            </a:r>
          </a:p>
          <a:p>
            <a:pPr marL="0" indent="0">
              <a:buNone/>
            </a:pPr>
            <a:r>
              <a:rPr lang="en-AU" sz="1400" dirty="0"/>
              <a:t>• criteria to check the integrity of data including timeliness, authenticity, relevance, accuracy</a:t>
            </a:r>
          </a:p>
          <a:p>
            <a:pPr marL="0" indent="0">
              <a:buNone/>
            </a:pPr>
            <a:r>
              <a:rPr lang="en-AU" sz="1400" dirty="0"/>
              <a:t>• techniques for coding qualitative data to support manipulation</a:t>
            </a:r>
          </a:p>
          <a:p>
            <a:pPr marL="0" indent="0">
              <a:buNone/>
            </a:pPr>
            <a:r>
              <a:rPr lang="en-AU" sz="1400" b="1" dirty="0"/>
              <a:t>Interactions and impact</a:t>
            </a:r>
          </a:p>
          <a:p>
            <a:pPr marL="0" indent="0">
              <a:buNone/>
            </a:pPr>
            <a:r>
              <a:rPr lang="en-AU" sz="1400" dirty="0"/>
              <a:t>• key legal requirements for storage and communication of data and information, including privacy, intellectual</a:t>
            </a:r>
          </a:p>
          <a:p>
            <a:pPr marL="0" indent="0">
              <a:buNone/>
            </a:pPr>
            <a:r>
              <a:rPr lang="en-AU" sz="1400" dirty="0"/>
              <a:t>property and human rights </a:t>
            </a:r>
            <a:r>
              <a:rPr lang="en-AU" sz="1400" dirty="0" smtClean="0"/>
              <a:t>requirements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22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>
                <a:latin typeface="+mj-lt"/>
              </a:rPr>
              <a:t>U3AOS2  Data analytics: drawing conclusions</a:t>
            </a:r>
          </a:p>
          <a:p>
            <a:pPr marL="0" indent="0">
              <a:buNone/>
            </a:pPr>
            <a:r>
              <a:rPr lang="en-AU" sz="1400" b="1" dirty="0"/>
              <a:t>Key knowledge</a:t>
            </a:r>
          </a:p>
          <a:p>
            <a:pPr marL="0" indent="0">
              <a:buNone/>
            </a:pPr>
            <a:r>
              <a:rPr lang="en-AU" sz="1400" b="1" dirty="0" smtClean="0"/>
              <a:t>Approaches </a:t>
            </a:r>
            <a:r>
              <a:rPr lang="en-AU" sz="1400" b="1" dirty="0"/>
              <a:t>to problem solving</a:t>
            </a:r>
          </a:p>
          <a:p>
            <a:pPr marL="0" indent="0">
              <a:buNone/>
            </a:pPr>
            <a:r>
              <a:rPr lang="en-AU" sz="1400" dirty="0"/>
              <a:t>• features of a reasonable hypothesis including a specific statement identifying a prediction and the variables</a:t>
            </a:r>
          </a:p>
          <a:p>
            <a:pPr marL="0" indent="0">
              <a:buNone/>
            </a:pPr>
            <a:r>
              <a:rPr lang="en-AU" sz="1400" dirty="0"/>
              <a:t>• solution specifications: requirements, including data to support the prediction of the hypothesis, constraints</a:t>
            </a:r>
          </a:p>
          <a:p>
            <a:pPr marL="0" indent="0">
              <a:buNone/>
            </a:pPr>
            <a:r>
              <a:rPr lang="en-AU" sz="1400" dirty="0"/>
              <a:t>and scope</a:t>
            </a:r>
          </a:p>
          <a:p>
            <a:pPr marL="0" indent="0">
              <a:buNone/>
            </a:pPr>
            <a:r>
              <a:rPr lang="en-AU" sz="1400" dirty="0"/>
              <a:t>• project management concepts and processes, including milestones and dependencies (concepts), task</a:t>
            </a:r>
          </a:p>
          <a:p>
            <a:pPr marL="0" indent="0">
              <a:buNone/>
            </a:pPr>
            <a:r>
              <a:rPr lang="en-AU" sz="1400" dirty="0"/>
              <a:t>identification, sequencing, time allocation, resources and documentation using Gantt charts (processes)</a:t>
            </a:r>
          </a:p>
          <a:p>
            <a:pPr marL="0" indent="0">
              <a:buNone/>
            </a:pPr>
            <a:r>
              <a:rPr lang="en-AU" sz="1400" dirty="0"/>
              <a:t>• file naming conventions to support efficient use of software tools</a:t>
            </a:r>
          </a:p>
          <a:p>
            <a:pPr marL="0" indent="0">
              <a:buNone/>
            </a:pPr>
            <a:r>
              <a:rPr lang="en-AU" sz="1400" dirty="0"/>
              <a:t>• software functions to organise, manipulate and store data</a:t>
            </a:r>
          </a:p>
          <a:p>
            <a:pPr marL="0" indent="0">
              <a:buNone/>
            </a:pPr>
            <a:r>
              <a:rPr lang="en-AU" sz="1400" dirty="0"/>
              <a:t>• techniques for identifying patterns and relationships between data</a:t>
            </a:r>
          </a:p>
          <a:p>
            <a:pPr marL="0" indent="0">
              <a:buNone/>
            </a:pPr>
            <a:r>
              <a:rPr lang="en-AU" sz="1400" b="1" dirty="0"/>
              <a:t>Digital systems</a:t>
            </a:r>
          </a:p>
          <a:p>
            <a:pPr marL="0" indent="0">
              <a:buNone/>
            </a:pPr>
            <a:r>
              <a:rPr lang="en-AU" sz="1400" dirty="0"/>
              <a:t>• roles, functions and characteristics of digital system components used to input, store, communicate and</a:t>
            </a:r>
          </a:p>
          <a:p>
            <a:pPr marL="0" indent="0">
              <a:buNone/>
            </a:pPr>
            <a:r>
              <a:rPr lang="en-AU" sz="1400" dirty="0"/>
              <a:t>output data and information</a:t>
            </a:r>
          </a:p>
          <a:p>
            <a:pPr marL="0" indent="0">
              <a:buNone/>
            </a:pPr>
            <a:r>
              <a:rPr lang="en-AU" sz="1400" dirty="0"/>
              <a:t>• physical and software security controls suitable for protecting stored and communicated data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5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>
                <a:latin typeface="+mj-lt"/>
              </a:rPr>
              <a:t>U3AOS2  Data analytics: drawing conclusions</a:t>
            </a:r>
          </a:p>
          <a:p>
            <a:pPr marL="0" indent="0">
              <a:buNone/>
            </a:pPr>
            <a:r>
              <a:rPr lang="en-AU" sz="1400" b="1" dirty="0" smtClean="0"/>
              <a:t>Key </a:t>
            </a:r>
            <a:r>
              <a:rPr lang="en-AU" sz="1400" b="1" dirty="0"/>
              <a:t>skills</a:t>
            </a:r>
          </a:p>
          <a:p>
            <a:pPr marL="0" indent="0">
              <a:buNone/>
            </a:pPr>
            <a:r>
              <a:rPr lang="en-AU" sz="1400" dirty="0"/>
              <a:t>• frame a hypothesis that can be tested</a:t>
            </a:r>
          </a:p>
          <a:p>
            <a:pPr marL="0" indent="0">
              <a:buNone/>
            </a:pPr>
            <a:r>
              <a:rPr lang="en-AU" sz="1400" dirty="0"/>
              <a:t>• determine the specifications of the solution</a:t>
            </a:r>
          </a:p>
          <a:p>
            <a:pPr marL="0" indent="0">
              <a:buNone/>
            </a:pPr>
            <a:r>
              <a:rPr lang="en-AU" sz="1400" dirty="0"/>
              <a:t>• acquire complex data sets and use a standard referencing system to acknowledge intellectual property</a:t>
            </a:r>
          </a:p>
          <a:p>
            <a:pPr marL="0" indent="0">
              <a:buNone/>
            </a:pPr>
            <a:r>
              <a:rPr lang="en-AU" sz="1400" dirty="0"/>
              <a:t>• apply techniques that discriminate data on the basis of its integrity</a:t>
            </a:r>
          </a:p>
          <a:p>
            <a:pPr marL="0" indent="0">
              <a:buNone/>
            </a:pPr>
            <a:r>
              <a:rPr lang="en-AU" sz="1400" dirty="0"/>
              <a:t>• select and apply methods to secure stored and communicated data and information</a:t>
            </a:r>
          </a:p>
          <a:p>
            <a:pPr marL="0" indent="0">
              <a:buNone/>
            </a:pPr>
            <a:r>
              <a:rPr lang="en-AU" sz="1400" dirty="0"/>
              <a:t>• organise, manipulate and interpret selected data, identifying relationships and patterns to develop a conclusion</a:t>
            </a:r>
          </a:p>
          <a:p>
            <a:pPr marL="0" indent="0">
              <a:buNone/>
            </a:pPr>
            <a:r>
              <a:rPr lang="en-AU" sz="1400" dirty="0"/>
              <a:t>• devise and apply a file management plan</a:t>
            </a:r>
          </a:p>
          <a:p>
            <a:pPr marL="0" indent="0">
              <a:buNone/>
            </a:pPr>
            <a:r>
              <a:rPr lang="en-AU" sz="1400" dirty="0"/>
              <a:t>• prepare project plans using software</a:t>
            </a:r>
          </a:p>
          <a:p>
            <a:pPr marL="0" indent="0">
              <a:buNone/>
            </a:pPr>
            <a:r>
              <a:rPr lang="en-AU" sz="1400" dirty="0"/>
              <a:t>• select and use digital system components appropriate to project needs.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53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U4AOS1  </a:t>
            </a:r>
            <a:r>
              <a:rPr lang="en-AU" sz="2400" b="1" dirty="0">
                <a:latin typeface="+mj-lt"/>
              </a:rPr>
              <a:t>Data analytics: </a:t>
            </a:r>
            <a:r>
              <a:rPr lang="en-AU" sz="2400" b="1" dirty="0" smtClean="0">
                <a:latin typeface="+mj-lt"/>
              </a:rPr>
              <a:t>presenting the findings</a:t>
            </a:r>
          </a:p>
          <a:p>
            <a:pPr marL="0" indent="0">
              <a:buNone/>
            </a:pPr>
            <a:r>
              <a:rPr lang="en-AU" sz="1400" b="1" dirty="0" smtClean="0"/>
              <a:t>Key skills</a:t>
            </a:r>
            <a:endParaRPr lang="en-AU" sz="1400" dirty="0" smtClean="0"/>
          </a:p>
          <a:p>
            <a:pPr marL="0" indent="0">
              <a:buNone/>
            </a:pPr>
            <a:r>
              <a:rPr lang="en-AU" sz="1400" b="1" dirty="0"/>
              <a:t>Approaches to problem solving</a:t>
            </a:r>
          </a:p>
          <a:p>
            <a:pPr marL="0" indent="0">
              <a:buNone/>
            </a:pPr>
            <a:r>
              <a:rPr lang="en-AU" sz="1400" dirty="0"/>
              <a:t>• characteristics of information for educating world-wide audiences, including gender and culture inclusiveness,</a:t>
            </a:r>
          </a:p>
          <a:p>
            <a:pPr marL="0" indent="0">
              <a:buNone/>
            </a:pPr>
            <a:r>
              <a:rPr lang="en-AU" sz="1400" dirty="0"/>
              <a:t>commonality of language, age appropriateness</a:t>
            </a:r>
          </a:p>
          <a:p>
            <a:pPr marL="0" indent="0">
              <a:buNone/>
            </a:pPr>
            <a:r>
              <a:rPr lang="en-AU" sz="1400" dirty="0"/>
              <a:t>• techniques for generating design ideas</a:t>
            </a:r>
          </a:p>
          <a:p>
            <a:pPr marL="0" indent="0">
              <a:buNone/>
            </a:pPr>
            <a:r>
              <a:rPr lang="en-AU" sz="1400" dirty="0"/>
              <a:t>• criteria for evaluating alternative design ideas and the effectiveness of solutions</a:t>
            </a:r>
          </a:p>
          <a:p>
            <a:pPr marL="0" indent="0">
              <a:buNone/>
            </a:pPr>
            <a:r>
              <a:rPr lang="en-AU" sz="1400" dirty="0"/>
              <a:t>• characteristics of effective multimodal online solutions</a:t>
            </a:r>
          </a:p>
          <a:p>
            <a:pPr marL="0" indent="0">
              <a:buNone/>
            </a:pPr>
            <a:r>
              <a:rPr lang="en-AU" sz="1400" dirty="0"/>
              <a:t>• formats and conventions appropriate to multimodal online solutions</a:t>
            </a:r>
          </a:p>
          <a:p>
            <a:pPr marL="0" indent="0">
              <a:buNone/>
            </a:pPr>
            <a:r>
              <a:rPr lang="en-AU" sz="1400" dirty="0"/>
              <a:t>• design principles that influence the functionality and appearance of multimodal online solutions</a:t>
            </a:r>
          </a:p>
          <a:p>
            <a:pPr marL="0" indent="0">
              <a:buNone/>
            </a:pPr>
            <a:r>
              <a:rPr lang="en-AU" sz="1400" dirty="0"/>
              <a:t>• design tools for representing a solution’s appearance and functionality, including relationships, where appropriate</a:t>
            </a:r>
          </a:p>
          <a:p>
            <a:pPr marL="0" indent="0">
              <a:buNone/>
            </a:pPr>
            <a:r>
              <a:rPr lang="en-AU" sz="1400" dirty="0"/>
              <a:t>• functions, techniques and procedures for efficiently and effectively manipulating data using software tools</a:t>
            </a:r>
          </a:p>
          <a:p>
            <a:pPr marL="0" indent="0">
              <a:buNone/>
            </a:pPr>
            <a:r>
              <a:rPr lang="en-AU" sz="1400" dirty="0"/>
              <a:t>• manual and electronic validation techniques</a:t>
            </a:r>
          </a:p>
          <a:p>
            <a:pPr marL="0" indent="0">
              <a:buNone/>
            </a:pPr>
            <a:r>
              <a:rPr lang="en-AU" sz="1400" dirty="0"/>
              <a:t>• functions, techniques and procedures for managing files</a:t>
            </a:r>
          </a:p>
          <a:p>
            <a:pPr marL="0" indent="0">
              <a:buNone/>
            </a:pPr>
            <a:r>
              <a:rPr lang="en-AU" sz="1400" dirty="0"/>
              <a:t>• techniques for testing that solutions do what is intended</a:t>
            </a:r>
          </a:p>
          <a:p>
            <a:pPr marL="0" indent="0">
              <a:buNone/>
            </a:pPr>
            <a:r>
              <a:rPr lang="en-AU" sz="1400" dirty="0"/>
              <a:t>• techniques for documenting the progress of projects, including annotations, logs and adjustments to tasks</a:t>
            </a:r>
          </a:p>
          <a:p>
            <a:pPr marL="0" indent="0">
              <a:buNone/>
            </a:pPr>
            <a:r>
              <a:rPr lang="en-AU" sz="1400" dirty="0"/>
              <a:t>and timeframes</a:t>
            </a:r>
          </a:p>
          <a:p>
            <a:pPr marL="0" indent="0">
              <a:buNone/>
            </a:pPr>
            <a:r>
              <a:rPr lang="en-AU" sz="1400" dirty="0"/>
              <a:t>• strategies for evaluating the effectiveness of solutions and assessing project plans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58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Unit 3</a:t>
            </a:r>
            <a:r>
              <a:rPr lang="en-AU" dirty="0" smtClean="0"/>
              <a:t> – 2 Areas of Study and 2 Outcomes</a:t>
            </a:r>
          </a:p>
          <a:p>
            <a:pPr lvl="1"/>
            <a:r>
              <a:rPr lang="en-AU" b="1" dirty="0" smtClean="0"/>
              <a:t>AOS 1 </a:t>
            </a:r>
            <a:r>
              <a:rPr lang="en-AU" dirty="0" smtClean="0"/>
              <a:t>Organisations and Data Management</a:t>
            </a:r>
          </a:p>
          <a:p>
            <a:pPr lvl="1"/>
            <a:r>
              <a:rPr lang="en-AU" b="1" dirty="0" smtClean="0"/>
              <a:t>AOS 2 </a:t>
            </a:r>
            <a:r>
              <a:rPr lang="en-AU" dirty="0" smtClean="0"/>
              <a:t>Data Analytics</a:t>
            </a:r>
          </a:p>
          <a:p>
            <a:r>
              <a:rPr lang="en-AU" b="1" dirty="0" smtClean="0"/>
              <a:t>Unit 4</a:t>
            </a:r>
            <a:r>
              <a:rPr lang="en-AU" dirty="0" smtClean="0"/>
              <a:t> – 2 Areas of Study and 2 Outcomes</a:t>
            </a:r>
          </a:p>
          <a:p>
            <a:pPr lvl="1"/>
            <a:r>
              <a:rPr lang="en-AU" b="1" dirty="0" smtClean="0"/>
              <a:t>AOS 1  </a:t>
            </a:r>
            <a:r>
              <a:rPr lang="en-AU" dirty="0" smtClean="0"/>
              <a:t>Data Analytics: presenting the findings</a:t>
            </a:r>
          </a:p>
          <a:p>
            <a:pPr lvl="1"/>
            <a:r>
              <a:rPr lang="en-AU" b="1" dirty="0" smtClean="0"/>
              <a:t>AOS 2 </a:t>
            </a:r>
            <a:r>
              <a:rPr lang="en-AU" dirty="0" smtClean="0"/>
              <a:t>Information Management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Outcomes contribute 50% of the year’s score</a:t>
            </a:r>
          </a:p>
          <a:p>
            <a:r>
              <a:rPr lang="en-AU" dirty="0" smtClean="0"/>
              <a:t>Other 50% is the final hand-written exam.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U4AOS1  </a:t>
            </a:r>
            <a:r>
              <a:rPr lang="en-AU" sz="2400" b="1" dirty="0">
                <a:latin typeface="+mj-lt"/>
              </a:rPr>
              <a:t>Data analytics: </a:t>
            </a:r>
            <a:r>
              <a:rPr lang="en-AU" sz="2400" b="1" dirty="0" smtClean="0">
                <a:latin typeface="+mj-lt"/>
              </a:rPr>
              <a:t>presenting the findings</a:t>
            </a:r>
          </a:p>
          <a:p>
            <a:pPr marL="0" indent="0">
              <a:buNone/>
            </a:pPr>
            <a:r>
              <a:rPr lang="en-AU" sz="1400" b="1" dirty="0" smtClean="0"/>
              <a:t>Key </a:t>
            </a:r>
            <a:r>
              <a:rPr lang="en-AU" sz="1400" b="1" dirty="0"/>
              <a:t>skills</a:t>
            </a:r>
          </a:p>
          <a:p>
            <a:pPr marL="0" indent="0">
              <a:buNone/>
            </a:pPr>
            <a:r>
              <a:rPr lang="en-AU" sz="1400" dirty="0"/>
              <a:t>• generate alternative design ideas</a:t>
            </a:r>
          </a:p>
          <a:p>
            <a:pPr marL="0" indent="0">
              <a:buNone/>
            </a:pPr>
            <a:r>
              <a:rPr lang="en-AU" sz="1400" dirty="0"/>
              <a:t>• select preferred design ideas, based on student-developed criteria</a:t>
            </a:r>
          </a:p>
          <a:p>
            <a:pPr marL="0" indent="0">
              <a:buNone/>
            </a:pPr>
            <a:r>
              <a:rPr lang="en-AU" sz="1400" dirty="0"/>
              <a:t>• select and apply design tools to represent the functionality and appearance of solutions</a:t>
            </a:r>
          </a:p>
          <a:p>
            <a:pPr marL="0" indent="0">
              <a:buNone/>
            </a:pPr>
            <a:r>
              <a:rPr lang="en-AU" sz="1400" dirty="0"/>
              <a:t>• select and apply software functions, methods, formats, conventions, techniques and design principles to</a:t>
            </a:r>
          </a:p>
          <a:p>
            <a:pPr marL="0" indent="0">
              <a:buNone/>
            </a:pPr>
            <a:r>
              <a:rPr lang="en-AU" sz="1400" dirty="0"/>
              <a:t>develop multimodal online solutions that operate as intended</a:t>
            </a:r>
          </a:p>
          <a:p>
            <a:pPr marL="0" indent="0">
              <a:buNone/>
            </a:pPr>
            <a:r>
              <a:rPr lang="en-AU" sz="1400" dirty="0"/>
              <a:t>• monitor and adjust project plans where appropriate</a:t>
            </a:r>
          </a:p>
          <a:p>
            <a:pPr marL="0" indent="0">
              <a:buNone/>
            </a:pPr>
            <a:r>
              <a:rPr lang="en-AU" sz="1400" dirty="0"/>
              <a:t>• apply criteria to evaluate the effectiveness of multimodal online solutions in communicating conclusions to</a:t>
            </a:r>
          </a:p>
          <a:p>
            <a:pPr marL="0" indent="0">
              <a:buNone/>
            </a:pPr>
            <a:r>
              <a:rPr lang="en-AU" sz="1400" dirty="0"/>
              <a:t>hypotheses</a:t>
            </a:r>
          </a:p>
          <a:p>
            <a:pPr marL="0" indent="0">
              <a:buNone/>
            </a:pPr>
            <a:r>
              <a:rPr lang="en-AU" sz="1400" dirty="0"/>
              <a:t>• assess the effectiveness of project plans in managing work practices.</a:t>
            </a:r>
          </a:p>
          <a:p>
            <a:pPr marL="0" indent="0">
              <a:buNone/>
            </a:pP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796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U4AOS2  Information Management</a:t>
            </a:r>
          </a:p>
          <a:p>
            <a:pPr marL="0" indent="0">
              <a:buNone/>
            </a:pPr>
            <a:r>
              <a:rPr lang="en-AU" sz="1400" b="1" dirty="0" smtClean="0"/>
              <a:t>Key </a:t>
            </a:r>
            <a:r>
              <a:rPr lang="en-AU" sz="1400" b="1" dirty="0"/>
              <a:t>knowledge</a:t>
            </a:r>
          </a:p>
          <a:p>
            <a:pPr marL="0" indent="0">
              <a:buNone/>
            </a:pPr>
            <a:r>
              <a:rPr lang="en-AU" sz="1400" b="1" dirty="0"/>
              <a:t>Interactions and impact</a:t>
            </a:r>
          </a:p>
          <a:p>
            <a:pPr marL="0" indent="0">
              <a:buNone/>
            </a:pPr>
            <a:r>
              <a:rPr lang="en-AU" sz="1400" dirty="0"/>
              <a:t>• reasons why data and information are important to organisations, including meeting the goals and objectives</a:t>
            </a:r>
          </a:p>
          <a:p>
            <a:pPr marL="0" indent="0">
              <a:buNone/>
            </a:pPr>
            <a:r>
              <a:rPr lang="en-AU" sz="1400" dirty="0"/>
              <a:t>of both organisations and information systems</a:t>
            </a:r>
          </a:p>
          <a:p>
            <a:pPr marL="0" indent="0">
              <a:buNone/>
            </a:pPr>
            <a:r>
              <a:rPr lang="en-AU" sz="1400" dirty="0"/>
              <a:t>• reasons why information management strategies are important to organisations, including maximising</a:t>
            </a:r>
          </a:p>
          <a:p>
            <a:pPr marL="0" indent="0">
              <a:buNone/>
            </a:pPr>
            <a:r>
              <a:rPr lang="en-AU" sz="1400" dirty="0"/>
              <a:t>opportunities, minimising risks and fulfilling legal requirements</a:t>
            </a:r>
          </a:p>
          <a:p>
            <a:pPr marL="0" indent="0">
              <a:buNone/>
            </a:pPr>
            <a:r>
              <a:rPr lang="en-AU" sz="1400" dirty="0"/>
              <a:t>• key legislation that affects how organisations control the storage and disposal of their data and information: the</a:t>
            </a:r>
          </a:p>
          <a:p>
            <a:pPr marL="0" indent="0">
              <a:buNone/>
            </a:pPr>
            <a:r>
              <a:rPr lang="en-AU" sz="1400" i="1" dirty="0"/>
              <a:t>Privacy Act 1988</a:t>
            </a:r>
            <a:r>
              <a:rPr lang="en-AU" sz="1400" dirty="0"/>
              <a:t>, the </a:t>
            </a:r>
            <a:r>
              <a:rPr lang="en-AU" sz="1400" i="1" dirty="0"/>
              <a:t>Privacy and Data Protection Act 2014, </a:t>
            </a:r>
            <a:r>
              <a:rPr lang="en-AU" sz="1400" dirty="0"/>
              <a:t>and the </a:t>
            </a:r>
            <a:r>
              <a:rPr lang="en-AU" sz="1400" i="1" dirty="0"/>
              <a:t>Health Records Act 2001</a:t>
            </a:r>
          </a:p>
          <a:p>
            <a:pPr marL="0" indent="0">
              <a:buNone/>
            </a:pPr>
            <a:r>
              <a:rPr lang="en-AU" sz="1400" dirty="0"/>
              <a:t>• ethical dilemmas arising from information management practices</a:t>
            </a:r>
          </a:p>
          <a:p>
            <a:pPr marL="0" indent="0">
              <a:buNone/>
            </a:pPr>
            <a:r>
              <a:rPr lang="en-AU" sz="1400" dirty="0"/>
              <a:t>• strategies for resolving legal and ethical tensions between stakeholders arising from information management</a:t>
            </a:r>
          </a:p>
          <a:p>
            <a:pPr marL="0" indent="0">
              <a:buNone/>
            </a:pPr>
            <a:r>
              <a:rPr lang="en-AU" sz="1400" dirty="0"/>
              <a:t>practices</a:t>
            </a:r>
          </a:p>
          <a:p>
            <a:pPr marL="0" indent="0">
              <a:buNone/>
            </a:pPr>
            <a:r>
              <a:rPr lang="en-AU" sz="1400" dirty="0"/>
              <a:t>• reasons for preparing disaster recovery plans, and their scope, including evacuation, backing up, restoration</a:t>
            </a:r>
          </a:p>
          <a:p>
            <a:pPr marL="0" indent="0">
              <a:buNone/>
            </a:pPr>
            <a:r>
              <a:rPr lang="en-AU" sz="1400" dirty="0"/>
              <a:t>and test plans</a:t>
            </a:r>
          </a:p>
          <a:p>
            <a:pPr marL="0" indent="0">
              <a:buNone/>
            </a:pPr>
            <a:r>
              <a:rPr lang="en-AU" sz="1400" dirty="0"/>
              <a:t>• possible consequences for organisations that fail to follow or violate security measures</a:t>
            </a:r>
          </a:p>
          <a:p>
            <a:pPr marL="0" indent="0">
              <a:buNone/>
            </a:pPr>
            <a:r>
              <a:rPr lang="en-AU" sz="1400" dirty="0"/>
              <a:t>• criteria for evaluating the effectiveness of information management strategies</a:t>
            </a:r>
          </a:p>
          <a:p>
            <a:pPr marL="0" indent="0">
              <a:buNone/>
            </a:pPr>
            <a:r>
              <a:rPr lang="en-AU" sz="1400" dirty="0" smtClean="0"/>
              <a:t>management </a:t>
            </a:r>
            <a:r>
              <a:rPr lang="en-AU" sz="1400" dirty="0"/>
              <a:t>strategies to improve current practices.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7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Key knowledge list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91450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AU" sz="2400" b="1" dirty="0" smtClean="0">
                <a:latin typeface="+mj-lt"/>
              </a:rPr>
              <a:t>U4AOS2  Information Management</a:t>
            </a:r>
          </a:p>
          <a:p>
            <a:pPr marL="0" indent="0">
              <a:buNone/>
            </a:pPr>
            <a:r>
              <a:rPr lang="en-AU" sz="1400" b="1" dirty="0" smtClean="0"/>
              <a:t>Key </a:t>
            </a:r>
            <a:r>
              <a:rPr lang="en-AU" sz="1400" b="1" dirty="0"/>
              <a:t>knowledge</a:t>
            </a:r>
          </a:p>
          <a:p>
            <a:pPr marL="0" indent="0">
              <a:buNone/>
            </a:pPr>
            <a:r>
              <a:rPr lang="en-AU" sz="1400" b="1" dirty="0" smtClean="0"/>
              <a:t>Digital </a:t>
            </a:r>
            <a:r>
              <a:rPr lang="en-AU" sz="1400" b="1" dirty="0"/>
              <a:t>systems</a:t>
            </a:r>
          </a:p>
          <a:p>
            <a:pPr marL="0" indent="0">
              <a:buNone/>
            </a:pPr>
            <a:r>
              <a:rPr lang="en-AU" sz="1400" dirty="0"/>
              <a:t>• role of people, processes and digital systems in the management of data and information</a:t>
            </a:r>
          </a:p>
          <a:p>
            <a:pPr marL="0" indent="0">
              <a:buNone/>
            </a:pPr>
            <a:r>
              <a:rPr lang="en-AU" sz="1400" dirty="0"/>
              <a:t>• types and causes of accidental, deliberate and events-based threats to the integrity and security of data and</a:t>
            </a:r>
          </a:p>
          <a:p>
            <a:pPr marL="0" indent="0">
              <a:buNone/>
            </a:pPr>
            <a:r>
              <a:rPr lang="en-AU" sz="1400" dirty="0"/>
              <a:t>information</a:t>
            </a:r>
          </a:p>
          <a:p>
            <a:pPr marL="0" indent="0">
              <a:buNone/>
            </a:pPr>
            <a:r>
              <a:rPr lang="en-AU" sz="1400" dirty="0"/>
              <a:t>• physical and software security controls for preventing unauthorised access to data and information and for</a:t>
            </a:r>
          </a:p>
          <a:p>
            <a:pPr marL="0" indent="0">
              <a:buNone/>
            </a:pPr>
            <a:r>
              <a:rPr lang="en-AU" sz="1400" dirty="0"/>
              <a:t>minimising the loss of data accessed by authorised and unauthorised users</a:t>
            </a:r>
          </a:p>
          <a:p>
            <a:pPr marL="0" indent="0">
              <a:buNone/>
            </a:pPr>
            <a:r>
              <a:rPr lang="en-AU" sz="1400" dirty="0"/>
              <a:t>• the advantages and disadvantages of using networks and cloud computing for storing and disposing of data</a:t>
            </a:r>
          </a:p>
          <a:p>
            <a:pPr marL="0" indent="0">
              <a:buNone/>
            </a:pPr>
            <a:r>
              <a:rPr lang="en-AU" sz="1400" dirty="0"/>
              <a:t>and information.</a:t>
            </a:r>
          </a:p>
          <a:p>
            <a:pPr marL="0" indent="0">
              <a:buNone/>
            </a:pPr>
            <a:r>
              <a:rPr lang="en-AU" sz="1400" b="1" dirty="0"/>
              <a:t>Key skills</a:t>
            </a:r>
          </a:p>
          <a:p>
            <a:pPr marL="0" indent="0">
              <a:buNone/>
            </a:pPr>
            <a:r>
              <a:rPr lang="en-AU" sz="1400" dirty="0"/>
              <a:t>• explain the current information management strategies used by organisations to monitor and control their data</a:t>
            </a:r>
          </a:p>
          <a:p>
            <a:pPr marL="0" indent="0">
              <a:buNone/>
            </a:pPr>
            <a:r>
              <a:rPr lang="en-AU" sz="1400" dirty="0"/>
              <a:t>and information</a:t>
            </a:r>
          </a:p>
          <a:p>
            <a:pPr marL="0" indent="0">
              <a:buNone/>
            </a:pPr>
            <a:r>
              <a:rPr lang="en-AU" sz="1400" dirty="0"/>
              <a:t>• identify similarities and differences between the information management strategies of organisations</a:t>
            </a:r>
          </a:p>
          <a:p>
            <a:pPr marL="0" indent="0">
              <a:buNone/>
            </a:pPr>
            <a:r>
              <a:rPr lang="en-AU" sz="1400" dirty="0"/>
              <a:t>• propose and apply criteria to evaluate the effectiveness of information management strategies</a:t>
            </a:r>
          </a:p>
          <a:p>
            <a:pPr marL="0" indent="0">
              <a:buNone/>
            </a:pPr>
            <a:r>
              <a:rPr lang="en-AU" sz="1400" dirty="0"/>
              <a:t>• discuss possible consequences of ineffective information management strategies</a:t>
            </a:r>
          </a:p>
          <a:p>
            <a:pPr marL="0" indent="0">
              <a:buNone/>
            </a:pPr>
            <a:r>
              <a:rPr lang="en-AU" sz="1400" dirty="0"/>
              <a:t>• recommend information management strategies to improve current practices.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33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dirty="0" smtClean="0"/>
              <a:t>For </a:t>
            </a:r>
            <a:r>
              <a:rPr lang="en-AU" sz="1400" dirty="0"/>
              <a:t>the purposes of this study design and associated assessment the following definitions will apply.</a:t>
            </a:r>
          </a:p>
          <a:p>
            <a:pPr marL="0" indent="0">
              <a:buNone/>
            </a:pPr>
            <a:r>
              <a:rPr lang="en-AU" sz="1400" b="1" dirty="0" smtClean="0"/>
              <a:t>Application </a:t>
            </a:r>
            <a:r>
              <a:rPr lang="en-AU" sz="1400" b="1" dirty="0"/>
              <a:t>architecture </a:t>
            </a:r>
            <a:r>
              <a:rPr lang="en-AU" sz="1400" dirty="0"/>
              <a:t>Application architecture is the process of identifying the components, and their</a:t>
            </a:r>
          </a:p>
          <a:p>
            <a:pPr marL="0" indent="0">
              <a:buNone/>
            </a:pPr>
            <a:r>
              <a:rPr lang="en-AU" sz="1400" dirty="0"/>
              <a:t>interrelationships, of a structured (software) solution that meets all of the technical</a:t>
            </a:r>
          </a:p>
          <a:p>
            <a:pPr marL="0" indent="0">
              <a:buNone/>
            </a:pPr>
            <a:r>
              <a:rPr lang="en-AU" sz="1400" dirty="0"/>
              <a:t>and operational requirements, while optimising common quality attributes such as</a:t>
            </a:r>
          </a:p>
          <a:p>
            <a:pPr marL="0" indent="0">
              <a:buNone/>
            </a:pPr>
            <a:r>
              <a:rPr lang="en-AU" sz="1400" dirty="0"/>
              <a:t>performance, security and manageability. There are styles of application architecture</a:t>
            </a:r>
          </a:p>
          <a:p>
            <a:pPr marL="0" indent="0">
              <a:buNone/>
            </a:pPr>
            <a:r>
              <a:rPr lang="en-AU" sz="1400" dirty="0"/>
              <a:t>such as client-server, peer-to-peer, rich client and service oriented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Computational thinking </a:t>
            </a:r>
            <a:r>
              <a:rPr lang="en-AU" sz="1400" dirty="0"/>
              <a:t>Computational thinking is a process of recognising aspects of computation in the world</a:t>
            </a:r>
          </a:p>
          <a:p>
            <a:pPr marL="0" indent="0">
              <a:buNone/>
            </a:pPr>
            <a:r>
              <a:rPr lang="en-AU" sz="1400" dirty="0"/>
              <a:t>and being able to think logically, algorithmically, recursively and abstractly. It is about</a:t>
            </a:r>
          </a:p>
          <a:p>
            <a:pPr marL="0" indent="0">
              <a:buNone/>
            </a:pPr>
            <a:r>
              <a:rPr lang="en-AU" sz="1400" dirty="0"/>
              <a:t>systematic problem solving in light of the capabilities of digital systems. It typically</a:t>
            </a:r>
          </a:p>
          <a:p>
            <a:pPr marL="0" indent="0">
              <a:buNone/>
            </a:pPr>
            <a:r>
              <a:rPr lang="en-AU" sz="1400" dirty="0"/>
              <a:t>involves thinking abstractly, defining problems through decomposition, documenting</a:t>
            </a:r>
          </a:p>
          <a:p>
            <a:pPr marL="0" indent="0">
              <a:buNone/>
            </a:pPr>
            <a:r>
              <a:rPr lang="en-AU" sz="1400" dirty="0"/>
              <a:t>steps and decisions through algorithms, transforming algorithms through the use of</a:t>
            </a:r>
          </a:p>
          <a:p>
            <a:pPr marL="0" indent="0">
              <a:buNone/>
            </a:pPr>
            <a:r>
              <a:rPr lang="en-AU" sz="1400" dirty="0"/>
              <a:t>programming languages and software that supports automation, and evaluating the</a:t>
            </a:r>
          </a:p>
          <a:p>
            <a:pPr marL="0" indent="0">
              <a:buNone/>
            </a:pPr>
            <a:r>
              <a:rPr lang="en-AU" sz="1400" dirty="0"/>
              <a:t>resulting digital solutions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Data types </a:t>
            </a:r>
            <a:r>
              <a:rPr lang="en-AU" sz="1400" dirty="0"/>
              <a:t>Data types are the particular forms that an item of data can take including numeric,</a:t>
            </a:r>
          </a:p>
          <a:p>
            <a:pPr marL="0" indent="0">
              <a:buNone/>
            </a:pPr>
            <a:r>
              <a:rPr lang="en-AU" sz="1400" dirty="0"/>
              <a:t>character and Boolean, and are characterised by the kind of operations that can be</a:t>
            </a:r>
          </a:p>
          <a:p>
            <a:pPr marL="0" indent="0">
              <a:buNone/>
            </a:pPr>
            <a:r>
              <a:rPr lang="en-AU" sz="1400" dirty="0"/>
              <a:t>performed on it. Depending on the software being used, these fundamental types can</a:t>
            </a:r>
          </a:p>
          <a:p>
            <a:pPr marL="0" indent="0">
              <a:buNone/>
            </a:pPr>
            <a:r>
              <a:rPr lang="en-AU" sz="1400" dirty="0"/>
              <a:t>be divided into more specific types, for example integer and floating point are numeric</a:t>
            </a:r>
          </a:p>
          <a:p>
            <a:pPr marL="0" indent="0">
              <a:buNone/>
            </a:pPr>
            <a:r>
              <a:rPr lang="en-AU" sz="1400" dirty="0"/>
              <a:t>types. More sophisticated types can be derived from them, for example a string of</a:t>
            </a:r>
          </a:p>
          <a:p>
            <a:pPr marL="0" indent="0">
              <a:buNone/>
            </a:pPr>
            <a:r>
              <a:rPr lang="en-AU" sz="1400" dirty="0"/>
              <a:t>characters or a date type and their names may vary, such as text data type versus string</a:t>
            </a:r>
          </a:p>
          <a:p>
            <a:pPr marL="0" indent="0">
              <a:buNone/>
            </a:pPr>
            <a:r>
              <a:rPr lang="en-AU" sz="1400" dirty="0"/>
              <a:t>data type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8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Design </a:t>
            </a:r>
            <a:r>
              <a:rPr lang="en-AU" sz="1400" b="1" dirty="0"/>
              <a:t>brief</a:t>
            </a:r>
            <a:r>
              <a:rPr lang="en-AU" sz="1400" dirty="0"/>
              <a:t> A design brief is a statement that contains an outline of a situation, context, problem,</a:t>
            </a:r>
          </a:p>
          <a:p>
            <a:pPr marL="0" indent="0">
              <a:buNone/>
            </a:pPr>
            <a:r>
              <a:rPr lang="en-AU" sz="1400" dirty="0"/>
              <a:t>need or an opportunity, and constraints or conditions under which a solution must be</a:t>
            </a:r>
          </a:p>
          <a:p>
            <a:pPr marL="0" indent="0">
              <a:buNone/>
            </a:pPr>
            <a:r>
              <a:rPr lang="en-AU" sz="1400" dirty="0"/>
              <a:t>developed. It is sometimes important to create a solution that not only meets the current</a:t>
            </a:r>
          </a:p>
          <a:p>
            <a:pPr marL="0" indent="0">
              <a:buNone/>
            </a:pPr>
            <a:r>
              <a:rPr lang="en-AU" sz="1400" dirty="0"/>
              <a:t>needs but has the capacity to meet future or changing needs. It provides a basis from</a:t>
            </a:r>
          </a:p>
          <a:p>
            <a:pPr marL="0" indent="0">
              <a:buNone/>
            </a:pPr>
            <a:r>
              <a:rPr lang="en-AU" sz="1400" dirty="0"/>
              <a:t>which students can apply some or all of the stages of the problem-solving methodology</a:t>
            </a:r>
          </a:p>
          <a:p>
            <a:pPr marL="0" indent="0">
              <a:buNone/>
            </a:pPr>
            <a:r>
              <a:rPr lang="en-AU" sz="1400" dirty="0"/>
              <a:t>when creating digital solutions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Design principles</a:t>
            </a:r>
            <a:r>
              <a:rPr lang="en-AU" sz="1400" dirty="0"/>
              <a:t> Design principles are accepted characteristics that contribute to the functionality and</a:t>
            </a:r>
          </a:p>
          <a:p>
            <a:pPr marL="0" indent="0">
              <a:buNone/>
            </a:pPr>
            <a:r>
              <a:rPr lang="en-AU" sz="1400" dirty="0"/>
              <a:t>appearance of solutions. In this study the principles related to functionality are useability,</a:t>
            </a:r>
          </a:p>
          <a:p>
            <a:pPr marL="0" indent="0">
              <a:buNone/>
            </a:pPr>
            <a:r>
              <a:rPr lang="en-AU" sz="1400" dirty="0"/>
              <a:t>including robustness, flexibility and ease of use, and accessibility, including navigation</a:t>
            </a:r>
          </a:p>
          <a:p>
            <a:pPr marL="0" indent="0">
              <a:buNone/>
            </a:pPr>
            <a:r>
              <a:rPr lang="en-AU" sz="1400" dirty="0"/>
              <a:t>and error tolerance. Design principles related to appearance are alignment, repetition,</a:t>
            </a:r>
          </a:p>
          <a:p>
            <a:pPr marL="0" indent="0">
              <a:buNone/>
            </a:pPr>
            <a:r>
              <a:rPr lang="en-AU" sz="1400" dirty="0"/>
              <a:t>contrast, space and balance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Design thinking</a:t>
            </a:r>
            <a:r>
              <a:rPr lang="en-AU" sz="1400" dirty="0"/>
              <a:t> Design thinking is a way of thinking critically and creatively to generate innovative ideas,</a:t>
            </a:r>
          </a:p>
          <a:p>
            <a:pPr marL="0" indent="0">
              <a:buNone/>
            </a:pPr>
            <a:r>
              <a:rPr lang="en-AU" sz="1400" dirty="0"/>
              <a:t>evaluate them and precisely define the preferred solution so it can be created using a</a:t>
            </a:r>
          </a:p>
          <a:p>
            <a:pPr marL="0" indent="0">
              <a:buNone/>
            </a:pPr>
            <a:r>
              <a:rPr lang="en-AU" sz="1400" dirty="0"/>
              <a:t>digital system. It involves a strong understanding of the needs of users and of ways of</a:t>
            </a:r>
          </a:p>
          <a:p>
            <a:pPr marL="0" indent="0">
              <a:buNone/>
            </a:pPr>
            <a:r>
              <a:rPr lang="en-AU" sz="1400" dirty="0"/>
              <a:t>creating solutions that are more efficient or effective than existing ones. When designing,</a:t>
            </a:r>
          </a:p>
          <a:p>
            <a:pPr marL="0" indent="0">
              <a:buNone/>
            </a:pPr>
            <a:r>
              <a:rPr lang="en-AU" sz="1400" dirty="0"/>
              <a:t>students use both convergent and divergent thinking skills: divergent thinking supports</a:t>
            </a:r>
          </a:p>
          <a:p>
            <a:pPr marL="0" indent="0">
              <a:buNone/>
            </a:pPr>
            <a:r>
              <a:rPr lang="en-AU" sz="1400" dirty="0"/>
              <a:t>creativity and the generation of a range of ideas, and convergent thinking supports the</a:t>
            </a:r>
          </a:p>
          <a:p>
            <a:pPr marL="0" indent="0">
              <a:buNone/>
            </a:pPr>
            <a:r>
              <a:rPr lang="en-AU" sz="1400" dirty="0"/>
              <a:t>selection of a preferred solution and the preparation of accurate and logical plans and</a:t>
            </a:r>
          </a:p>
          <a:p>
            <a:pPr marL="0" indent="0">
              <a:buNone/>
            </a:pPr>
            <a:r>
              <a:rPr lang="en-AU" sz="1400" dirty="0"/>
              <a:t>instructions to digitally create the solution.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9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Efficiency </a:t>
            </a:r>
            <a:r>
              <a:rPr lang="en-AU" sz="1400" dirty="0"/>
              <a:t>Efficiency is a measure of how much time, cost and effort is applied to achieve intended</a:t>
            </a:r>
          </a:p>
          <a:p>
            <a:pPr marL="0" indent="0">
              <a:buNone/>
            </a:pPr>
            <a:r>
              <a:rPr lang="en-AU" sz="1400" dirty="0"/>
              <a:t>results. Measures of efficiency in a solution could include the speed of processing, its</a:t>
            </a:r>
          </a:p>
          <a:p>
            <a:pPr marL="0" indent="0">
              <a:buNone/>
            </a:pPr>
            <a:r>
              <a:rPr lang="en-AU" sz="1400" dirty="0"/>
              <a:t>functionality and the cost of file manipulation. Measures of efficiency in a network include</a:t>
            </a:r>
          </a:p>
          <a:p>
            <a:pPr marL="0" indent="0">
              <a:buNone/>
            </a:pPr>
            <a:r>
              <a:rPr lang="en-AU" sz="1400" dirty="0"/>
              <a:t>its productivity, processing time, operational costs and level of automation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Effectiveness </a:t>
            </a:r>
            <a:r>
              <a:rPr lang="en-AU" sz="1400" dirty="0" err="1"/>
              <a:t>Effectiveness</a:t>
            </a:r>
            <a:r>
              <a:rPr lang="en-AU" sz="1400" dirty="0"/>
              <a:t> is a measure of how well a solution, an information management strategy</a:t>
            </a:r>
          </a:p>
          <a:p>
            <a:pPr marL="0" indent="0">
              <a:buNone/>
            </a:pPr>
            <a:r>
              <a:rPr lang="en-AU" sz="1400" dirty="0"/>
              <a:t>or a network work and whether each achieves its intended results. Measures of</a:t>
            </a:r>
          </a:p>
          <a:p>
            <a:pPr marL="0" indent="0">
              <a:buNone/>
            </a:pPr>
            <a:r>
              <a:rPr lang="en-AU" sz="1400" dirty="0"/>
              <a:t>effectiveness in a solution include completeness, readability, attractiveness, clarity,</a:t>
            </a:r>
          </a:p>
          <a:p>
            <a:pPr marL="0" indent="0">
              <a:buNone/>
            </a:pPr>
            <a:r>
              <a:rPr lang="en-AU" sz="1400" dirty="0"/>
              <a:t>accuracy, accessibility, timeliness, communication of message, relevance and useability.</a:t>
            </a:r>
          </a:p>
          <a:p>
            <a:pPr marL="0" indent="0">
              <a:buNone/>
            </a:pPr>
            <a:r>
              <a:rPr lang="en-AU" sz="1400" dirty="0"/>
              <a:t>Measures of effectiveness of an information management strategy include integrity of</a:t>
            </a:r>
          </a:p>
          <a:p>
            <a:pPr marL="0" indent="0">
              <a:buNone/>
            </a:pPr>
            <a:r>
              <a:rPr lang="en-AU" sz="1400" dirty="0"/>
              <a:t>data, security, ease of retrieval and currency of files. Measures of effective networks</a:t>
            </a:r>
          </a:p>
          <a:p>
            <a:pPr marL="0" indent="0">
              <a:buNone/>
            </a:pPr>
            <a:r>
              <a:rPr lang="en-AU" sz="1400" dirty="0"/>
              <a:t>include reliability and maintainability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Information architecture</a:t>
            </a:r>
            <a:r>
              <a:rPr lang="en-AU" sz="1400" dirty="0"/>
              <a:t> Information architecture is the ways in which content (information and objects) is</a:t>
            </a:r>
          </a:p>
          <a:p>
            <a:pPr marL="0" indent="0">
              <a:buNone/>
            </a:pPr>
            <a:r>
              <a:rPr lang="en-AU" sz="1400" dirty="0"/>
              <a:t>grouped, labelled and located in online solutions. This includes the structuring or</a:t>
            </a:r>
          </a:p>
          <a:p>
            <a:pPr marL="0" indent="0">
              <a:buNone/>
            </a:pPr>
            <a:r>
              <a:rPr lang="en-AU" sz="1400" dirty="0"/>
              <a:t>grouping of sets of information and determining navigation pathways. Effective and</a:t>
            </a:r>
          </a:p>
          <a:p>
            <a:pPr marL="0" indent="0">
              <a:buNone/>
            </a:pPr>
            <a:r>
              <a:rPr lang="en-AU" sz="1400" dirty="0"/>
              <a:t>efficient information architecture enables users to intuitively and confidently locate</a:t>
            </a:r>
          </a:p>
          <a:p>
            <a:pPr marL="0" indent="0">
              <a:buNone/>
            </a:pPr>
            <a:r>
              <a:rPr lang="en-AU" sz="1400" dirty="0"/>
              <a:t>information they require. Key principles that govern information architecture include</a:t>
            </a:r>
          </a:p>
          <a:p>
            <a:pPr marL="0" indent="0">
              <a:buNone/>
            </a:pPr>
            <a:r>
              <a:rPr lang="en-AU" sz="1400" dirty="0"/>
              <a:t>disclosure, classifications, navigation, growth, choices</a:t>
            </a:r>
            <a:r>
              <a:rPr lang="en-AU" sz="1400" dirty="0" smtClean="0"/>
              <a:t>.</a:t>
            </a: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07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Information </a:t>
            </a:r>
            <a:r>
              <a:rPr lang="en-AU" sz="1400" b="1" dirty="0"/>
              <a:t>system </a:t>
            </a:r>
            <a:r>
              <a:rPr lang="en-AU" sz="1400" dirty="0"/>
              <a:t>An information system is the combination of digital hardware and software components</a:t>
            </a:r>
          </a:p>
          <a:p>
            <a:pPr marL="0" indent="0">
              <a:buNone/>
            </a:pPr>
            <a:r>
              <a:rPr lang="en-AU" sz="1400" dirty="0"/>
              <a:t>(digital systems), data, processes and people that interact to create, control and</a:t>
            </a:r>
          </a:p>
          <a:p>
            <a:pPr marL="0" indent="0">
              <a:buNone/>
            </a:pPr>
            <a:r>
              <a:rPr lang="en-AU" sz="1400" dirty="0"/>
              <a:t>communicate ideas and digital solutions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Legal requirements </a:t>
            </a:r>
            <a:r>
              <a:rPr lang="en-AU" sz="1400" dirty="0"/>
              <a:t>There are legal requirements with which individuals and organisations are expected</a:t>
            </a:r>
          </a:p>
          <a:p>
            <a:pPr marL="0" indent="0">
              <a:buNone/>
            </a:pPr>
            <a:r>
              <a:rPr lang="en-AU" sz="1400" dirty="0"/>
              <a:t>to comply, with respect to the ownership and privacy of information, and freedom of</a:t>
            </a:r>
          </a:p>
          <a:p>
            <a:pPr marL="0" indent="0">
              <a:buNone/>
            </a:pPr>
            <a:r>
              <a:rPr lang="en-AU" sz="1400" dirty="0"/>
              <a:t>expression. For the purposes of this study the key provisions of the following acts are</a:t>
            </a:r>
          </a:p>
          <a:p>
            <a:pPr marL="0" indent="0">
              <a:buNone/>
            </a:pPr>
            <a:r>
              <a:rPr lang="en-AU" sz="1400" dirty="0"/>
              <a:t>relevant: </a:t>
            </a:r>
            <a:r>
              <a:rPr lang="en-AU" sz="1400" i="1" dirty="0"/>
              <a:t>Privacy Act 1988</a:t>
            </a:r>
            <a:r>
              <a:rPr lang="en-AU" sz="1400" dirty="0"/>
              <a:t>, including </a:t>
            </a:r>
            <a:r>
              <a:rPr lang="en-AU" sz="1400" i="1" dirty="0"/>
              <a:t>Privacy Amendment (Enhancing Privacy Protect)</a:t>
            </a:r>
          </a:p>
          <a:p>
            <a:pPr marL="0" indent="0">
              <a:buNone/>
            </a:pPr>
            <a:r>
              <a:rPr lang="en-AU" sz="1400" i="1" dirty="0"/>
              <a:t>Act 2012</a:t>
            </a:r>
            <a:r>
              <a:rPr lang="en-AU" sz="1400" dirty="0"/>
              <a:t>, </a:t>
            </a:r>
            <a:r>
              <a:rPr lang="en-AU" sz="1400" i="1" dirty="0"/>
              <a:t>Privacy and Data Protection Act 2014</a:t>
            </a:r>
            <a:r>
              <a:rPr lang="en-AU" sz="1400" dirty="0"/>
              <a:t>, </a:t>
            </a:r>
            <a:r>
              <a:rPr lang="en-AU" sz="1400" i="1" dirty="0"/>
              <a:t>Health Records Act 2001</a:t>
            </a:r>
            <a:r>
              <a:rPr lang="en-AU" sz="1400" dirty="0"/>
              <a:t>, </a:t>
            </a:r>
            <a:r>
              <a:rPr lang="en-AU" sz="1400" i="1" dirty="0"/>
              <a:t>Copyright</a:t>
            </a:r>
          </a:p>
          <a:p>
            <a:pPr marL="0" indent="0">
              <a:buNone/>
            </a:pPr>
            <a:r>
              <a:rPr lang="en-AU" sz="1400" i="1" dirty="0"/>
              <a:t>Act 1968</a:t>
            </a:r>
            <a:r>
              <a:rPr lang="en-AU" sz="1400" dirty="0"/>
              <a:t>, </a:t>
            </a:r>
            <a:r>
              <a:rPr lang="en-AU" sz="1400" i="1" dirty="0"/>
              <a:t>Charter of Human Rights and Responsibilities Act 2006 </a:t>
            </a:r>
            <a:r>
              <a:rPr lang="en-AU" sz="1400" dirty="0"/>
              <a:t>(VIC) (sections 13, 14</a:t>
            </a:r>
          </a:p>
          <a:p>
            <a:pPr marL="0" indent="0">
              <a:buNone/>
            </a:pPr>
            <a:r>
              <a:rPr lang="en-AU" sz="1400" dirty="0"/>
              <a:t>and 15), and the </a:t>
            </a:r>
            <a:r>
              <a:rPr lang="en-AU" sz="1400" i="1" dirty="0"/>
              <a:t>Spam Act 2003 </a:t>
            </a:r>
            <a:r>
              <a:rPr lang="en-AU" sz="1400" dirty="0"/>
              <a:t>(Part 1.3, Simplified outline</a:t>
            </a:r>
            <a:r>
              <a:rPr lang="en-AU" sz="1400" dirty="0" smtClean="0"/>
              <a:t>).</a:t>
            </a:r>
          </a:p>
          <a:p>
            <a:pPr marL="0" indent="0">
              <a:buNone/>
            </a:pP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1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1450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Normalisation</a:t>
            </a:r>
            <a:r>
              <a:rPr lang="en-AU" sz="1400" dirty="0" smtClean="0"/>
              <a:t> </a:t>
            </a:r>
            <a:r>
              <a:rPr lang="en-AU" sz="1400" dirty="0" err="1"/>
              <a:t>Normalisation</a:t>
            </a:r>
            <a:r>
              <a:rPr lang="en-AU" sz="1400" dirty="0"/>
              <a:t> is the process of ensuring that a database conforms to a set of normal</a:t>
            </a:r>
          </a:p>
          <a:p>
            <a:pPr marL="0" indent="0">
              <a:buNone/>
            </a:pPr>
            <a:r>
              <a:rPr lang="en-AU" sz="1400" dirty="0"/>
              <a:t>forms. Its primary purpose is to remove redundancies that create threats to data integrity</a:t>
            </a:r>
          </a:p>
          <a:p>
            <a:pPr marL="0" indent="0">
              <a:buNone/>
            </a:pPr>
            <a:r>
              <a:rPr lang="en-AU" sz="1400" dirty="0"/>
              <a:t>such as update anomalies. It also plays a role in making querying more efficient. The first</a:t>
            </a:r>
          </a:p>
          <a:p>
            <a:pPr marL="0" indent="0">
              <a:buNone/>
            </a:pPr>
            <a:r>
              <a:rPr lang="en-AU" sz="1400" dirty="0"/>
              <a:t>three normal forms should be realised:</a:t>
            </a:r>
          </a:p>
          <a:p>
            <a:pPr marL="0" indent="0">
              <a:buNone/>
            </a:pPr>
            <a:r>
              <a:rPr lang="en-AU" sz="1400" dirty="0"/>
              <a:t>First normal form (1NF): Where a table has no repeating groups, that is, no single row</a:t>
            </a:r>
          </a:p>
          <a:p>
            <a:pPr marL="0" indent="0">
              <a:buNone/>
            </a:pPr>
            <a:r>
              <a:rPr lang="en-AU" sz="1400" dirty="0"/>
              <a:t>has a column containing more than one value or more than one column with the same</a:t>
            </a:r>
          </a:p>
          <a:p>
            <a:pPr marL="0" indent="0">
              <a:buNone/>
            </a:pPr>
            <a:r>
              <a:rPr lang="en-AU" sz="1400" dirty="0"/>
              <a:t>kind of value, for example telephone1 and telephone2.</a:t>
            </a:r>
          </a:p>
          <a:p>
            <a:pPr marL="0" indent="0">
              <a:buNone/>
            </a:pPr>
            <a:r>
              <a:rPr lang="en-AU" sz="1400" dirty="0"/>
              <a:t>Second normal form (2NF): Where a table is in 1NF and any column that is not part of</a:t>
            </a:r>
          </a:p>
          <a:p>
            <a:pPr marL="0" indent="0">
              <a:buNone/>
            </a:pPr>
            <a:r>
              <a:rPr lang="en-AU" sz="1400" dirty="0"/>
              <a:t>the primary key is dependent on the whole primary key.</a:t>
            </a:r>
          </a:p>
          <a:p>
            <a:pPr marL="0" indent="0">
              <a:buNone/>
            </a:pPr>
            <a:r>
              <a:rPr lang="en-AU" sz="1400" dirty="0"/>
              <a:t>Third normal form (3NF): Where a table is in 2NF and any column that is not part of the</a:t>
            </a:r>
          </a:p>
          <a:p>
            <a:pPr marL="0" indent="0">
              <a:buNone/>
            </a:pPr>
            <a:r>
              <a:rPr lang="en-AU" sz="1400" dirty="0"/>
              <a:t>primary key is dependent only on the primary key and no other column.</a:t>
            </a:r>
          </a:p>
          <a:p>
            <a:pPr marL="0" indent="0">
              <a:buNone/>
            </a:pPr>
            <a:r>
              <a:rPr lang="en-AU" sz="1400" dirty="0"/>
              <a:t>A table’s primary key is the smallest set of columns needed to uniquely identify a row in</a:t>
            </a:r>
          </a:p>
          <a:p>
            <a:pPr marL="0" indent="0">
              <a:buNone/>
            </a:pPr>
            <a:r>
              <a:rPr lang="en-AU" sz="1400" dirty="0"/>
              <a:t>the table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Physical security controls </a:t>
            </a:r>
            <a:r>
              <a:rPr lang="en-AU" sz="1400" dirty="0"/>
              <a:t>Physical security controls are the equipment and procedures used to assist in the</a:t>
            </a:r>
          </a:p>
          <a:p>
            <a:pPr marL="0" indent="0">
              <a:buNone/>
            </a:pPr>
            <a:r>
              <a:rPr lang="en-AU" sz="1400" dirty="0"/>
              <a:t>protection of information systems and the files created, communicated and stored by</a:t>
            </a:r>
          </a:p>
          <a:p>
            <a:pPr marL="0" indent="0">
              <a:buNone/>
            </a:pPr>
            <a:r>
              <a:rPr lang="en-AU" sz="1400" dirty="0"/>
              <a:t>individuals and organisations. Equipment controls include zoned security strategies,</a:t>
            </a:r>
          </a:p>
          <a:p>
            <a:pPr marL="0" indent="0">
              <a:buNone/>
            </a:pPr>
            <a:r>
              <a:rPr lang="en-AU" sz="1400" dirty="0"/>
              <a:t>barrier techniques and biometrics. Physical procedures include backing up, shredding</a:t>
            </a:r>
          </a:p>
          <a:p>
            <a:pPr marL="0" indent="0">
              <a:buNone/>
            </a:pPr>
            <a:r>
              <a:rPr lang="en-AU" sz="1400" dirty="0"/>
              <a:t>confidential documents and checking authorisation credentials. Also see Software</a:t>
            </a:r>
          </a:p>
          <a:p>
            <a:pPr marL="0" indent="0">
              <a:buNone/>
            </a:pPr>
            <a:r>
              <a:rPr lang="en-AU" sz="1400" dirty="0"/>
              <a:t>security controls.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636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/>
              <a:t>Security threats </a:t>
            </a:r>
            <a:r>
              <a:rPr lang="en-AU" sz="1400" dirty="0"/>
              <a:t>Security threats are the actions, devices and events that threaten the integrity and</a:t>
            </a:r>
          </a:p>
          <a:p>
            <a:pPr marL="0" indent="0">
              <a:buNone/>
            </a:pPr>
            <a:r>
              <a:rPr lang="en-AU" sz="1400" dirty="0"/>
              <a:t>security of data and information stored within, and communicated between, information</a:t>
            </a:r>
          </a:p>
          <a:p>
            <a:pPr marL="0" indent="0">
              <a:buNone/>
            </a:pPr>
            <a:r>
              <a:rPr lang="en-AU" sz="1400" dirty="0"/>
              <a:t>systems. The threats can be accidental, such as losing a portable storage </a:t>
            </a:r>
            <a:r>
              <a:rPr lang="en-AU" sz="1400" dirty="0" smtClean="0"/>
              <a:t>device containing </a:t>
            </a:r>
            <a:r>
              <a:rPr lang="en-AU" sz="1400" dirty="0"/>
              <a:t>files; deliberate, such as malware, phishing; and events-based such as </a:t>
            </a:r>
            <a:r>
              <a:rPr lang="en-AU" sz="1400" dirty="0" smtClean="0"/>
              <a:t>a power </a:t>
            </a:r>
            <a:r>
              <a:rPr lang="en-AU" sz="1400" dirty="0"/>
              <a:t>surge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Software </a:t>
            </a:r>
            <a:r>
              <a:rPr lang="en-AU" sz="1400" b="1" dirty="0" smtClean="0"/>
              <a:t>requirements specification</a:t>
            </a:r>
            <a:r>
              <a:rPr lang="en-AU" sz="1400" b="1" dirty="0"/>
              <a:t> </a:t>
            </a:r>
            <a:r>
              <a:rPr lang="en-AU" sz="1400" dirty="0" smtClean="0"/>
              <a:t>Software </a:t>
            </a:r>
            <a:r>
              <a:rPr lang="en-AU" sz="1400" dirty="0"/>
              <a:t>requirements specification is a comprehensive description of the </a:t>
            </a:r>
            <a:r>
              <a:rPr lang="en-AU" sz="1400" dirty="0" smtClean="0"/>
              <a:t>intended purpose </a:t>
            </a:r>
            <a:r>
              <a:rPr lang="en-AU" sz="1400" dirty="0"/>
              <a:t>and environment for purpose-designed software solutions. It documents </a:t>
            </a:r>
            <a:r>
              <a:rPr lang="en-AU" sz="1400" dirty="0" smtClean="0"/>
              <a:t>the key </a:t>
            </a:r>
            <a:r>
              <a:rPr lang="en-AU" sz="1400" dirty="0"/>
              <a:t>activities </a:t>
            </a:r>
            <a:endParaRPr lang="en-AU" sz="1400" dirty="0" smtClean="0"/>
          </a:p>
          <a:p>
            <a:pPr marL="0" indent="0">
              <a:buNone/>
            </a:pPr>
            <a:r>
              <a:rPr lang="en-AU" sz="1400" dirty="0" smtClean="0"/>
              <a:t>associated </a:t>
            </a:r>
            <a:r>
              <a:rPr lang="en-AU" sz="1400" dirty="0"/>
              <a:t>with the analysing stage of the problem-solving </a:t>
            </a:r>
            <a:r>
              <a:rPr lang="en-AU" sz="1400" dirty="0" smtClean="0"/>
              <a:t>methodology. Software </a:t>
            </a:r>
            <a:r>
              <a:rPr lang="en-AU" sz="1400" dirty="0"/>
              <a:t>requirements specifications (SRS) fulfil the purposes of breaking down </a:t>
            </a:r>
            <a:r>
              <a:rPr lang="en-AU" sz="1400" dirty="0" smtClean="0"/>
              <a:t>a problem </a:t>
            </a:r>
            <a:r>
              <a:rPr lang="en-AU" sz="1400" dirty="0"/>
              <a:t>into component parts, providing input to the design stage and serving as </a:t>
            </a:r>
            <a:r>
              <a:rPr lang="en-AU" sz="1400" dirty="0" smtClean="0"/>
              <a:t>a reference </a:t>
            </a:r>
            <a:r>
              <a:rPr lang="en-AU" sz="1400" dirty="0"/>
              <a:t>point for further stages of the problem-solving methodology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Software security controls </a:t>
            </a:r>
            <a:r>
              <a:rPr lang="en-AU" sz="1400" dirty="0"/>
              <a:t>Software security controls are the software and procedures used to assist in the </a:t>
            </a:r>
            <a:r>
              <a:rPr lang="en-AU" sz="1400" dirty="0" smtClean="0"/>
              <a:t>protection of </a:t>
            </a:r>
            <a:r>
              <a:rPr lang="en-AU" sz="1400" dirty="0"/>
              <a:t>information systems and the files created, communicated and stored by individuals and</a:t>
            </a:r>
          </a:p>
          <a:p>
            <a:pPr marL="0" indent="0">
              <a:buNone/>
            </a:pPr>
            <a:r>
              <a:rPr lang="en-AU" sz="1400" dirty="0"/>
              <a:t>organisations. These include user names and passwords, access logs and audit trails,</a:t>
            </a:r>
          </a:p>
          <a:p>
            <a:pPr marL="0" indent="0">
              <a:buNone/>
            </a:pPr>
            <a:r>
              <a:rPr lang="en-AU" sz="1400" dirty="0"/>
              <a:t>access restrictions, encryption, firewalls and system protection, and security protocols</a:t>
            </a:r>
          </a:p>
          <a:p>
            <a:pPr marL="0" indent="0">
              <a:buNone/>
            </a:pPr>
            <a:r>
              <a:rPr lang="en-AU" sz="1400" dirty="0"/>
              <a:t>such as Transport Layer Security (TLS) and Secure Sockets Layer (SSL</a:t>
            </a:r>
            <a:r>
              <a:rPr lang="en-AU" sz="1400" dirty="0" smtClean="0"/>
              <a:t>).</a:t>
            </a:r>
          </a:p>
          <a:p>
            <a:pPr marL="0" indent="0">
              <a:buNone/>
            </a:pPr>
            <a:endParaRPr lang="en-AU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712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Solution </a:t>
            </a:r>
            <a:r>
              <a:rPr lang="en-AU" sz="1400" b="1" dirty="0"/>
              <a:t>(digital</a:t>
            </a:r>
            <a:r>
              <a:rPr lang="en-AU" sz="1400" dirty="0"/>
              <a:t>) A digital solution is the method of creating required digital output through the application</a:t>
            </a:r>
          </a:p>
          <a:p>
            <a:pPr marL="0" indent="0">
              <a:buNone/>
            </a:pPr>
            <a:r>
              <a:rPr lang="en-AU" sz="1400" dirty="0"/>
              <a:t>of digital systems and processes that transforms data and information. Depending on</a:t>
            </a:r>
          </a:p>
          <a:p>
            <a:pPr marL="0" indent="0">
              <a:buNone/>
            </a:pPr>
            <a:r>
              <a:rPr lang="en-AU" sz="1400" dirty="0"/>
              <a:t>the chosen context, the output of a solution may take forms such as an information</a:t>
            </a:r>
          </a:p>
          <a:p>
            <a:pPr marL="0" indent="0">
              <a:buNone/>
            </a:pPr>
            <a:r>
              <a:rPr lang="en-AU" sz="1400" dirty="0"/>
              <a:t>product like a website, instructions to control a game, an abstract piece of art or a</a:t>
            </a:r>
          </a:p>
          <a:p>
            <a:pPr marL="0" indent="0">
              <a:buNone/>
            </a:pPr>
            <a:r>
              <a:rPr lang="en-AU" sz="1400" dirty="0"/>
              <a:t>soundscape. Solutions can be interactive or non-interactive, online (internet connected)</a:t>
            </a:r>
          </a:p>
          <a:p>
            <a:pPr marL="0" indent="0">
              <a:buNone/>
            </a:pPr>
            <a:r>
              <a:rPr lang="en-AU" sz="1400" dirty="0"/>
              <a:t>or not, multimodal or not. An example of an interactive online solution is a website where</a:t>
            </a:r>
          </a:p>
          <a:p>
            <a:pPr marL="0" indent="0">
              <a:buNone/>
            </a:pPr>
            <a:r>
              <a:rPr lang="en-AU" sz="1400" dirty="0"/>
              <a:t>users can input variable data. An example of a non-interactive, non-internet connected</a:t>
            </a:r>
          </a:p>
          <a:p>
            <a:pPr marL="0" indent="0">
              <a:buNone/>
            </a:pPr>
            <a:r>
              <a:rPr lang="en-AU" sz="1400" dirty="0"/>
              <a:t>solution is an infographic stored on a hard drive. An example of a multimodal solution is</a:t>
            </a:r>
          </a:p>
          <a:p>
            <a:pPr marL="0" indent="0">
              <a:buNone/>
            </a:pPr>
            <a:r>
              <a:rPr lang="en-AU" sz="1400" dirty="0"/>
              <a:t>a website that combines multiple types of data, for example text, sound and images to</a:t>
            </a:r>
          </a:p>
          <a:p>
            <a:pPr marL="0" indent="0">
              <a:buNone/>
            </a:pPr>
            <a:r>
              <a:rPr lang="en-AU" sz="1400" dirty="0"/>
              <a:t>communicate an idea and information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Systems thinking </a:t>
            </a:r>
            <a:r>
              <a:rPr lang="en-AU" sz="1400" dirty="0"/>
              <a:t>Systems thinking is a way of thinking that takes a holistic approach to identifying and</a:t>
            </a:r>
          </a:p>
          <a:p>
            <a:pPr marL="0" indent="0">
              <a:buNone/>
            </a:pPr>
            <a:r>
              <a:rPr lang="en-AU" sz="1400" dirty="0"/>
              <a:t>solving problems. It involves analysing the interactions and interrelationships between</a:t>
            </a:r>
          </a:p>
          <a:p>
            <a:pPr marL="0" indent="0">
              <a:buNone/>
            </a:pPr>
            <a:r>
              <a:rPr lang="en-AU" sz="1400" dirty="0"/>
              <a:t>individual information system components (data, processes, people and digital systems),</a:t>
            </a:r>
          </a:p>
          <a:p>
            <a:pPr marL="0" indent="0">
              <a:buNone/>
            </a:pPr>
            <a:r>
              <a:rPr lang="en-AU" sz="1400" dirty="0"/>
              <a:t>to identify how they influence the functioning of the entire system.</a:t>
            </a:r>
          </a:p>
          <a:p>
            <a:pPr marL="0" indent="0">
              <a:buNone/>
            </a:pPr>
            <a:r>
              <a:rPr lang="en-AU" sz="1400" dirty="0"/>
              <a:t>Systems thinking also involves understanding the interdependence between information</a:t>
            </a:r>
          </a:p>
          <a:p>
            <a:pPr marL="0" indent="0">
              <a:buNone/>
            </a:pPr>
            <a:r>
              <a:rPr lang="en-AU" sz="1400" dirty="0"/>
              <a:t>systems and how a change or output from one system can affect another, and how this</a:t>
            </a:r>
          </a:p>
          <a:p>
            <a:pPr marL="0" indent="0">
              <a:buNone/>
            </a:pPr>
            <a:r>
              <a:rPr lang="en-AU" sz="1400" dirty="0"/>
              <a:t>affects larger systems such as the economy and society.</a:t>
            </a:r>
          </a:p>
          <a:p>
            <a:pPr marL="0" indent="0">
              <a:buNone/>
            </a:pPr>
            <a:endParaRPr lang="en-AU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9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rIns="0" bIns="0" anchor="b">
            <a:normAutofit/>
          </a:bodyPr>
          <a:lstStyle/>
          <a:p>
            <a:r>
              <a:rPr lang="en-AU" b="1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U3O1</a:t>
            </a:r>
            <a:r>
              <a:rPr lang="en-AU" dirty="0" smtClean="0"/>
              <a:t> - Contributes 10% of Study Score</a:t>
            </a:r>
          </a:p>
          <a:p>
            <a:pPr marL="0" indent="0">
              <a:buNone/>
            </a:pPr>
            <a:r>
              <a:rPr lang="en-A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a solution, develop it using a relational database management system, and diagrammatically represent how users interact with an online solution when supplying data for a transaction</a:t>
            </a:r>
            <a:r>
              <a:rPr lang="en-AU" sz="1800" i="1" dirty="0" smtClean="0"/>
              <a:t>.</a:t>
            </a:r>
          </a:p>
          <a:p>
            <a:pPr marL="0" indent="0">
              <a:buNone/>
            </a:pPr>
            <a:r>
              <a:rPr lang="en-AU" dirty="0" smtClean="0"/>
              <a:t>Assessed via  SAC (School-Assessed Coursework) </a:t>
            </a:r>
            <a:r>
              <a:rPr lang="en-AU" dirty="0" err="1" smtClean="0"/>
              <a:t>ie</a:t>
            </a:r>
            <a:r>
              <a:rPr lang="en-AU" dirty="0" smtClean="0"/>
              <a:t> done  under test conditions</a:t>
            </a:r>
          </a:p>
          <a:p>
            <a:pPr lvl="1"/>
            <a:r>
              <a:rPr lang="en-AU" dirty="0" smtClean="0"/>
              <a:t>Task 1 – Design and develop a relational database solution using Access database (90 marks)</a:t>
            </a:r>
          </a:p>
          <a:p>
            <a:pPr lvl="1"/>
            <a:r>
              <a:rPr lang="en-AU" dirty="0" smtClean="0"/>
              <a:t>Task 2 – Annotated, diagrammatic representation of a users interactions with an online solution when conducting a transaction and the user interface for the page that initiates the transaction(10 marks)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GLOSSARY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 smtClean="0"/>
              <a:t>Types </a:t>
            </a:r>
            <a:r>
              <a:rPr lang="en-AU" sz="1400" b="1" dirty="0"/>
              <a:t>of data </a:t>
            </a:r>
            <a:r>
              <a:rPr lang="en-AU" sz="1400" dirty="0"/>
              <a:t>Types of data are general categories of data including text, number, sound and image</a:t>
            </a:r>
          </a:p>
          <a:p>
            <a:pPr marL="0" indent="0">
              <a:buNone/>
            </a:pPr>
            <a:r>
              <a:rPr lang="en-AU" sz="1400" dirty="0"/>
              <a:t>(still and moving</a:t>
            </a:r>
            <a:r>
              <a:rPr lang="en-AU" sz="1400" dirty="0" smtClean="0"/>
              <a:t>).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User experience </a:t>
            </a:r>
            <a:r>
              <a:rPr lang="en-AU" sz="1400" dirty="0"/>
              <a:t>User experience are those aspects that affect how an end-user interacts with digital</a:t>
            </a:r>
          </a:p>
          <a:p>
            <a:pPr marL="0" indent="0">
              <a:buNone/>
            </a:pPr>
            <a:r>
              <a:rPr lang="en-AU" sz="1400" dirty="0"/>
              <a:t>systems such as visual, interface and navigation design, user needs, functional and</a:t>
            </a:r>
          </a:p>
          <a:p>
            <a:pPr marL="0" indent="0">
              <a:buNone/>
            </a:pPr>
            <a:r>
              <a:rPr lang="en-AU" sz="1400" dirty="0"/>
              <a:t>content requirements, and ergonomics</a:t>
            </a:r>
            <a:r>
              <a:rPr lang="en-AU" sz="1400" dirty="0" smtClean="0"/>
              <a:t>.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User flow diagrams</a:t>
            </a:r>
            <a:r>
              <a:rPr lang="en-AU" sz="1400" dirty="0"/>
              <a:t> User flow diagrams are diagrammatic representations of the path a user travels through</a:t>
            </a:r>
          </a:p>
          <a:p>
            <a:pPr marL="0" indent="0">
              <a:buNone/>
            </a:pPr>
            <a:r>
              <a:rPr lang="en-AU" sz="1400" dirty="0"/>
              <a:t>when using an online interactive solution to complete a task or transaction, such </a:t>
            </a:r>
            <a:r>
              <a:rPr lang="en-AU" sz="1400" dirty="0" smtClean="0"/>
              <a:t>as making </a:t>
            </a:r>
            <a:r>
              <a:rPr lang="en-AU" sz="1400" dirty="0"/>
              <a:t>a reservation or purchasing a product. It is a diagram showing a user’s </a:t>
            </a:r>
            <a:r>
              <a:rPr lang="en-AU" sz="1400" dirty="0" smtClean="0"/>
              <a:t>journey to </a:t>
            </a:r>
            <a:r>
              <a:rPr lang="en-AU" sz="1400" dirty="0"/>
              <a:t>complete a task. User flow diagrams incorporate user interfaces and show </a:t>
            </a:r>
            <a:r>
              <a:rPr lang="en-AU" sz="1400" dirty="0" smtClean="0"/>
              <a:t>the multiple </a:t>
            </a:r>
            <a:r>
              <a:rPr lang="en-AU" sz="1400" dirty="0"/>
              <a:t>entry points to interactive online solutions, for example, paid advertisements,</a:t>
            </a:r>
          </a:p>
          <a:p>
            <a:pPr marL="0" indent="0">
              <a:buNone/>
            </a:pPr>
            <a:r>
              <a:rPr lang="en-AU" sz="1400" dirty="0"/>
              <a:t>social media and search engines may direct a user to a location in the solution </a:t>
            </a:r>
            <a:r>
              <a:rPr lang="en-AU" sz="1400" dirty="0" smtClean="0"/>
              <a:t>other than </a:t>
            </a:r>
            <a:r>
              <a:rPr lang="en-AU" sz="1400" dirty="0"/>
              <a:t>the home page.</a:t>
            </a:r>
            <a:endParaRPr lang="en-A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56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PROBLEM SOLVING METHODOLOGY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31</a:t>
            </a:fld>
            <a:endParaRPr lang="en-A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1" t="20151" r="19750" b="12208"/>
          <a:stretch/>
        </p:blipFill>
        <p:spPr bwMode="auto">
          <a:xfrm>
            <a:off x="1403648" y="908720"/>
            <a:ext cx="627118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3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PROBLEM SOLVING METHODOLOGY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32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7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i="1" dirty="0"/>
              <a:t>Analysis </a:t>
            </a:r>
            <a:r>
              <a:rPr lang="en-AU" dirty="0"/>
              <a:t>typically answers the ‘what questions’ – what is needed to solve a problem, given particular circumstances?</a:t>
            </a:r>
          </a:p>
          <a:p>
            <a:pPr marL="0" indent="0">
              <a:buNone/>
            </a:pPr>
            <a:r>
              <a:rPr lang="en-AU" dirty="0"/>
              <a:t>It involves:</a:t>
            </a:r>
          </a:p>
          <a:p>
            <a:pPr marL="0" indent="0">
              <a:buNone/>
            </a:pPr>
            <a:r>
              <a:rPr lang="en-AU" dirty="0"/>
              <a:t>• </a:t>
            </a:r>
            <a:r>
              <a:rPr lang="en-AU" b="1" dirty="0"/>
              <a:t>Determining the solution requirements. </a:t>
            </a:r>
            <a:r>
              <a:rPr lang="en-AU" dirty="0"/>
              <a:t>What output is the solution to provide? What data is needed </a:t>
            </a:r>
            <a:r>
              <a:rPr lang="en-AU" dirty="0" smtClean="0"/>
              <a:t>to produce </a:t>
            </a:r>
            <a:r>
              <a:rPr lang="en-AU" dirty="0"/>
              <a:t>the output? What functions must the solution provide? These requirements can be classified as </a:t>
            </a:r>
            <a:r>
              <a:rPr lang="en-AU" dirty="0" smtClean="0"/>
              <a:t>being functional</a:t>
            </a:r>
            <a:r>
              <a:rPr lang="en-AU" dirty="0"/>
              <a:t>, that is, what the solution is required to do, and non-functional, which describes the attributes </a:t>
            </a:r>
            <a:r>
              <a:rPr lang="en-AU" dirty="0" smtClean="0"/>
              <a:t>the solution </a:t>
            </a:r>
            <a:r>
              <a:rPr lang="en-AU" dirty="0"/>
              <a:t>should possess including useability, reliability, portability, robustness, maintainability. Tools to assist </a:t>
            </a:r>
            <a:r>
              <a:rPr lang="en-AU" dirty="0" smtClean="0"/>
              <a:t>in determining </a:t>
            </a:r>
            <a:r>
              <a:rPr lang="en-AU" dirty="0"/>
              <a:t>the solution requirements include context diagrams, data flow diagrams and use cases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• </a:t>
            </a:r>
            <a:r>
              <a:rPr lang="en-AU" b="1" dirty="0"/>
              <a:t>Identifying the constraints on the solution.</a:t>
            </a:r>
            <a:r>
              <a:rPr lang="en-AU" dirty="0"/>
              <a:t> What conditions need to be considered when designing a </a:t>
            </a:r>
            <a:r>
              <a:rPr lang="en-AU" dirty="0" smtClean="0"/>
              <a:t>solution? Typical </a:t>
            </a:r>
            <a:r>
              <a:rPr lang="en-AU" dirty="0"/>
              <a:t>constraints include economic, such as cost and time; technical, such as speed of processing, </a:t>
            </a:r>
            <a:r>
              <a:rPr lang="en-AU" dirty="0" smtClean="0"/>
              <a:t>capacity, availability </a:t>
            </a:r>
            <a:r>
              <a:rPr lang="en-AU" dirty="0"/>
              <a:t>of equipment, compatibility and security; social, such as level of expertise of users; legal, such </a:t>
            </a:r>
            <a:r>
              <a:rPr lang="en-AU" dirty="0" smtClean="0"/>
              <a:t>as ownership </a:t>
            </a:r>
            <a:r>
              <a:rPr lang="en-AU" dirty="0"/>
              <a:t>and privacy of data requirements; and useability, such as usefulness and ease of use of solutions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• </a:t>
            </a:r>
            <a:r>
              <a:rPr lang="en-AU" b="1" dirty="0"/>
              <a:t>Determining the scope of the solution. </a:t>
            </a:r>
            <a:r>
              <a:rPr lang="en-AU" dirty="0"/>
              <a:t>The scope states the boundaries or parameters of the solution. </a:t>
            </a:r>
            <a:r>
              <a:rPr lang="en-AU" dirty="0" smtClean="0"/>
              <a:t>It identifies </a:t>
            </a:r>
            <a:r>
              <a:rPr lang="en-AU" dirty="0"/>
              <a:t>the area of interest or what aspects of the problem will and will not be addressed by the solution.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980728"/>
            <a:ext cx="1944216" cy="504056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dirty="0"/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283534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PROBLEM SOLVING METHODOLOGY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33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67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600" i="1" dirty="0"/>
              <a:t>Design </a:t>
            </a:r>
            <a:r>
              <a:rPr lang="en-AU" sz="1600" dirty="0"/>
              <a:t>typically answers the ‘how questions’ – how will the solution requirements be achieved? It involves</a:t>
            </a:r>
            <a:r>
              <a:rPr lang="en-AU" sz="1600" dirty="0" smtClean="0"/>
              <a:t>:</a:t>
            </a:r>
            <a:endParaRPr lang="en-AU" sz="1600" dirty="0"/>
          </a:p>
          <a:p>
            <a:pPr marL="0" indent="0">
              <a:buNone/>
            </a:pPr>
            <a:r>
              <a:rPr lang="en-AU" sz="1600" dirty="0"/>
              <a:t>• </a:t>
            </a:r>
            <a:r>
              <a:rPr lang="en-AU" sz="1600" b="1" dirty="0"/>
              <a:t>Planning how the solution will function and its appearance</a:t>
            </a:r>
            <a:r>
              <a:rPr lang="en-AU" sz="1600" dirty="0"/>
              <a:t>. The solution design typically involves </a:t>
            </a:r>
            <a:r>
              <a:rPr lang="en-AU" sz="1600" dirty="0" smtClean="0"/>
              <a:t>identifying what </a:t>
            </a:r>
            <a:r>
              <a:rPr lang="en-AU" sz="1600" dirty="0"/>
              <a:t>specific data is required and how the data will be named, structured, validated and manipulated. </a:t>
            </a:r>
            <a:r>
              <a:rPr lang="en-AU" sz="1600" dirty="0" smtClean="0"/>
              <a:t>Typical design </a:t>
            </a:r>
            <a:r>
              <a:rPr lang="en-AU" sz="1600" dirty="0"/>
              <a:t>tools for this purpose include data dictionaries and data structure diagrams, </a:t>
            </a:r>
            <a:r>
              <a:rPr lang="en-AU" sz="1600" dirty="0" smtClean="0"/>
              <a:t>input-process-output (IPO</a:t>
            </a:r>
            <a:r>
              <a:rPr lang="en-AU" sz="1600" dirty="0"/>
              <a:t>) charts, flowcharts, pseudocode, object descriptions. Solution design also involves, where </a:t>
            </a:r>
            <a:r>
              <a:rPr lang="en-AU" sz="1600" dirty="0" smtClean="0"/>
              <a:t>appropriate, showing </a:t>
            </a:r>
            <a:r>
              <a:rPr lang="en-AU" sz="1600" dirty="0"/>
              <a:t>how the </a:t>
            </a:r>
            <a:r>
              <a:rPr lang="en-AU" sz="1600" dirty="0" smtClean="0"/>
              <a:t>various components </a:t>
            </a:r>
            <a:r>
              <a:rPr lang="en-AU" sz="1600" dirty="0"/>
              <a:t>of a solution relate to one another, for example web pages, style </a:t>
            </a:r>
            <a:r>
              <a:rPr lang="en-AU" sz="1600" dirty="0" smtClean="0"/>
              <a:t>sheets, scripts</a:t>
            </a:r>
            <a:r>
              <a:rPr lang="en-AU" sz="1600" dirty="0"/>
              <a:t>; queries, forms, reports; modules, procedures, methods, functions. Typical design tools used to show</a:t>
            </a:r>
          </a:p>
          <a:p>
            <a:pPr marL="0" indent="0">
              <a:buNone/>
            </a:pPr>
            <a:r>
              <a:rPr lang="en-AU" sz="1600" dirty="0"/>
              <a:t>relationships include storyboards, site maps, entity-relationship diagrams, data flow diagrams, structure </a:t>
            </a:r>
            <a:r>
              <a:rPr lang="en-AU" sz="1600" dirty="0" smtClean="0"/>
              <a:t>charts, hierarchy </a:t>
            </a:r>
            <a:r>
              <a:rPr lang="en-AU" sz="1600" dirty="0"/>
              <a:t>charts, and context diagrams.</a:t>
            </a:r>
          </a:p>
          <a:p>
            <a:pPr marL="0" indent="0">
              <a:buNone/>
            </a:pPr>
            <a:r>
              <a:rPr lang="en-AU" sz="1600" dirty="0" smtClean="0"/>
              <a:t>Planning </a:t>
            </a:r>
            <a:r>
              <a:rPr lang="en-AU" sz="1600" dirty="0"/>
              <a:t>the solution also involves determining its appearance, including, where appropriate, the user </a:t>
            </a:r>
            <a:r>
              <a:rPr lang="en-AU" sz="1600" dirty="0" smtClean="0"/>
              <a:t>interface. This </a:t>
            </a:r>
            <a:r>
              <a:rPr lang="en-AU" sz="1600" dirty="0"/>
              <a:t>typically involves identifying the position and size of text, images and graphics, font types, colours and </a:t>
            </a:r>
            <a:r>
              <a:rPr lang="en-AU" sz="1600" dirty="0" smtClean="0"/>
              <a:t>text enhancements</a:t>
            </a:r>
            <a:r>
              <a:rPr lang="en-AU" sz="1600" dirty="0"/>
              <a:t>. Design tools used for this purpose include layout diagrams, annotated diagrams/mock ups</a:t>
            </a:r>
            <a:r>
              <a:rPr lang="en-AU" sz="1600" dirty="0" smtClean="0"/>
              <a:t>.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dirty="0"/>
              <a:t>• </a:t>
            </a:r>
            <a:r>
              <a:rPr lang="en-AU" sz="1600" b="1" dirty="0"/>
              <a:t>Determining the evaluation criteria. </a:t>
            </a:r>
            <a:r>
              <a:rPr lang="en-AU" sz="1600" dirty="0"/>
              <a:t>What measures will be used to judge whether or not the solution </a:t>
            </a:r>
            <a:r>
              <a:rPr lang="en-AU" sz="1600" dirty="0" smtClean="0"/>
              <a:t>meets the </a:t>
            </a:r>
            <a:r>
              <a:rPr lang="en-AU" sz="1600" dirty="0"/>
              <a:t>requirements? These criteria should arise from the solution requirements identified in the analysis stage.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167" y="736034"/>
            <a:ext cx="1944216" cy="504056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dirty="0" smtClean="0"/>
              <a:t>DESIGN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855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PROBLEM SOLVING METHODOLOGY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34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67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600" i="1" dirty="0"/>
              <a:t>Development </a:t>
            </a:r>
            <a:r>
              <a:rPr lang="en-AU" sz="1600" dirty="0"/>
              <a:t>typically asks the questions of how do we realise or transform solution instructions into a </a:t>
            </a:r>
            <a:r>
              <a:rPr lang="en-AU" sz="1600" dirty="0" smtClean="0"/>
              <a:t>working solution </a:t>
            </a:r>
            <a:r>
              <a:rPr lang="en-AU" sz="1600" dirty="0"/>
              <a:t>through the use of digital systems. It involves:</a:t>
            </a:r>
          </a:p>
          <a:p>
            <a:pPr marL="0" indent="0">
              <a:buNone/>
            </a:pPr>
            <a:r>
              <a:rPr lang="en-AU" sz="1600" dirty="0"/>
              <a:t>• Electronically ‘building’ or creating the solution following initial designs. It may, however, warrant </a:t>
            </a:r>
            <a:r>
              <a:rPr lang="en-AU" sz="1600" dirty="0" smtClean="0"/>
              <a:t>modifying initial </a:t>
            </a:r>
            <a:r>
              <a:rPr lang="en-AU" sz="1600" dirty="0"/>
              <a:t>designs in order to create a working solution.</a:t>
            </a:r>
          </a:p>
          <a:p>
            <a:pPr marL="0" indent="0">
              <a:buNone/>
            </a:pPr>
            <a:r>
              <a:rPr lang="en-AU" sz="1600" dirty="0"/>
              <a:t>• Validation to check for the reasonableness of data being input. Validation can be both manual and </a:t>
            </a:r>
            <a:r>
              <a:rPr lang="en-AU" sz="1600" dirty="0" smtClean="0"/>
              <a:t>electronic.  Proofreading </a:t>
            </a:r>
            <a:r>
              <a:rPr lang="en-AU" sz="1600" dirty="0"/>
              <a:t>is a manual technique and it occurs when a human scans the data for errors. Electronic </a:t>
            </a:r>
            <a:r>
              <a:rPr lang="en-AU" sz="1600" dirty="0" smtClean="0"/>
              <a:t>validation occurs </a:t>
            </a:r>
            <a:r>
              <a:rPr lang="en-AU" sz="1600" dirty="0"/>
              <a:t>when the validation process is built into the solution. Its effectiveness is determined through the </a:t>
            </a:r>
            <a:r>
              <a:rPr lang="en-AU" sz="1600" dirty="0" smtClean="0"/>
              <a:t>testing activity</a:t>
            </a:r>
            <a:r>
              <a:rPr lang="en-AU" sz="1600" dirty="0"/>
              <a:t>.</a:t>
            </a:r>
          </a:p>
          <a:p>
            <a:pPr marL="0" indent="0">
              <a:buNone/>
            </a:pPr>
            <a:r>
              <a:rPr lang="en-AU" sz="1600" dirty="0"/>
              <a:t>• Testing whether the solution does what it was intended to do. This activity typically involves:</a:t>
            </a:r>
          </a:p>
          <a:p>
            <a:pPr marL="0" indent="0">
              <a:buNone/>
            </a:pPr>
            <a:r>
              <a:rPr lang="en-AU" sz="1600" dirty="0"/>
              <a:t>–– establishing what tests will be conducted</a:t>
            </a:r>
          </a:p>
          <a:p>
            <a:pPr marL="0" indent="0">
              <a:buNone/>
            </a:pPr>
            <a:r>
              <a:rPr lang="en-AU" sz="1600" dirty="0"/>
              <a:t>–– determining what test data will be used</a:t>
            </a:r>
          </a:p>
          <a:p>
            <a:pPr marL="0" indent="0">
              <a:buNone/>
            </a:pPr>
            <a:r>
              <a:rPr lang="en-AU" sz="1600" dirty="0"/>
              <a:t>–– determining expected results</a:t>
            </a:r>
          </a:p>
          <a:p>
            <a:pPr marL="0" indent="0">
              <a:buNone/>
            </a:pPr>
            <a:r>
              <a:rPr lang="en-AU" sz="1600" dirty="0"/>
              <a:t>–– conducting the test</a:t>
            </a:r>
          </a:p>
          <a:p>
            <a:pPr marL="0" indent="0">
              <a:buNone/>
            </a:pPr>
            <a:r>
              <a:rPr lang="en-AU" sz="1600" dirty="0"/>
              <a:t>–– recording the actual results</a:t>
            </a:r>
          </a:p>
          <a:p>
            <a:pPr marL="0" indent="0">
              <a:buNone/>
            </a:pPr>
            <a:r>
              <a:rPr lang="en-AU" sz="1600" dirty="0"/>
              <a:t>–– correcting any identified errors.</a:t>
            </a:r>
          </a:p>
          <a:p>
            <a:pPr marL="0" indent="0">
              <a:buNone/>
            </a:pPr>
            <a:r>
              <a:rPr lang="en-AU" sz="1600" dirty="0"/>
              <a:t>• Writing internal and user documentation, including within the user interface, to support the functioning and </a:t>
            </a:r>
            <a:r>
              <a:rPr lang="en-AU" sz="1600" dirty="0" smtClean="0"/>
              <a:t>use of </a:t>
            </a:r>
            <a:r>
              <a:rPr lang="en-AU" sz="1600" dirty="0"/>
              <a:t>the solution.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166" y="736034"/>
            <a:ext cx="2092617" cy="504056"/>
          </a:xfrm>
          <a:prstGeom prst="rect">
            <a:avLst/>
          </a:prstGeom>
        </p:spPr>
        <p:txBody>
          <a:bodyPr vert="horz" lIns="0" rIns="0" bIns="0" anchor="b">
            <a:normAutofit fontScale="82500" lnSpcReduction="10000"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dirty="0" smtClean="0"/>
              <a:t>DEVELOPMENT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78282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63408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PROBLEM SOLVING METHODOLOGY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35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67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600" i="1" dirty="0"/>
              <a:t>Evaluation </a:t>
            </a:r>
            <a:r>
              <a:rPr lang="en-AU" sz="1600" dirty="0"/>
              <a:t>typically answers the question: ‘How well did the solution meet its stated requirements’? It involves:</a:t>
            </a:r>
          </a:p>
          <a:p>
            <a:pPr marL="0" indent="0">
              <a:buNone/>
            </a:pPr>
            <a:r>
              <a:rPr lang="en-AU" sz="1600" dirty="0"/>
              <a:t>• Determining a strategy for finding out the extent to which the solution meets the required needs of the </a:t>
            </a:r>
            <a:r>
              <a:rPr lang="en-AU" sz="1600" dirty="0" smtClean="0"/>
              <a:t>user.  Typically </a:t>
            </a:r>
            <a:r>
              <a:rPr lang="en-AU" sz="1600" dirty="0"/>
              <a:t>this occurs after the solution has been developed. Usually an evaluation strategy would </a:t>
            </a:r>
            <a:r>
              <a:rPr lang="en-AU" sz="1600" dirty="0" smtClean="0"/>
              <a:t>include specifying </a:t>
            </a:r>
            <a:r>
              <a:rPr lang="en-AU" sz="1600" dirty="0"/>
              <a:t>a timeline, outlining what data will be collected and by what methods and techniques, and how </a:t>
            </a:r>
            <a:r>
              <a:rPr lang="en-AU" sz="1600" dirty="0" smtClean="0"/>
              <a:t>the data </a:t>
            </a:r>
            <a:r>
              <a:rPr lang="en-AU" sz="1600" dirty="0"/>
              <a:t>relates to the criteria that were generated in the design stage.</a:t>
            </a:r>
          </a:p>
          <a:p>
            <a:pPr marL="0" indent="0">
              <a:buNone/>
            </a:pPr>
            <a:r>
              <a:rPr lang="en-AU" sz="1600" dirty="0"/>
              <a:t>• Reporting on the extent to which the solution meets the requirements of the user. This usually takes place </a:t>
            </a:r>
            <a:r>
              <a:rPr lang="en-AU" sz="1600" dirty="0" smtClean="0"/>
              <a:t>after the </a:t>
            </a:r>
            <a:r>
              <a:rPr lang="en-AU" sz="1600" dirty="0"/>
              <a:t>solution has been used by the user/client and is based on the criteria generated in the design stage.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166" y="736034"/>
            <a:ext cx="2092617" cy="504056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dirty="0" smtClean="0"/>
              <a:t>EVALUATION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1995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Resources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AU" dirty="0" smtClean="0"/>
              <a:t>Your textbook</a:t>
            </a:r>
          </a:p>
          <a:p>
            <a:r>
              <a:rPr lang="en-AU" strike="sngStrike" dirty="0" smtClean="0"/>
              <a:t>IT Lecture Notes at </a:t>
            </a:r>
            <a:r>
              <a:rPr lang="en-AU" i="1" strike="sngStrike" dirty="0" smtClean="0"/>
              <a:t>vceit.com</a:t>
            </a:r>
            <a:endParaRPr lang="en-AU" strike="sngStrike" dirty="0" smtClean="0"/>
          </a:p>
          <a:p>
            <a:r>
              <a:rPr lang="en-AU" i="1" dirty="0" smtClean="0"/>
              <a:t>Checkpoints</a:t>
            </a:r>
          </a:p>
          <a:p>
            <a:r>
              <a:rPr lang="en-AU" dirty="0" smtClean="0"/>
              <a:t>Be cautious using resources (e.g. practice exams &amp; outcomes) from before 2016.  The course has </a:t>
            </a:r>
            <a:r>
              <a:rPr lang="en-AU" b="1" dirty="0" smtClean="0"/>
              <a:t>changed</a:t>
            </a:r>
            <a:r>
              <a:rPr lang="en-AU" dirty="0" smtClean="0"/>
              <a:t>. 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924944"/>
            <a:ext cx="4413176" cy="1143000"/>
          </a:xfrm>
        </p:spPr>
        <p:txBody>
          <a:bodyPr/>
          <a:lstStyle/>
          <a:p>
            <a:pPr algn="ctr"/>
            <a:r>
              <a:rPr lang="en-AU" b="1" dirty="0" smtClean="0"/>
              <a:t>The end</a:t>
            </a:r>
            <a:endParaRPr lang="en-AU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37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Database skills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916832"/>
            <a:ext cx="8712968" cy="4680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RDBMS functions apply to </a:t>
            </a:r>
            <a:r>
              <a:rPr lang="en-AU" sz="2600" dirty="0" smtClean="0"/>
              <a:t>U3O1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tables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relationships between tables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 range of data types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electronically  validate</a:t>
            </a:r>
            <a:r>
              <a:rPr kumimoji="0" lang="en-A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date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create, edit and use queries 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AU" sz="2400" dirty="0" smtClean="0"/>
              <a:t>search and filter records</a:t>
            </a:r>
            <a:endParaRPr lang="en-AU" sz="2400" dirty="0"/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 calculations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and edit formatted</a:t>
            </a:r>
            <a:r>
              <a:rPr kumimoji="0" lang="en-A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reports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AU" sz="2400" baseline="0" dirty="0" smtClean="0"/>
              <a:t>sort</a:t>
            </a:r>
            <a:r>
              <a:rPr lang="en-AU" sz="2400" dirty="0" smtClean="0"/>
              <a:t> records or index on different fields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088" y="6414789"/>
            <a:ext cx="3352800" cy="365125"/>
          </a:xfrm>
        </p:spPr>
        <p:txBody>
          <a:bodyPr/>
          <a:lstStyle/>
          <a:p>
            <a:r>
              <a:rPr lang="en-AU" dirty="0" smtClean="0"/>
              <a:t>Yr12 Informatics 2016 v6.1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Draw/Graphics skills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916832"/>
            <a:ext cx="8712968" cy="4680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drawing/graphics software functions apply to U3O1: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/>
              <a:t>create/select </a:t>
            </a:r>
            <a:r>
              <a:rPr lang="en-GB" sz="2400" dirty="0"/>
              <a:t>a range of </a:t>
            </a:r>
            <a:r>
              <a:rPr lang="en-GB" sz="2400" dirty="0" smtClean="0"/>
              <a:t>shapes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/>
              <a:t>use symbols/images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/>
              <a:t>show </a:t>
            </a:r>
            <a:r>
              <a:rPr lang="en-GB" sz="2400" dirty="0"/>
              <a:t>relationships and </a:t>
            </a:r>
            <a:r>
              <a:rPr lang="en-GB" sz="2400" dirty="0" smtClean="0"/>
              <a:t>directions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/>
              <a:t>enter</a:t>
            </a:r>
            <a:r>
              <a:rPr lang="en-GB" sz="2400" dirty="0"/>
              <a:t>, edit and format text and other content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/>
              <a:t>use </a:t>
            </a:r>
            <a:r>
              <a:rPr lang="en-GB" sz="2400" dirty="0"/>
              <a:t>colour/shading.</a:t>
            </a:r>
            <a:endParaRPr lang="en-AU" sz="2400" dirty="0"/>
          </a:p>
          <a:p>
            <a:pPr marL="393192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512" y="6414789"/>
            <a:ext cx="3352800" cy="365125"/>
          </a:xfrm>
        </p:spPr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98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AU" b="1" dirty="0" smtClean="0"/>
              <a:t>Outcomes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363272" cy="4389120"/>
          </a:xfrm>
        </p:spPr>
        <p:txBody>
          <a:bodyPr>
            <a:normAutofit fontScale="92500"/>
          </a:bodyPr>
          <a:lstStyle/>
          <a:p>
            <a:r>
              <a:rPr lang="en-AU" b="1" dirty="0" smtClean="0"/>
              <a:t>U3O2 </a:t>
            </a:r>
            <a:r>
              <a:rPr lang="en-AU" dirty="0" smtClean="0"/>
              <a:t> - When combined with U4O1 contributes 30% of study score</a:t>
            </a:r>
          </a:p>
          <a:p>
            <a:pPr marL="0" indent="0">
              <a:buNone/>
            </a:pPr>
            <a:r>
              <a:rPr lang="en-AU" sz="2200" i="1" dirty="0" smtClean="0"/>
              <a:t>Use a range of appropriate techniques and processes to acquire, prepare, manipulate and interpret complex data to confirm or refute a hypothesis, and formulate a project plan to manage progress.</a:t>
            </a:r>
          </a:p>
          <a:p>
            <a:pPr marL="0" indent="0">
              <a:buNone/>
            </a:pPr>
            <a:r>
              <a:rPr lang="en-AU" dirty="0" smtClean="0"/>
              <a:t>Assessed through a SAT (school assessed task) part of which is done outside of class time (</a:t>
            </a:r>
            <a:r>
              <a:rPr lang="en-AU" dirty="0" err="1" smtClean="0"/>
              <a:t>eg</a:t>
            </a:r>
            <a:r>
              <a:rPr lang="en-AU" dirty="0" smtClean="0"/>
              <a:t> like Media folio task)</a:t>
            </a:r>
          </a:p>
          <a:p>
            <a:pPr lvl="1">
              <a:tabLst>
                <a:tab pos="1608138" algn="l"/>
              </a:tabLst>
            </a:pPr>
            <a:r>
              <a:rPr lang="en-AU" dirty="0" smtClean="0"/>
              <a:t>Task 1 –	Report including hypothesis, finding and conclusion</a:t>
            </a:r>
          </a:p>
          <a:p>
            <a:pPr lvl="1"/>
            <a:r>
              <a:rPr lang="en-AU" dirty="0" smtClean="0"/>
              <a:t>Task 2 –Collection, validation, manipulation and management of data sets</a:t>
            </a:r>
          </a:p>
          <a:p>
            <a:pPr lvl="1">
              <a:tabLst>
                <a:tab pos="1608138" algn="l"/>
              </a:tabLst>
            </a:pPr>
            <a:r>
              <a:rPr lang="en-AU" dirty="0" smtClean="0"/>
              <a:t>Task 3 – Project planning including Gantt charts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spcBef>
                <a:spcPct val="0"/>
              </a:spcBef>
              <a:buNone/>
              <a:defRPr kumimoji="0" sz="5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Software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916832"/>
            <a:ext cx="8712968" cy="4680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software tools will be needed for U3O2: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AU" sz="2400" dirty="0" smtClean="0"/>
              <a:t>Appropriate </a:t>
            </a:r>
            <a:r>
              <a:rPr lang="en-AU" sz="2400" dirty="0"/>
              <a:t>tool for documenting project </a:t>
            </a:r>
            <a:r>
              <a:rPr lang="en-AU" sz="2400" dirty="0" smtClean="0"/>
              <a:t>plans (Excel)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AU" sz="2400" dirty="0" smtClean="0"/>
              <a:t>Software </a:t>
            </a:r>
            <a:r>
              <a:rPr lang="en-AU" sz="2400" dirty="0"/>
              <a:t>tools to capture, store, prepare and manipulate </a:t>
            </a:r>
            <a:r>
              <a:rPr lang="en-AU" sz="2400" dirty="0" smtClean="0"/>
              <a:t>data( Google forms, survey monkey, Excel, …)</a:t>
            </a:r>
            <a:endParaRPr lang="en-AU" sz="2400" dirty="0"/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3192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7112" y="6381328"/>
            <a:ext cx="3352800" cy="365125"/>
          </a:xfrm>
        </p:spPr>
        <p:txBody>
          <a:bodyPr/>
          <a:lstStyle/>
          <a:p>
            <a:r>
              <a:rPr lang="en-AU" dirty="0" smtClean="0"/>
              <a:t>Yr12 Informatics 2016 v6.1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Outcomes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U4O1 </a:t>
            </a:r>
            <a:r>
              <a:rPr lang="en-AU" dirty="0" smtClean="0"/>
              <a:t>-</a:t>
            </a:r>
            <a:r>
              <a:rPr lang="en-AU" b="1" dirty="0" smtClean="0"/>
              <a:t> </a:t>
            </a:r>
            <a:r>
              <a:rPr lang="en-AU" dirty="0" smtClean="0"/>
              <a:t>When </a:t>
            </a:r>
            <a:r>
              <a:rPr lang="en-AU" dirty="0"/>
              <a:t>combined with </a:t>
            </a:r>
            <a:r>
              <a:rPr lang="en-AU" dirty="0" smtClean="0"/>
              <a:t>U3O2 </a:t>
            </a:r>
            <a:r>
              <a:rPr lang="en-AU" dirty="0"/>
              <a:t>contributes 30% of study </a:t>
            </a:r>
            <a:r>
              <a:rPr lang="en-AU" dirty="0" smtClean="0"/>
              <a:t>score</a:t>
            </a:r>
          </a:p>
          <a:p>
            <a:pPr marL="0" indent="0">
              <a:buNone/>
            </a:pPr>
            <a:r>
              <a:rPr lang="en-AU" sz="2000" i="1" dirty="0" smtClean="0"/>
              <a:t>Design, develop and evaluate a multimodal online solution that confirms or refutes a hypothesis, and assess the effectiveness of the project plan in managing progress.</a:t>
            </a:r>
            <a:endParaRPr lang="en-AU" sz="2000" b="1" i="1" dirty="0" smtClean="0"/>
          </a:p>
          <a:p>
            <a:pPr lvl="1"/>
            <a:r>
              <a:rPr lang="en-AU" dirty="0" smtClean="0"/>
              <a:t>Task 1 – Project plan Gantt charts</a:t>
            </a:r>
          </a:p>
          <a:p>
            <a:pPr lvl="1"/>
            <a:r>
              <a:rPr lang="en-AU" dirty="0" smtClean="0"/>
              <a:t>Task 2 – Multimodal online solution</a:t>
            </a:r>
          </a:p>
          <a:p>
            <a:pPr lvl="1"/>
            <a:r>
              <a:rPr lang="en-AU" dirty="0" smtClean="0"/>
              <a:t>Task 3 – Report evaluating the effectiveness of the solution and project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Yr12 Informatics 2016 v6.1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Multimodal authoring software skills needed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9536"/>
            <a:ext cx="8075240" cy="3293720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import/enter</a:t>
            </a:r>
            <a:r>
              <a:rPr lang="en-GB" sz="2400" dirty="0"/>
              <a:t>, edit and format </a:t>
            </a:r>
            <a:r>
              <a:rPr lang="en-GB" sz="2400" dirty="0" smtClean="0"/>
              <a:t>content</a:t>
            </a:r>
            <a:endParaRPr lang="en-AU" sz="2400" dirty="0" smtClean="0"/>
          </a:p>
          <a:p>
            <a:r>
              <a:rPr lang="en-GB" sz="2400" dirty="0" smtClean="0"/>
              <a:t>structure </a:t>
            </a:r>
            <a:r>
              <a:rPr lang="en-GB" sz="2400" dirty="0"/>
              <a:t>screen layout</a:t>
            </a:r>
            <a:endParaRPr lang="en-AU" sz="2400" dirty="0" smtClean="0"/>
          </a:p>
          <a:p>
            <a:pPr lvl="0"/>
            <a:r>
              <a:rPr lang="en-GB" sz="2400" dirty="0" smtClean="0"/>
              <a:t>create links</a:t>
            </a:r>
            <a:endParaRPr lang="en-AU" sz="2400" dirty="0" smtClean="0"/>
          </a:p>
          <a:p>
            <a:pPr lvl="0"/>
            <a:r>
              <a:rPr lang="en-GB" sz="2400" dirty="0" smtClean="0"/>
              <a:t>provide navigation</a:t>
            </a:r>
            <a:endParaRPr lang="en-AU" sz="2400" dirty="0" smtClean="0"/>
          </a:p>
          <a:p>
            <a:pPr lvl="0"/>
            <a:r>
              <a:rPr lang="en-GB" sz="2400" dirty="0" smtClean="0"/>
              <a:t>create buttons</a:t>
            </a:r>
            <a:endParaRPr lang="en-AU" sz="2400" dirty="0" smtClean="0"/>
          </a:p>
          <a:p>
            <a:r>
              <a:rPr lang="en-GB" sz="2400" dirty="0" smtClean="0"/>
              <a:t>incorporate </a:t>
            </a:r>
            <a:r>
              <a:rPr lang="en-GB" sz="2400" dirty="0"/>
              <a:t>images (still and moving), text and sound.</a:t>
            </a:r>
            <a:endParaRPr lang="en-AU" sz="2400" dirty="0"/>
          </a:p>
          <a:p>
            <a:pPr marL="0" lvl="0" indent="0">
              <a:buNone/>
            </a:pPr>
            <a:endParaRPr lang="en-AU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Yr12 Informatics 2016 v6.1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C7CA-2917-4466-8D36-0D97FE018254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617</TotalTime>
  <Words>4888</Words>
  <Application>Microsoft Office PowerPoint</Application>
  <PresentationFormat>On-screen Show (4:3)</PresentationFormat>
  <Paragraphs>491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Flow</vt:lpstr>
      <vt:lpstr>INFORMATICS 2016</vt:lpstr>
      <vt:lpstr>Course Overview</vt:lpstr>
      <vt:lpstr>Outcomes</vt:lpstr>
      <vt:lpstr>PowerPoint Presentation</vt:lpstr>
      <vt:lpstr>PowerPoint Presentation</vt:lpstr>
      <vt:lpstr>Outcomes</vt:lpstr>
      <vt:lpstr>PowerPoint Presentation</vt:lpstr>
      <vt:lpstr>Outcomes</vt:lpstr>
      <vt:lpstr>Multimodal authoring software skills needed</vt:lpstr>
      <vt:lpstr>Outcomes</vt:lpstr>
      <vt:lpstr>End of year exam  Best guess at this stage</vt:lpstr>
      <vt:lpstr>What do you need to know?</vt:lpstr>
      <vt:lpstr>Key knowledge list  </vt:lpstr>
      <vt:lpstr>Key knowledge list  </vt:lpstr>
      <vt:lpstr>Key knowledge list  </vt:lpstr>
      <vt:lpstr>Key knowledge list  </vt:lpstr>
      <vt:lpstr>Key knowledge list  </vt:lpstr>
      <vt:lpstr>Key knowledge list  </vt:lpstr>
      <vt:lpstr>Key knowledge list  </vt:lpstr>
      <vt:lpstr>Key knowledge list  </vt:lpstr>
      <vt:lpstr>Key knowledge list </vt:lpstr>
      <vt:lpstr>Key knowledge list </vt:lpstr>
      <vt:lpstr>GLOSSARY</vt:lpstr>
      <vt:lpstr>GLOSSARY</vt:lpstr>
      <vt:lpstr>GLOSSARY</vt:lpstr>
      <vt:lpstr>GLOSSARY</vt:lpstr>
      <vt:lpstr>GLOSSARY</vt:lpstr>
      <vt:lpstr>GLOSSARY</vt:lpstr>
      <vt:lpstr>GLOSSARY</vt:lpstr>
      <vt:lpstr>GLOSSARY</vt:lpstr>
      <vt:lpstr>PROBLEM SOLVING METHODOLOGY</vt:lpstr>
      <vt:lpstr>PROBLEM SOLVING METHODOLOGY</vt:lpstr>
      <vt:lpstr>PROBLEM SOLVING METHODOLOGY</vt:lpstr>
      <vt:lpstr>PROBLEM SOLVING METHODOLOGY</vt:lpstr>
      <vt:lpstr>PROBLEM SOLVING METHODOLOGY</vt:lpstr>
      <vt:lpstr>Resources</vt:lpstr>
      <vt:lpstr>The end</vt:lpstr>
    </vt:vector>
  </TitlesOfParts>
  <Company>here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Applications 2011</dc:title>
  <dc:creator>Mark Kelly</dc:creator>
  <cp:lastModifiedBy>Craig Darroch</cp:lastModifiedBy>
  <cp:revision>49</cp:revision>
  <cp:lastPrinted>2015-11-24T21:36:09Z</cp:lastPrinted>
  <dcterms:created xsi:type="dcterms:W3CDTF">2010-11-15T00:31:00Z</dcterms:created>
  <dcterms:modified xsi:type="dcterms:W3CDTF">2015-11-25T00:52:01Z</dcterms:modified>
</cp:coreProperties>
</file>