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4" r:id="rId6"/>
    <p:sldId id="263" r:id="rId7"/>
    <p:sldId id="267" r:id="rId8"/>
    <p:sldId id="272" r:id="rId9"/>
    <p:sldId id="268" r:id="rId10"/>
    <p:sldId id="269" r:id="rId11"/>
    <p:sldId id="270" r:id="rId12"/>
    <p:sldId id="271" r:id="rId13"/>
    <p:sldId id="273" r:id="rId14"/>
    <p:sldId id="274" r:id="rId15"/>
    <p:sldId id="275" r:id="rId16"/>
    <p:sldId id="259" r:id="rId17"/>
    <p:sldId id="265" r:id="rId18"/>
    <p:sldId id="266" r:id="rId19"/>
    <p:sldId id="260"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E1D8"/>
    <a:srgbClr val="F884DA"/>
    <a:srgbClr val="FFA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EADD8-BAF1-464C-B53F-FF5A9FBBD66B}"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3984384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EADD8-BAF1-464C-B53F-FF5A9FBBD66B}"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410555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EADD8-BAF1-464C-B53F-FF5A9FBBD66B}"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156297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vantGarde Bk BT" pitchFamily="34" charset="0"/>
                <a:ea typeface="Absolut Pro Light reduced" pitchFamily="34" charset="0"/>
              </a:defRPr>
            </a:lvl1pPr>
          </a:lstStyle>
          <a:p>
            <a:r>
              <a:rPr lang="en-US" dirty="0" smtClean="0"/>
              <a:t>something</a:t>
            </a:r>
            <a:endParaRPr lang="en-US" dirty="0"/>
          </a:p>
        </p:txBody>
      </p:sp>
      <p:sp>
        <p:nvSpPr>
          <p:cNvPr id="3" name="Content Placeholder 2"/>
          <p:cNvSpPr>
            <a:spLocks noGrp="1"/>
          </p:cNvSpPr>
          <p:nvPr>
            <p:ph idx="1"/>
          </p:nvPr>
        </p:nvSpPr>
        <p:spPr/>
        <p:txBody>
          <a:bodyPr/>
          <a:lstStyle>
            <a:lvl1pPr>
              <a:defRPr>
                <a:latin typeface="AvantGarde Bk BT" pitchFamily="34" charset="0"/>
                <a:ea typeface="Absolut Pro Light reduced" pitchFamily="34" charset="0"/>
              </a:defRPr>
            </a:lvl1pPr>
            <a:lvl2pPr>
              <a:defRPr>
                <a:latin typeface="AvantGarde Bk BT" pitchFamily="34" charset="0"/>
                <a:ea typeface="Absolut Pro Light reduced" pitchFamily="34" charset="0"/>
              </a:defRPr>
            </a:lvl2pPr>
            <a:lvl3pPr>
              <a:defRPr>
                <a:latin typeface="AvantGarde Bk BT" pitchFamily="34" charset="0"/>
                <a:ea typeface="Absolut Pro Light reduced" pitchFamily="34" charset="0"/>
              </a:defRPr>
            </a:lvl3pPr>
            <a:lvl4pPr>
              <a:defRPr>
                <a:latin typeface="AvantGarde Bk BT" pitchFamily="34" charset="0"/>
                <a:ea typeface="Absolut Pro Light reduced" pitchFamily="34" charset="0"/>
              </a:defRPr>
            </a:lvl4pPr>
            <a:lvl5pPr>
              <a:defRPr>
                <a:latin typeface="AvantGarde Bk BT" pitchFamily="34" charset="0"/>
                <a:ea typeface="Absolut Pro Light reduc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1339-F164-4FCA-B4A7-FCBE8E6A471C}" type="slidenum">
              <a:rPr lang="en-US" smtClean="0"/>
              <a:t>‹#›</a:t>
            </a:fld>
            <a:endParaRPr lang="en-US"/>
          </a:p>
        </p:txBody>
      </p:sp>
      <p:sp>
        <p:nvSpPr>
          <p:cNvPr id="9" name="Rounded Rectangular Callout 8">
            <a:hlinkClick r:id="rId2" action="ppaction://hlinksldjump"/>
          </p:cNvPr>
          <p:cNvSpPr/>
          <p:nvPr userDrawn="1"/>
        </p:nvSpPr>
        <p:spPr>
          <a:xfrm>
            <a:off x="179512" y="5949280"/>
            <a:ext cx="1152128" cy="648072"/>
          </a:xfrm>
          <a:prstGeom prst="wedgeRoundRectCallout">
            <a:avLst/>
          </a:prstGeom>
          <a:solidFill>
            <a:srgbClr val="FFA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Return</a:t>
            </a:r>
            <a:r>
              <a:rPr lang="en-AU" baseline="0" dirty="0" smtClean="0"/>
              <a:t> to Menu</a:t>
            </a:r>
            <a:endParaRPr lang="en-US" dirty="0"/>
          </a:p>
        </p:txBody>
      </p:sp>
    </p:spTree>
    <p:extLst>
      <p:ext uri="{BB962C8B-B14F-4D97-AF65-F5344CB8AC3E}">
        <p14:creationId xmlns:p14="http://schemas.microsoft.com/office/powerpoint/2010/main" val="4238104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EADD8-BAF1-464C-B53F-FF5A9FBBD66B}" type="datetimeFigureOut">
              <a:rPr lang="en-US" smtClean="0"/>
              <a:t>7/21/2012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168713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EADD8-BAF1-464C-B53F-FF5A9FBBD66B}" type="datetimeFigureOut">
              <a:rPr lang="en-US" smtClean="0"/>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5682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EADD8-BAF1-464C-B53F-FF5A9FBBD66B}" type="datetimeFigureOut">
              <a:rPr lang="en-US" smtClean="0"/>
              <a:t>7/21/2012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331328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1EADD8-BAF1-464C-B53F-FF5A9FBBD66B}" type="datetimeFigureOut">
              <a:rPr lang="en-US" smtClean="0"/>
              <a:t>7/21/2012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983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EADD8-BAF1-464C-B53F-FF5A9FBBD66B}" type="datetimeFigureOut">
              <a:rPr lang="en-US" smtClean="0"/>
              <a:t>7/21/2012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42337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EADD8-BAF1-464C-B53F-FF5A9FBBD66B}" type="datetimeFigureOut">
              <a:rPr lang="en-US" smtClean="0"/>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175069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EADD8-BAF1-464C-B53F-FF5A9FBBD66B}" type="datetimeFigureOut">
              <a:rPr lang="en-US" smtClean="0"/>
              <a:t>7/21/2012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1339-F164-4FCA-B4A7-FCBE8E6A471C}" type="slidenum">
              <a:rPr lang="en-US" smtClean="0"/>
              <a:t>‹#›</a:t>
            </a:fld>
            <a:endParaRPr lang="en-US"/>
          </a:p>
        </p:txBody>
      </p:sp>
    </p:spTree>
    <p:extLst>
      <p:ext uri="{BB962C8B-B14F-4D97-AF65-F5344CB8AC3E}">
        <p14:creationId xmlns:p14="http://schemas.microsoft.com/office/powerpoint/2010/main" val="38336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EADD8-BAF1-464C-B53F-FF5A9FBBD66B}" type="datetimeFigureOut">
              <a:rPr lang="en-US" smtClean="0"/>
              <a:t>7/21/2012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11339-F164-4FCA-B4A7-FCBE8E6A471C}" type="slidenum">
              <a:rPr lang="en-US" smtClean="0"/>
              <a:t>‹#›</a:t>
            </a:fld>
            <a:endParaRPr lang="en-US"/>
          </a:p>
        </p:txBody>
      </p:sp>
    </p:spTree>
    <p:extLst>
      <p:ext uri="{BB962C8B-B14F-4D97-AF65-F5344CB8AC3E}">
        <p14:creationId xmlns:p14="http://schemas.microsoft.com/office/powerpoint/2010/main" val="300671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1470025"/>
          </a:xfrm>
        </p:spPr>
        <p:txBody>
          <a:bodyPr/>
          <a:lstStyle/>
          <a:p>
            <a:r>
              <a:rPr lang="en-AU" dirty="0" smtClean="0">
                <a:latin typeface="Absolut Pro Light reduced" pitchFamily="34" charset="0"/>
                <a:ea typeface="Absolut Pro Light reduced" pitchFamily="34" charset="0"/>
              </a:rPr>
              <a:t>Pigs Galore Spreadsheet</a:t>
            </a:r>
            <a:endParaRPr lang="en-US" dirty="0">
              <a:latin typeface="Absolut Pro Light reduced" pitchFamily="34" charset="0"/>
              <a:ea typeface="Absolut Pro Light reduced" pitchFamily="34" charset="0"/>
            </a:endParaRPr>
          </a:p>
        </p:txBody>
      </p:sp>
      <p:sp>
        <p:nvSpPr>
          <p:cNvPr id="3" name="Subtitle 2"/>
          <p:cNvSpPr>
            <a:spLocks noGrp="1"/>
          </p:cNvSpPr>
          <p:nvPr>
            <p:ph type="subTitle" idx="1"/>
          </p:nvPr>
        </p:nvSpPr>
        <p:spPr>
          <a:xfrm>
            <a:off x="1371600" y="3672607"/>
            <a:ext cx="6400800" cy="707826"/>
          </a:xfrm>
        </p:spPr>
        <p:txBody>
          <a:bodyPr>
            <a:normAutofit/>
          </a:bodyPr>
          <a:lstStyle/>
          <a:p>
            <a:r>
              <a:rPr lang="en-AU" dirty="0" smtClean="0">
                <a:solidFill>
                  <a:schemeClr val="bg1">
                    <a:lumMod val="50000"/>
                  </a:schemeClr>
                </a:solidFill>
                <a:latin typeface="Absolut Pro Book reduced" pitchFamily="34" charset="0"/>
                <a:ea typeface="Absolut Pro Book reduced" pitchFamily="34" charset="0"/>
              </a:rPr>
              <a:t>User Documentation</a:t>
            </a:r>
            <a:endParaRPr lang="en-US" dirty="0">
              <a:solidFill>
                <a:schemeClr val="bg1">
                  <a:lumMod val="50000"/>
                </a:schemeClr>
              </a:solidFill>
              <a:latin typeface="Absolut Pro Book reduced" pitchFamily="34" charset="0"/>
              <a:ea typeface="Absolut Pro Book reduced" pitchFamily="34" charset="0"/>
            </a:endParaRPr>
          </a:p>
        </p:txBody>
      </p:sp>
      <p:sp>
        <p:nvSpPr>
          <p:cNvPr id="4" name="TextBox 3"/>
          <p:cNvSpPr txBox="1"/>
          <p:nvPr/>
        </p:nvSpPr>
        <p:spPr>
          <a:xfrm>
            <a:off x="5713181" y="3439333"/>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5" name="TextBox 4"/>
          <p:cNvSpPr txBox="1"/>
          <p:nvPr/>
        </p:nvSpPr>
        <p:spPr>
          <a:xfrm>
            <a:off x="5652120" y="514961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6" name="TextBox 5"/>
          <p:cNvSpPr txBox="1"/>
          <p:nvPr/>
        </p:nvSpPr>
        <p:spPr>
          <a:xfrm>
            <a:off x="2699792" y="5334280"/>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7" name="TextBox 6"/>
          <p:cNvSpPr txBox="1"/>
          <p:nvPr/>
        </p:nvSpPr>
        <p:spPr>
          <a:xfrm>
            <a:off x="3008294" y="6093296"/>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8" name="TextBox 7"/>
          <p:cNvSpPr txBox="1"/>
          <p:nvPr/>
        </p:nvSpPr>
        <p:spPr>
          <a:xfrm>
            <a:off x="5305933" y="5911048"/>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9" name="TextBox 8"/>
          <p:cNvSpPr txBox="1"/>
          <p:nvPr/>
        </p:nvSpPr>
        <p:spPr>
          <a:xfrm>
            <a:off x="1547664" y="5754289"/>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0" name="TextBox 9"/>
          <p:cNvSpPr txBox="1"/>
          <p:nvPr/>
        </p:nvSpPr>
        <p:spPr>
          <a:xfrm>
            <a:off x="962247" y="5013487"/>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1" name="TextBox 10"/>
          <p:cNvSpPr txBox="1"/>
          <p:nvPr/>
        </p:nvSpPr>
        <p:spPr>
          <a:xfrm>
            <a:off x="251520" y="6123621"/>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2" name="TextBox 11"/>
          <p:cNvSpPr txBox="1"/>
          <p:nvPr/>
        </p:nvSpPr>
        <p:spPr>
          <a:xfrm>
            <a:off x="239605" y="400506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3" name="TextBox 12"/>
          <p:cNvSpPr txBox="1"/>
          <p:nvPr/>
        </p:nvSpPr>
        <p:spPr>
          <a:xfrm>
            <a:off x="1870021" y="4406942"/>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4" name="TextBox 13"/>
          <p:cNvSpPr txBox="1"/>
          <p:nvPr/>
        </p:nvSpPr>
        <p:spPr>
          <a:xfrm>
            <a:off x="1394295" y="3469650"/>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5" name="TextBox 14"/>
          <p:cNvSpPr txBox="1"/>
          <p:nvPr/>
        </p:nvSpPr>
        <p:spPr>
          <a:xfrm>
            <a:off x="376830" y="2636912"/>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6" name="TextBox 15"/>
          <p:cNvSpPr txBox="1"/>
          <p:nvPr/>
        </p:nvSpPr>
        <p:spPr>
          <a:xfrm>
            <a:off x="3642336" y="477627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7" name="TextBox 16"/>
          <p:cNvSpPr txBox="1"/>
          <p:nvPr/>
        </p:nvSpPr>
        <p:spPr>
          <a:xfrm>
            <a:off x="5068643" y="4580172"/>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8" name="TextBox 17"/>
          <p:cNvSpPr txBox="1"/>
          <p:nvPr/>
        </p:nvSpPr>
        <p:spPr>
          <a:xfrm>
            <a:off x="6660232" y="422469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19" name="TextBox 18"/>
          <p:cNvSpPr txBox="1"/>
          <p:nvPr/>
        </p:nvSpPr>
        <p:spPr>
          <a:xfrm>
            <a:off x="6804248" y="5772783"/>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0" name="TextBox 19"/>
          <p:cNvSpPr txBox="1"/>
          <p:nvPr/>
        </p:nvSpPr>
        <p:spPr>
          <a:xfrm>
            <a:off x="7956376" y="5414519"/>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1" name="TextBox 20"/>
          <p:cNvSpPr txBox="1"/>
          <p:nvPr/>
        </p:nvSpPr>
        <p:spPr>
          <a:xfrm>
            <a:off x="8748464" y="6296653"/>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2" name="TextBox 21"/>
          <p:cNvSpPr txBox="1"/>
          <p:nvPr/>
        </p:nvSpPr>
        <p:spPr>
          <a:xfrm>
            <a:off x="101679" y="2418"/>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3" name="TextBox 22"/>
          <p:cNvSpPr txBox="1"/>
          <p:nvPr/>
        </p:nvSpPr>
        <p:spPr>
          <a:xfrm>
            <a:off x="4674625" y="477707"/>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4" name="TextBox 23"/>
          <p:cNvSpPr txBox="1"/>
          <p:nvPr/>
        </p:nvSpPr>
        <p:spPr>
          <a:xfrm>
            <a:off x="1979712" y="692696"/>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5" name="TextBox 24"/>
          <p:cNvSpPr txBox="1"/>
          <p:nvPr/>
        </p:nvSpPr>
        <p:spPr>
          <a:xfrm>
            <a:off x="532313" y="1194441"/>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6" name="TextBox 25"/>
          <p:cNvSpPr txBox="1"/>
          <p:nvPr/>
        </p:nvSpPr>
        <p:spPr>
          <a:xfrm>
            <a:off x="2843808" y="1563773"/>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7" name="TextBox 26"/>
          <p:cNvSpPr txBox="1"/>
          <p:nvPr/>
        </p:nvSpPr>
        <p:spPr>
          <a:xfrm>
            <a:off x="1254954" y="1916832"/>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8" name="TextBox 27"/>
          <p:cNvSpPr txBox="1"/>
          <p:nvPr/>
        </p:nvSpPr>
        <p:spPr>
          <a:xfrm>
            <a:off x="2565129" y="300624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29" name="TextBox 28"/>
          <p:cNvSpPr txBox="1"/>
          <p:nvPr/>
        </p:nvSpPr>
        <p:spPr>
          <a:xfrm>
            <a:off x="3780882" y="327037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0" name="TextBox 29"/>
          <p:cNvSpPr txBox="1"/>
          <p:nvPr/>
        </p:nvSpPr>
        <p:spPr>
          <a:xfrm>
            <a:off x="7682373" y="1379107"/>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1" name="TextBox 30"/>
          <p:cNvSpPr txBox="1"/>
          <p:nvPr/>
        </p:nvSpPr>
        <p:spPr>
          <a:xfrm>
            <a:off x="6511539" y="2241820"/>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2" name="TextBox 31"/>
          <p:cNvSpPr txBox="1"/>
          <p:nvPr/>
        </p:nvSpPr>
        <p:spPr>
          <a:xfrm>
            <a:off x="8558583" y="228616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3" name="TextBox 32"/>
          <p:cNvSpPr txBox="1"/>
          <p:nvPr/>
        </p:nvSpPr>
        <p:spPr>
          <a:xfrm>
            <a:off x="8249084" y="4026174"/>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4" name="TextBox 33"/>
          <p:cNvSpPr txBox="1"/>
          <p:nvPr/>
        </p:nvSpPr>
        <p:spPr>
          <a:xfrm>
            <a:off x="7389665" y="3100318"/>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5" name="TextBox 34"/>
          <p:cNvSpPr txBox="1"/>
          <p:nvPr/>
        </p:nvSpPr>
        <p:spPr>
          <a:xfrm>
            <a:off x="3301002" y="205775"/>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6" name="TextBox 35"/>
          <p:cNvSpPr txBox="1"/>
          <p:nvPr/>
        </p:nvSpPr>
        <p:spPr>
          <a:xfrm>
            <a:off x="4381917" y="1778566"/>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7" name="TextBox 36"/>
          <p:cNvSpPr txBox="1"/>
          <p:nvPr/>
        </p:nvSpPr>
        <p:spPr>
          <a:xfrm>
            <a:off x="5420472" y="988571"/>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8" name="TextBox 37"/>
          <p:cNvSpPr txBox="1"/>
          <p:nvPr/>
        </p:nvSpPr>
        <p:spPr>
          <a:xfrm>
            <a:off x="8222168" y="323358"/>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39" name="TextBox 38"/>
          <p:cNvSpPr txBox="1"/>
          <p:nvPr/>
        </p:nvSpPr>
        <p:spPr>
          <a:xfrm>
            <a:off x="6804248" y="515005"/>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40" name="TextBox 39"/>
          <p:cNvSpPr txBox="1"/>
          <p:nvPr/>
        </p:nvSpPr>
        <p:spPr>
          <a:xfrm>
            <a:off x="4364359" y="5530382"/>
            <a:ext cx="585417" cy="369332"/>
          </a:xfrm>
          <a:prstGeom prst="rect">
            <a:avLst/>
          </a:prstGeom>
          <a:noFill/>
        </p:spPr>
        <p:txBody>
          <a:bodyPr wrap="none" rtlCol="0">
            <a:spAutoFit/>
          </a:bodyPr>
          <a:lstStyle/>
          <a:p>
            <a:r>
              <a:rPr lang="en-AU" dirty="0" err="1" smtClean="0">
                <a:solidFill>
                  <a:schemeClr val="bg1"/>
                </a:solidFill>
              </a:rPr>
              <a:t>oink</a:t>
            </a:r>
            <a:endParaRPr lang="en-US" dirty="0">
              <a:solidFill>
                <a:schemeClr val="bg1"/>
              </a:solidFill>
            </a:endParaRPr>
          </a:p>
        </p:txBody>
      </p:sp>
      <p:sp>
        <p:nvSpPr>
          <p:cNvPr id="41" name="Rounded Rectangle 40">
            <a:hlinkClick r:id="rId2" action="ppaction://hlinksldjump"/>
          </p:cNvPr>
          <p:cNvSpPr/>
          <p:nvPr/>
        </p:nvSpPr>
        <p:spPr>
          <a:xfrm>
            <a:off x="3429225" y="4764838"/>
            <a:ext cx="1991247" cy="754108"/>
          </a:xfrm>
          <a:prstGeom prst="roundRect">
            <a:avLst/>
          </a:prstGeom>
          <a:solidFill>
            <a:srgbClr val="F884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Begin</a:t>
            </a:r>
            <a:endParaRPr lang="en-US" dirty="0"/>
          </a:p>
        </p:txBody>
      </p:sp>
    </p:spTree>
    <p:extLst>
      <p:ext uri="{BB962C8B-B14F-4D97-AF65-F5344CB8AC3E}">
        <p14:creationId xmlns:p14="http://schemas.microsoft.com/office/powerpoint/2010/main" val="135253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When creating new employees, the calculated cells can be automatically transferred by clicking on the calculated cell of the previous employee and dragging down the small black square</a:t>
            </a:r>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107" t="17586" r="56990" b="65248"/>
          <a:stretch/>
        </p:blipFill>
        <p:spPr bwMode="auto">
          <a:xfrm>
            <a:off x="3203848" y="4509120"/>
            <a:ext cx="2016224" cy="18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18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When creating a new phone extension, follow the same process as when creating a new employee</a:t>
            </a:r>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781" r="88224" b="68861"/>
          <a:stretch/>
        </p:blipFill>
        <p:spPr bwMode="auto">
          <a:xfrm>
            <a:off x="467544" y="3325106"/>
            <a:ext cx="1512168" cy="14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225" t="3780" r="14870" b="86075"/>
          <a:stretch/>
        </p:blipFill>
        <p:spPr bwMode="auto">
          <a:xfrm>
            <a:off x="2843808" y="4165148"/>
            <a:ext cx="228596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123728" y="4365104"/>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0998" r="87077" b="68485"/>
          <a:stretch/>
        </p:blipFill>
        <p:spPr bwMode="auto">
          <a:xfrm>
            <a:off x="5940152" y="4563895"/>
            <a:ext cx="1511492" cy="129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5220072" y="4741212"/>
            <a:ext cx="576064" cy="343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53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a:t>Once the new data is entered, the departments must be arranged </a:t>
            </a:r>
            <a:r>
              <a:rPr lang="en-US" dirty="0" smtClean="0"/>
              <a:t>alphabetically</a:t>
            </a:r>
          </a:p>
          <a:p>
            <a:r>
              <a:rPr lang="en-US" dirty="0" smtClean="0"/>
              <a:t>Highlight all the data-containing cells (department &amp; number) and click ‘Sort &amp; Filter’ &gt; Sort A to Z</a:t>
            </a:r>
            <a:endParaRPr lang="en-US" dirty="0"/>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462" r="87301" b="69576"/>
          <a:stretch/>
        </p:blipFill>
        <p:spPr bwMode="auto">
          <a:xfrm>
            <a:off x="1979712" y="4869159"/>
            <a:ext cx="1728192" cy="152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287" t="2494" r="4770" b="72302"/>
          <a:stretch/>
        </p:blipFill>
        <p:spPr bwMode="auto">
          <a:xfrm>
            <a:off x="5148064" y="4645413"/>
            <a:ext cx="1368152" cy="195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923928" y="580526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9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Finally, the modified worksheets must once again be protected to avoid accidental data loss</a:t>
            </a:r>
          </a:p>
          <a:p>
            <a:r>
              <a:rPr lang="en-US" dirty="0" smtClean="0"/>
              <a:t>Highlight any cells that will need to be changed on a regular basis (non-calculated cells)</a:t>
            </a:r>
            <a:endParaRPr lang="en-US" dirty="0"/>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624" r="41660" b="66907"/>
          <a:stretch/>
        </p:blipFill>
        <p:spPr bwMode="auto">
          <a:xfrm>
            <a:off x="1619672" y="4797152"/>
            <a:ext cx="5838136" cy="126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4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Once again click format &gt; protect sheet &gt; OK</a:t>
            </a:r>
          </a:p>
          <a:p>
            <a:r>
              <a:rPr lang="en-US" dirty="0" smtClean="0"/>
              <a:t>The sheet is now protected from accidental data deletion</a:t>
            </a:r>
            <a:endParaRPr lang="en-US" dirty="0"/>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5215" t="2201" r="9594" b="54022"/>
          <a:stretch/>
        </p:blipFill>
        <p:spPr bwMode="auto">
          <a:xfrm>
            <a:off x="3059832" y="3906765"/>
            <a:ext cx="1656184" cy="268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104520"/>
            <a:ext cx="2021952" cy="234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004048" y="5249031"/>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8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Click format and ensure that they are not locked by checking that the ‘Lock Cell’ box is NOT selected</a:t>
            </a:r>
            <a:endParaRPr lang="en-US" dirty="0"/>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332" t="2878" r="9363" b="53418"/>
          <a:stretch/>
        </p:blipFill>
        <p:spPr bwMode="auto">
          <a:xfrm>
            <a:off x="2987824" y="3242600"/>
            <a:ext cx="2016224" cy="323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9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Producing Output</a:t>
            </a:r>
            <a:endParaRPr lang="en-US" dirty="0"/>
          </a:p>
        </p:txBody>
      </p:sp>
      <p:sp>
        <p:nvSpPr>
          <p:cNvPr id="3" name="Content Placeholder 2"/>
          <p:cNvSpPr>
            <a:spLocks noGrp="1"/>
          </p:cNvSpPr>
          <p:nvPr>
            <p:ph idx="1"/>
          </p:nvPr>
        </p:nvSpPr>
        <p:spPr/>
        <p:txBody>
          <a:bodyPr/>
          <a:lstStyle/>
          <a:p>
            <a:r>
              <a:rPr lang="en-AU" dirty="0" smtClean="0"/>
              <a:t>After all data has been entered and/or edited for a particular week, payslips for each employee can be produced automatically</a:t>
            </a:r>
          </a:p>
          <a:p>
            <a:r>
              <a:rPr lang="en-AU" dirty="0" smtClean="0"/>
              <a:t>First, click on the ‘Payslips’ worksheet</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9880" r="68966"/>
          <a:stretch/>
        </p:blipFill>
        <p:spPr bwMode="auto">
          <a:xfrm>
            <a:off x="1403648" y="4572994"/>
            <a:ext cx="6010968" cy="106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a:hlinkClick r:id="rId3"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spTree>
    <p:extLst>
      <p:ext uri="{BB962C8B-B14F-4D97-AF65-F5344CB8AC3E}">
        <p14:creationId xmlns:p14="http://schemas.microsoft.com/office/powerpoint/2010/main" val="3694492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Producing Output</a:t>
            </a:r>
            <a:endParaRPr lang="en-US" dirty="0"/>
          </a:p>
        </p:txBody>
      </p:sp>
      <p:sp>
        <p:nvSpPr>
          <p:cNvPr id="3" name="Content Placeholder 2"/>
          <p:cNvSpPr>
            <a:spLocks noGrp="1"/>
          </p:cNvSpPr>
          <p:nvPr>
            <p:ph idx="1"/>
          </p:nvPr>
        </p:nvSpPr>
        <p:spPr/>
        <p:txBody>
          <a:bodyPr/>
          <a:lstStyle/>
          <a:p>
            <a:r>
              <a:rPr lang="en-AU" dirty="0" smtClean="0"/>
              <a:t>Click on the cell containing an employee’s name, next to the cell labelled ‘Employee’ in grey</a:t>
            </a:r>
          </a:p>
          <a:p>
            <a:r>
              <a:rPr lang="en-AU" dirty="0" smtClean="0"/>
              <a:t>Click on the dropdown arrow next to the name to change the employee being viewed</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49" r="84231" b="52680"/>
          <a:stretch/>
        </p:blipFill>
        <p:spPr bwMode="auto">
          <a:xfrm>
            <a:off x="3777679" y="4365102"/>
            <a:ext cx="2160240" cy="233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a:hlinkClick r:id="rId3"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spTree>
    <p:extLst>
      <p:ext uri="{BB962C8B-B14F-4D97-AF65-F5344CB8AC3E}">
        <p14:creationId xmlns:p14="http://schemas.microsoft.com/office/powerpoint/2010/main" val="1945977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Producing Output</a:t>
            </a:r>
            <a:endParaRPr lang="en-US" dirty="0"/>
          </a:p>
        </p:txBody>
      </p:sp>
      <p:sp>
        <p:nvSpPr>
          <p:cNvPr id="3" name="Content Placeholder 2"/>
          <p:cNvSpPr>
            <a:spLocks noGrp="1"/>
          </p:cNvSpPr>
          <p:nvPr>
            <p:ph idx="1"/>
          </p:nvPr>
        </p:nvSpPr>
        <p:spPr/>
        <p:txBody>
          <a:bodyPr/>
          <a:lstStyle/>
          <a:p>
            <a:r>
              <a:rPr lang="en-AU" dirty="0" smtClean="0"/>
              <a:t>These slips can be printed by selecting the desired employee and then selecting file (located in the ribbon, top left) &gt; print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356992"/>
            <a:ext cx="5976664" cy="32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122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Saving Data</a:t>
            </a:r>
            <a:endParaRPr lang="en-US" dirty="0"/>
          </a:p>
        </p:txBody>
      </p:sp>
      <p:sp>
        <p:nvSpPr>
          <p:cNvPr id="3" name="Content Placeholder 2"/>
          <p:cNvSpPr>
            <a:spLocks noGrp="1"/>
          </p:cNvSpPr>
          <p:nvPr>
            <p:ph idx="1"/>
          </p:nvPr>
        </p:nvSpPr>
        <p:spPr/>
        <p:txBody>
          <a:bodyPr/>
          <a:lstStyle/>
          <a:p>
            <a:r>
              <a:rPr lang="en-AU" dirty="0" smtClean="0"/>
              <a:t>After all data has been entered or edited, the spreadsheet must be saved before exiting. This can be done by pressing the ‘floppy’ icon in the top left hand corner of the spreadsheet, or by pressing CTRL + S</a:t>
            </a:r>
          </a:p>
          <a:p>
            <a:r>
              <a:rPr lang="en-AU" dirty="0" smtClean="0"/>
              <a:t>It is a good idea to do this frequently throughout usage to minimise the risk of data loss.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5609" b="96195"/>
          <a:stretch/>
        </p:blipFill>
        <p:spPr bwMode="auto">
          <a:xfrm>
            <a:off x="4011016" y="5589240"/>
            <a:ext cx="1698032" cy="7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76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Contents</a:t>
            </a:r>
            <a:endParaRPr lang="en-US" dirty="0"/>
          </a:p>
        </p:txBody>
      </p:sp>
      <p:sp>
        <p:nvSpPr>
          <p:cNvPr id="3" name="Content Placeholder 2"/>
          <p:cNvSpPr>
            <a:spLocks noGrp="1"/>
          </p:cNvSpPr>
          <p:nvPr>
            <p:ph idx="1"/>
          </p:nvPr>
        </p:nvSpPr>
        <p:spPr/>
        <p:txBody>
          <a:bodyPr>
            <a:normAutofit/>
          </a:bodyPr>
          <a:lstStyle/>
          <a:p>
            <a:r>
              <a:rPr lang="en-AU" dirty="0" smtClean="0">
                <a:hlinkClick r:id="rId2" action="ppaction://hlinksldjump"/>
              </a:rPr>
              <a:t>Opening the Spreadsheet</a:t>
            </a:r>
            <a:endParaRPr lang="en-AU" dirty="0" smtClean="0"/>
          </a:p>
          <a:p>
            <a:r>
              <a:rPr lang="en-AU" dirty="0" smtClean="0">
                <a:hlinkClick r:id="rId3" action="ppaction://hlinksldjump"/>
              </a:rPr>
              <a:t>Adding and Editing Data</a:t>
            </a:r>
            <a:endParaRPr lang="en-AU" dirty="0" smtClean="0"/>
          </a:p>
          <a:p>
            <a:r>
              <a:rPr lang="en-AU" dirty="0" smtClean="0">
                <a:hlinkClick r:id="rId4" action="ppaction://hlinksldjump"/>
              </a:rPr>
              <a:t>Producing Output</a:t>
            </a:r>
            <a:endParaRPr lang="en-AU" dirty="0" smtClean="0"/>
          </a:p>
          <a:p>
            <a:r>
              <a:rPr lang="en-AU" dirty="0" smtClean="0">
                <a:hlinkClick r:id="rId5" action="ppaction://hlinksldjump"/>
              </a:rPr>
              <a:t>Saving Data</a:t>
            </a:r>
            <a:endParaRPr lang="en-AU" dirty="0" smtClean="0"/>
          </a:p>
          <a:p>
            <a:r>
              <a:rPr lang="en-AU" dirty="0" smtClean="0">
                <a:hlinkClick r:id="rId6" action="ppaction://hlinksldjump"/>
              </a:rPr>
              <a:t>Exiting the Spreadsheet</a:t>
            </a:r>
            <a:endParaRPr lang="en-US" dirty="0"/>
          </a:p>
        </p:txBody>
      </p:sp>
      <p:sp>
        <p:nvSpPr>
          <p:cNvPr id="4" name="TextBox 3"/>
          <p:cNvSpPr txBox="1"/>
          <p:nvPr/>
        </p:nvSpPr>
        <p:spPr>
          <a:xfrm>
            <a:off x="7236296" y="6309320"/>
            <a:ext cx="1724446" cy="369332"/>
          </a:xfrm>
          <a:prstGeom prst="rect">
            <a:avLst/>
          </a:prstGeom>
          <a:noFill/>
        </p:spPr>
        <p:txBody>
          <a:bodyPr wrap="none" rtlCol="0">
            <a:spAutoFit/>
          </a:bodyPr>
          <a:lstStyle/>
          <a:p>
            <a:r>
              <a:rPr lang="en-AU" dirty="0" smtClean="0">
                <a:solidFill>
                  <a:schemeClr val="bg1">
                    <a:lumMod val="50000"/>
                  </a:schemeClr>
                </a:solidFill>
              </a:rPr>
              <a:t>Press Esc to exit</a:t>
            </a:r>
            <a:endParaRPr lang="en-AU" dirty="0">
              <a:solidFill>
                <a:schemeClr val="bg1">
                  <a:lumMod val="50000"/>
                </a:schemeClr>
              </a:solidFill>
            </a:endParaRPr>
          </a:p>
        </p:txBody>
      </p:sp>
    </p:spTree>
    <p:extLst>
      <p:ext uri="{BB962C8B-B14F-4D97-AF65-F5344CB8AC3E}">
        <p14:creationId xmlns:p14="http://schemas.microsoft.com/office/powerpoint/2010/main" val="573009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Exiting the Spreadsheet</a:t>
            </a:r>
            <a:endParaRPr lang="en-US" dirty="0"/>
          </a:p>
        </p:txBody>
      </p:sp>
      <p:sp>
        <p:nvSpPr>
          <p:cNvPr id="3" name="Content Placeholder 2"/>
          <p:cNvSpPr>
            <a:spLocks noGrp="1"/>
          </p:cNvSpPr>
          <p:nvPr>
            <p:ph idx="1"/>
          </p:nvPr>
        </p:nvSpPr>
        <p:spPr/>
        <p:txBody>
          <a:bodyPr/>
          <a:lstStyle/>
          <a:p>
            <a:r>
              <a:rPr lang="en-AU" dirty="0" smtClean="0"/>
              <a:t>Once all data has been entered and/or edited, printed (if required) and saved, the spreadsheet can be exited by clicking the red ‘x’ in the top right hand corner of the spreadsheet.</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66" b="94703"/>
          <a:stretch/>
        </p:blipFill>
        <p:spPr bwMode="auto">
          <a:xfrm>
            <a:off x="4319414" y="4745812"/>
            <a:ext cx="1728192" cy="88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92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Opening the Spreadsheet</a:t>
            </a:r>
            <a:endParaRPr lang="en-US" dirty="0"/>
          </a:p>
        </p:txBody>
      </p:sp>
      <p:sp>
        <p:nvSpPr>
          <p:cNvPr id="3" name="Content Placeholder 2"/>
          <p:cNvSpPr>
            <a:spLocks noGrp="1"/>
          </p:cNvSpPr>
          <p:nvPr>
            <p:ph idx="1"/>
          </p:nvPr>
        </p:nvSpPr>
        <p:spPr/>
        <p:txBody>
          <a:bodyPr/>
          <a:lstStyle/>
          <a:p>
            <a:r>
              <a:rPr lang="en-AU" dirty="0" smtClean="0"/>
              <a:t>Navigate to the folder containing the spreadsheet (as shown below), and double </a:t>
            </a:r>
            <a:r>
              <a:rPr lang="en-AU" dirty="0" smtClean="0"/>
              <a:t>click on </a:t>
            </a:r>
            <a:r>
              <a:rPr lang="en-AU" dirty="0" smtClean="0"/>
              <a:t>it to open the spreadsheet.</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16" t="12653" r="69541" b="68773"/>
          <a:stretch/>
        </p:blipFill>
        <p:spPr bwMode="auto">
          <a:xfrm>
            <a:off x="3779912" y="3861048"/>
            <a:ext cx="1656184" cy="178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20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AU" dirty="0" smtClean="0"/>
              <a:t>In the ‘Employee Payment’ worksheet (located at the bottom of the spreadsheet), data can be entered in the white cells</a:t>
            </a:r>
          </a:p>
        </p:txBody>
      </p:sp>
      <p:sp>
        <p:nvSpPr>
          <p:cNvPr id="4" name="Rounded Rectangular Callout 3">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753" r="69523"/>
          <a:stretch/>
        </p:blipFill>
        <p:spPr bwMode="auto">
          <a:xfrm>
            <a:off x="1403648" y="4005064"/>
            <a:ext cx="595457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73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AU" dirty="0"/>
              <a:t>Grey cells are calculated cells; data cannot be entered directly into these cells</a:t>
            </a:r>
          </a:p>
          <a:p>
            <a:r>
              <a:rPr lang="en-AU" dirty="0"/>
              <a:t>To enter data, left click a white cell and type the required data, followed by enter</a:t>
            </a:r>
            <a:endParaRPr lang="en-US" dirty="0"/>
          </a:p>
        </p:txBody>
      </p:sp>
      <p:sp>
        <p:nvSpPr>
          <p:cNvPr id="4" name="Rounded Rectangular Callout 3">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824" r="42526" b="64267"/>
          <a:stretch/>
        </p:blipFill>
        <p:spPr bwMode="auto">
          <a:xfrm>
            <a:off x="1115616" y="3933056"/>
            <a:ext cx="694276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845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Other worksheets allow variables to be adjusted, including employee commission, prices, phone extensions and bonuses</a:t>
            </a:r>
          </a:p>
          <a:p>
            <a:r>
              <a:rPr lang="en-US" dirty="0" smtClean="0"/>
              <a:t>Changing these variables will automatically change the output of the calculated cells in the ‘Employee Payment’ worksheet</a:t>
            </a:r>
          </a:p>
        </p:txBody>
      </p:sp>
      <p:sp>
        <p:nvSpPr>
          <p:cNvPr id="4" name="Rounded Rectangular Callout 3">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spTree>
    <p:extLst>
      <p:ext uri="{BB962C8B-B14F-4D97-AF65-F5344CB8AC3E}">
        <p14:creationId xmlns:p14="http://schemas.microsoft.com/office/powerpoint/2010/main" val="369807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If it is necessary to add a new employee, phone extension (department) or bonus, new cells must be created</a:t>
            </a:r>
          </a:p>
          <a:p>
            <a:r>
              <a:rPr lang="en-US" dirty="0" smtClean="0"/>
              <a:t>First, unprotect the worksheet by clicking format &gt; unprotect sheet (this allows cells to be edited)</a:t>
            </a:r>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4503" t="2311" r="9836" b="54064"/>
          <a:stretch/>
        </p:blipFill>
        <p:spPr bwMode="auto">
          <a:xfrm>
            <a:off x="4427984" y="4294649"/>
            <a:ext cx="1584176" cy="248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2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Highlight </a:t>
            </a:r>
            <a:r>
              <a:rPr lang="en-US" dirty="0"/>
              <a:t>the last existing row as shown below by clicking on the leftmost cell and dragging across to the right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407" r="41576" b="63377"/>
          <a:stretch/>
        </p:blipFill>
        <p:spPr bwMode="auto">
          <a:xfrm>
            <a:off x="1619673" y="5223192"/>
            <a:ext cx="5616624" cy="126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a:hlinkClick r:id="rId3"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spTree>
    <p:extLst>
      <p:ext uri="{BB962C8B-B14F-4D97-AF65-F5344CB8AC3E}">
        <p14:creationId xmlns:p14="http://schemas.microsoft.com/office/powerpoint/2010/main" val="152103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Data</a:t>
            </a:r>
            <a:endParaRPr lang="en-US" dirty="0"/>
          </a:p>
        </p:txBody>
      </p:sp>
      <p:sp>
        <p:nvSpPr>
          <p:cNvPr id="3" name="Content Placeholder 2"/>
          <p:cNvSpPr>
            <a:spLocks noGrp="1"/>
          </p:cNvSpPr>
          <p:nvPr>
            <p:ph idx="1"/>
          </p:nvPr>
        </p:nvSpPr>
        <p:spPr/>
        <p:txBody>
          <a:bodyPr/>
          <a:lstStyle/>
          <a:p>
            <a:r>
              <a:rPr lang="en-US" dirty="0" smtClean="0"/>
              <a:t>Click the ‘Insert’ button to make a new row</a:t>
            </a:r>
          </a:p>
          <a:p>
            <a:r>
              <a:rPr lang="en-US" dirty="0" smtClean="0"/>
              <a:t>Enter the new data</a:t>
            </a:r>
          </a:p>
        </p:txBody>
      </p:sp>
      <p:sp>
        <p:nvSpPr>
          <p:cNvPr id="5" name="Rounded Rectangular Callout 4">
            <a:hlinkClick r:id="rId2" action="ppaction://hlinksldjump"/>
          </p:cNvPr>
          <p:cNvSpPr/>
          <p:nvPr/>
        </p:nvSpPr>
        <p:spPr>
          <a:xfrm>
            <a:off x="7668344" y="5943258"/>
            <a:ext cx="1224136" cy="720080"/>
          </a:xfrm>
          <a:prstGeom prst="wedgeRoundRectCallout">
            <a:avLst/>
          </a:prstGeom>
          <a:solidFill>
            <a:srgbClr val="2BE1D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Next</a:t>
            </a:r>
            <a:endParaRPr lang="en-AU"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225" t="3780" r="14870" b="86075"/>
          <a:stretch/>
        </p:blipFill>
        <p:spPr bwMode="auto">
          <a:xfrm>
            <a:off x="548748" y="2924944"/>
            <a:ext cx="228596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692" r="41696" b="61637"/>
          <a:stretch/>
        </p:blipFill>
        <p:spPr bwMode="auto">
          <a:xfrm>
            <a:off x="1835696" y="4149080"/>
            <a:ext cx="670964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187624" y="3717032"/>
            <a:ext cx="79208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64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0652A2ECE9243839CF604AC790268" ma:contentTypeVersion="0" ma:contentTypeDescription="Create a new document." ma:contentTypeScope="" ma:versionID="327869d3188ea79eeb8e9a07558102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DAFEFA5-44B1-4A91-AFE3-C1BB16DDAAC0}"/>
</file>

<file path=customXml/itemProps2.xml><?xml version="1.0" encoding="utf-8"?>
<ds:datastoreItem xmlns:ds="http://schemas.openxmlformats.org/officeDocument/2006/customXml" ds:itemID="{047B813A-6F87-4961-B050-A75942A1EB5A}"/>
</file>

<file path=customXml/itemProps3.xml><?xml version="1.0" encoding="utf-8"?>
<ds:datastoreItem xmlns:ds="http://schemas.openxmlformats.org/officeDocument/2006/customXml" ds:itemID="{0FC1BAF7-268D-478C-B4DC-C9D0246232D5}"/>
</file>

<file path=docProps/app.xml><?xml version="1.0" encoding="utf-8"?>
<Properties xmlns="http://schemas.openxmlformats.org/officeDocument/2006/extended-properties" xmlns:vt="http://schemas.openxmlformats.org/officeDocument/2006/docPropsVTypes">
  <TotalTime>3168</TotalTime>
  <Words>648</Words>
  <Application>Microsoft Office PowerPoint</Application>
  <PresentationFormat>On-screen Show (4:3)</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Pigs Galore Spreadsheet</vt:lpstr>
      <vt:lpstr>Contents</vt:lpstr>
      <vt:lpstr>Opening the Spreadsheet</vt:lpstr>
      <vt:lpstr>Adding Data</vt:lpstr>
      <vt:lpstr>Adding Data</vt:lpstr>
      <vt:lpstr>Adding Data</vt:lpstr>
      <vt:lpstr>Adding Data</vt:lpstr>
      <vt:lpstr>Adding Data</vt:lpstr>
      <vt:lpstr>Adding Data</vt:lpstr>
      <vt:lpstr>Adding Data</vt:lpstr>
      <vt:lpstr>Adding Data</vt:lpstr>
      <vt:lpstr>Adding Data</vt:lpstr>
      <vt:lpstr>Adding Data</vt:lpstr>
      <vt:lpstr>Adding Data</vt:lpstr>
      <vt:lpstr>Adding Data</vt:lpstr>
      <vt:lpstr>Producing Output</vt:lpstr>
      <vt:lpstr>Producing Output</vt:lpstr>
      <vt:lpstr>Producing Output</vt:lpstr>
      <vt:lpstr>Saving Data</vt:lpstr>
      <vt:lpstr>Exiting the Spreadsheet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Piggy Thing</dc:title>
  <dc:creator>LocalUser</dc:creator>
  <cp:lastModifiedBy>Verity</cp:lastModifiedBy>
  <cp:revision>19</cp:revision>
  <dcterms:created xsi:type="dcterms:W3CDTF">2012-07-18T00:29:51Z</dcterms:created>
  <dcterms:modified xsi:type="dcterms:W3CDTF">2012-07-21T05:22:44Z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0x0101008040652A2ECE9243839CF604AC790268</vt:lpwstr>
  </property>
</Properties>
</file>