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Lst>
  <p:sldIdLst>
    <p:sldId id="280" r:id="rId2"/>
    <p:sldId id="281" r:id="rId3"/>
    <p:sldId id="256" r:id="rId4"/>
    <p:sldId id="282" r:id="rId5"/>
    <p:sldId id="257" r:id="rId6"/>
    <p:sldId id="283" r:id="rId7"/>
    <p:sldId id="258" r:id="rId8"/>
    <p:sldId id="284" r:id="rId9"/>
    <p:sldId id="259" r:id="rId10"/>
    <p:sldId id="285" r:id="rId11"/>
    <p:sldId id="260" r:id="rId12"/>
    <p:sldId id="286" r:id="rId13"/>
    <p:sldId id="261" r:id="rId14"/>
    <p:sldId id="287" r:id="rId15"/>
    <p:sldId id="262" r:id="rId16"/>
    <p:sldId id="288" r:id="rId17"/>
    <p:sldId id="263" r:id="rId18"/>
    <p:sldId id="289" r:id="rId19"/>
    <p:sldId id="264" r:id="rId20"/>
    <p:sldId id="290" r:id="rId21"/>
    <p:sldId id="265" r:id="rId22"/>
    <p:sldId id="291" r:id="rId23"/>
    <p:sldId id="266" r:id="rId24"/>
    <p:sldId id="292" r:id="rId25"/>
    <p:sldId id="267" r:id="rId26"/>
    <p:sldId id="293" r:id="rId27"/>
    <p:sldId id="268" r:id="rId28"/>
    <p:sldId id="294" r:id="rId29"/>
    <p:sldId id="269" r:id="rId30"/>
    <p:sldId id="295" r:id="rId31"/>
    <p:sldId id="270" r:id="rId32"/>
    <p:sldId id="296" r:id="rId33"/>
    <p:sldId id="271" r:id="rId34"/>
    <p:sldId id="297" r:id="rId35"/>
    <p:sldId id="272" r:id="rId36"/>
    <p:sldId id="298" r:id="rId37"/>
    <p:sldId id="273" r:id="rId38"/>
    <p:sldId id="299" r:id="rId39"/>
    <p:sldId id="274" r:id="rId40"/>
    <p:sldId id="300" r:id="rId41"/>
    <p:sldId id="275" r:id="rId42"/>
    <p:sldId id="301" r:id="rId43"/>
    <p:sldId id="276" r:id="rId44"/>
    <p:sldId id="302" r:id="rId45"/>
    <p:sldId id="277" r:id="rId46"/>
    <p:sldId id="303"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64"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2B72E0-5464-4258-84A2-E50037871638}" type="datetimeFigureOut">
              <a:rPr lang="en-AU" smtClean="0"/>
              <a:t>10/10/2011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F1D14DE-D514-4F88-9E65-911E357EEA7B}" type="slidenum">
              <a:rPr lang="en-AU" smtClean="0"/>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2B72E0-5464-4258-84A2-E50037871638}" type="datetimeFigureOut">
              <a:rPr lang="en-AU" smtClean="0"/>
              <a:t>10/10/2011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F1D14DE-D514-4F88-9E65-911E357EEA7B}"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2B72E0-5464-4258-84A2-E50037871638}" type="datetimeFigureOut">
              <a:rPr lang="en-AU" smtClean="0"/>
              <a:t>10/10/2011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F1D14DE-D514-4F88-9E65-911E357EEA7B}"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2B72E0-5464-4258-84A2-E50037871638}" type="datetimeFigureOut">
              <a:rPr lang="en-AU" smtClean="0"/>
              <a:t>10/10/2011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F1D14DE-D514-4F88-9E65-911E357EEA7B}"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2B72E0-5464-4258-84A2-E50037871638}" type="datetimeFigureOut">
              <a:rPr lang="en-AU" smtClean="0"/>
              <a:t>10/10/2011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F1D14DE-D514-4F88-9E65-911E357EEA7B}" type="slidenum">
              <a:rPr lang="en-AU" smtClean="0"/>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A2B72E0-5464-4258-84A2-E50037871638}" type="datetimeFigureOut">
              <a:rPr lang="en-AU" smtClean="0"/>
              <a:t>10/10/2011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F1D14DE-D514-4F88-9E65-911E357EEA7B}"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B72E0-5464-4258-84A2-E50037871638}" type="datetimeFigureOut">
              <a:rPr lang="en-AU" smtClean="0"/>
              <a:t>10/10/2011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F1D14DE-D514-4F88-9E65-911E357EEA7B}"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2B72E0-5464-4258-84A2-E50037871638}" type="datetimeFigureOut">
              <a:rPr lang="en-AU" smtClean="0"/>
              <a:t>10/10/2011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F1D14DE-D514-4F88-9E65-911E357EEA7B}"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2B72E0-5464-4258-84A2-E50037871638}" type="datetimeFigureOut">
              <a:rPr lang="en-AU" smtClean="0"/>
              <a:t>10/10/2011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F1D14DE-D514-4F88-9E65-911E357EEA7B}"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2B72E0-5464-4258-84A2-E50037871638}" type="datetimeFigureOut">
              <a:rPr lang="en-AU" smtClean="0"/>
              <a:t>10/10/2011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F1D14DE-D514-4F88-9E65-911E357EEA7B}" type="slidenum">
              <a:rPr lang="en-AU" smtClean="0"/>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2B72E0-5464-4258-84A2-E50037871638}" type="datetimeFigureOut">
              <a:rPr lang="en-AU" smtClean="0"/>
              <a:t>10/10/2011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F1D14DE-D514-4F88-9E65-911E357EEA7B}" type="slidenum">
              <a:rPr lang="en-AU" smtClean="0"/>
              <a:t>‹#›</a:t>
            </a:fld>
            <a:endParaRPr lang="en-AU"/>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0A2B72E0-5464-4258-84A2-E50037871638}" type="datetimeFigureOut">
              <a:rPr lang="en-AU" smtClean="0"/>
              <a:t>10/10/2011</a:t>
            </a:fld>
            <a:endParaRPr lang="en-AU"/>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en-AU"/>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9F1D14DE-D514-4F88-9E65-911E357EEA7B}" type="slidenum">
              <a:rPr lang="en-AU" smtClean="0"/>
              <a:t>‹#›</a:t>
            </a:fld>
            <a:endParaRPr lang="en-AU"/>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vcaa.vic.edu.au/vce/studies/infotech/itapplications3-4.html"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5.xml"/><Relationship Id="rId13" Type="http://schemas.openxmlformats.org/officeDocument/2006/relationships/slide" Target="slide41.xml"/><Relationship Id="rId18" Type="http://schemas.openxmlformats.org/officeDocument/2006/relationships/slide" Target="slide33.xml"/><Relationship Id="rId3" Type="http://schemas.openxmlformats.org/officeDocument/2006/relationships/slide" Target="slide13.xml"/><Relationship Id="rId7" Type="http://schemas.openxmlformats.org/officeDocument/2006/relationships/slide" Target="slide9.xml"/><Relationship Id="rId12" Type="http://schemas.openxmlformats.org/officeDocument/2006/relationships/slide" Target="slide19.xml"/><Relationship Id="rId17" Type="http://schemas.openxmlformats.org/officeDocument/2006/relationships/slide" Target="slide43.xml"/><Relationship Id="rId2" Type="http://schemas.openxmlformats.org/officeDocument/2006/relationships/slide" Target="slide3.xml"/><Relationship Id="rId16" Type="http://schemas.openxmlformats.org/officeDocument/2006/relationships/slide" Target="slide35.xml"/><Relationship Id="rId1" Type="http://schemas.openxmlformats.org/officeDocument/2006/relationships/slideLayout" Target="../slideLayouts/slideLayout2.xml"/><Relationship Id="rId6" Type="http://schemas.openxmlformats.org/officeDocument/2006/relationships/slide" Target="slide29.xml"/><Relationship Id="rId11" Type="http://schemas.openxmlformats.org/officeDocument/2006/relationships/slide" Target="slide7.xml"/><Relationship Id="rId5" Type="http://schemas.openxmlformats.org/officeDocument/2006/relationships/slide" Target="slide17.xml"/><Relationship Id="rId15" Type="http://schemas.openxmlformats.org/officeDocument/2006/relationships/slide" Target="slide27.xml"/><Relationship Id="rId10" Type="http://schemas.openxmlformats.org/officeDocument/2006/relationships/slide" Target="slide5.xml"/><Relationship Id="rId19" Type="http://schemas.openxmlformats.org/officeDocument/2006/relationships/slide" Target="slide45.xml"/><Relationship Id="rId4" Type="http://schemas.openxmlformats.org/officeDocument/2006/relationships/slide" Target="slide23.xml"/><Relationship Id="rId9" Type="http://schemas.openxmlformats.org/officeDocument/2006/relationships/slide" Target="slide11.xml"/><Relationship Id="rId14" Type="http://schemas.openxmlformats.org/officeDocument/2006/relationships/slide" Target="slide37.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4544" y="4797152"/>
            <a:ext cx="7218644"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Glossary Terms</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 name="TextBox 1"/>
          <p:cNvSpPr txBox="1"/>
          <p:nvPr/>
        </p:nvSpPr>
        <p:spPr>
          <a:xfrm>
            <a:off x="395536" y="5949280"/>
            <a:ext cx="8496944" cy="923330"/>
          </a:xfrm>
          <a:prstGeom prst="rect">
            <a:avLst/>
          </a:prstGeom>
          <a:noFill/>
        </p:spPr>
        <p:txBody>
          <a:bodyPr wrap="square" rtlCol="0">
            <a:spAutoFit/>
          </a:bodyPr>
          <a:lstStyle/>
          <a:p>
            <a:r>
              <a:rPr lang="en-AU" dirty="0" smtClean="0"/>
              <a:t>All </a:t>
            </a:r>
            <a:r>
              <a:rPr lang="en-AU" dirty="0"/>
              <a:t>Glossary Terms from </a:t>
            </a:r>
            <a:r>
              <a:rPr lang="en-AU" dirty="0">
                <a:hlinkClick r:id="rId2"/>
              </a:rPr>
              <a:t>http://</a:t>
            </a:r>
            <a:r>
              <a:rPr lang="en-AU" dirty="0" smtClean="0">
                <a:hlinkClick r:id="rId2"/>
              </a:rPr>
              <a:t>www.vcaa.vic.edu.au/vce/studies/infotech/itapplications3-4.html</a:t>
            </a:r>
            <a:endParaRPr lang="en-AU" dirty="0" smtClean="0"/>
          </a:p>
          <a:p>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mph" presetSubtype="0" fill="hold" grpId="1" nodeType="clickEffect">
                                  <p:stCondLst>
                                    <p:cond delay="0"/>
                                  </p:stCondLst>
                                  <p:childTnLst>
                                    <p:animRot by="21600000">
                                      <p:cBhvr>
                                        <p:cTn id="13"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Design brief</a:t>
            </a:r>
          </a:p>
        </p:txBody>
      </p:sp>
      <p:sp>
        <p:nvSpPr>
          <p:cNvPr id="3" name="Content Placeholder 2"/>
          <p:cNvSpPr>
            <a:spLocks noGrp="1"/>
          </p:cNvSpPr>
          <p:nvPr>
            <p:ph idx="1"/>
          </p:nvPr>
        </p:nvSpPr>
        <p:spPr>
          <a:xfrm>
            <a:off x="827584" y="1212857"/>
            <a:ext cx="7125112" cy="4051437"/>
          </a:xfrm>
        </p:spPr>
        <p:txBody>
          <a:bodyPr/>
          <a:lstStyle/>
          <a:p>
            <a:pPr>
              <a:buNone/>
            </a:pPr>
            <a:r>
              <a:rPr lang="en-AU" dirty="0" smtClean="0"/>
              <a:t>	A </a:t>
            </a:r>
            <a:r>
              <a:rPr lang="en-AU" dirty="0"/>
              <a:t>statement that contains an outline of a situation, context, problem, need or an opportunity, any conditions that apply to a problem and the future needs. It provides a basis from </a:t>
            </a:r>
            <a:r>
              <a:rPr lang="en-AU" dirty="0" smtClean="0"/>
              <a:t>which students </a:t>
            </a:r>
            <a:r>
              <a:rPr lang="en-AU" dirty="0"/>
              <a:t>can apply some or all of the stages of the problem-solving methodology when solving information problems.</a:t>
            </a:r>
          </a:p>
        </p:txBody>
      </p:sp>
      <p:sp>
        <p:nvSpPr>
          <p:cNvPr id="5" name="5-Point Star 4">
            <a:hlinkClick r:id="rId2"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dirty="0"/>
          </a:p>
        </p:txBody>
      </p:sp>
    </p:spTree>
    <p:extLst>
      <p:ext uri="{BB962C8B-B14F-4D97-AF65-F5344CB8AC3E}">
        <p14:creationId xmlns:p14="http://schemas.microsoft.com/office/powerpoint/2010/main" val="28972095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AU" dirty="0" smtClean="0"/>
              <a:t>	Factors </a:t>
            </a:r>
            <a:r>
              <a:rPr lang="en-AU" dirty="0"/>
              <a:t>that contribute to the functionality and appearance of solutions. In this study the elements related to functionality are structure, usability and accessibility, including navigation and </a:t>
            </a:r>
            <a:r>
              <a:rPr lang="en-AU" dirty="0" smtClean="0"/>
              <a:t>load time</a:t>
            </a:r>
            <a:r>
              <a:rPr lang="en-AU" dirty="0"/>
              <a:t>, appropriateness and relevance. Design elements related to appearance are proportion (visual hierarchy), orientation (direction/aspect), clarity and consistency, colour and contrast.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Design elements</a:t>
            </a:r>
          </a:p>
        </p:txBody>
      </p:sp>
      <p:sp>
        <p:nvSpPr>
          <p:cNvPr id="3" name="Content Placeholder 2"/>
          <p:cNvSpPr>
            <a:spLocks noGrp="1"/>
          </p:cNvSpPr>
          <p:nvPr>
            <p:ph idx="1"/>
          </p:nvPr>
        </p:nvSpPr>
        <p:spPr/>
        <p:txBody>
          <a:bodyPr>
            <a:normAutofit/>
          </a:bodyPr>
          <a:lstStyle/>
          <a:p>
            <a:pPr>
              <a:buNone/>
            </a:pPr>
            <a:r>
              <a:rPr lang="en-AU" dirty="0" smtClean="0"/>
              <a:t>	Factors </a:t>
            </a:r>
            <a:r>
              <a:rPr lang="en-AU" dirty="0"/>
              <a:t>that contribute to the functionality and appearance of solutions. In this study the elements related to functionality are structure, usability and accessibility, including navigation and </a:t>
            </a:r>
            <a:r>
              <a:rPr lang="en-AU" dirty="0" smtClean="0"/>
              <a:t>load time</a:t>
            </a:r>
            <a:r>
              <a:rPr lang="en-AU" dirty="0"/>
              <a:t>, appropriateness and relevance. Design elements related to appearance are proportion (visual hierarchy), orientation (direction/aspect), clarity and consistency, colour and contrast.</a:t>
            </a:r>
          </a:p>
        </p:txBody>
      </p:sp>
      <p:sp>
        <p:nvSpPr>
          <p:cNvPr id="5" name="5-Point Star 4">
            <a:hlinkClick r:id="rId2"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dirty="0"/>
          </a:p>
        </p:txBody>
      </p:sp>
    </p:spTree>
    <p:extLst>
      <p:ext uri="{BB962C8B-B14F-4D97-AF65-F5344CB8AC3E}">
        <p14:creationId xmlns:p14="http://schemas.microsoft.com/office/powerpoint/2010/main" val="2060529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6347048" cy="4713312"/>
          </a:xfrm>
        </p:spPr>
        <p:txBody>
          <a:bodyPr>
            <a:normAutofit/>
          </a:bodyPr>
          <a:lstStyle/>
          <a:p>
            <a:pPr>
              <a:buNone/>
            </a:pPr>
            <a:r>
              <a:rPr lang="en-AU" dirty="0" smtClean="0"/>
              <a:t>	Methods </a:t>
            </a:r>
            <a:r>
              <a:rPr lang="en-AU" dirty="0"/>
              <a:t>for representing the functionality and appearance of solutions. Tools to represent designs include data flow diagrams, entity-relationship diagrams, hierarchy charts, data </a:t>
            </a:r>
            <a:r>
              <a:rPr lang="en-AU" dirty="0" smtClean="0"/>
              <a:t>dictionaries and </a:t>
            </a:r>
            <a:r>
              <a:rPr lang="en-AU" dirty="0"/>
              <a:t>data structure diagrams, object descriptions, flowcharts, </a:t>
            </a:r>
            <a:r>
              <a:rPr lang="en-AU" dirty="0" err="1"/>
              <a:t>pseudocode</a:t>
            </a:r>
            <a:r>
              <a:rPr lang="en-AU" dirty="0"/>
              <a:t>, input-process-output (IPO) charts, structure charts, annotated diagrams/mock-ups, storyboards, site maps, </a:t>
            </a:r>
            <a:r>
              <a:rPr lang="en-AU" dirty="0" smtClean="0"/>
              <a:t>layout diagrams</a:t>
            </a:r>
            <a:r>
              <a:rPr lang="en-AU" dirty="0"/>
              <a:t>, use cases, context diagrams. The choice of tools is dependent on the nature of the solutions.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Design tools</a:t>
            </a:r>
          </a:p>
        </p:txBody>
      </p:sp>
      <p:sp>
        <p:nvSpPr>
          <p:cNvPr id="3" name="Content Placeholder 2"/>
          <p:cNvSpPr>
            <a:spLocks noGrp="1"/>
          </p:cNvSpPr>
          <p:nvPr>
            <p:ph idx="1"/>
          </p:nvPr>
        </p:nvSpPr>
        <p:spPr>
          <a:xfrm>
            <a:off x="457200" y="1524000"/>
            <a:ext cx="6347048" cy="4713312"/>
          </a:xfrm>
        </p:spPr>
        <p:txBody>
          <a:bodyPr>
            <a:normAutofit/>
          </a:bodyPr>
          <a:lstStyle/>
          <a:p>
            <a:pPr>
              <a:buNone/>
            </a:pPr>
            <a:r>
              <a:rPr lang="en-AU" dirty="0" smtClean="0"/>
              <a:t>	Methods </a:t>
            </a:r>
            <a:r>
              <a:rPr lang="en-AU" dirty="0"/>
              <a:t>for representing the functionality and appearance of solutions. Tools to represent designs include data flow diagrams, entity-relationship diagrams, hierarchy charts, data </a:t>
            </a:r>
            <a:r>
              <a:rPr lang="en-AU" dirty="0" smtClean="0"/>
              <a:t>dictionaries and </a:t>
            </a:r>
            <a:r>
              <a:rPr lang="en-AU" dirty="0"/>
              <a:t>data structure diagrams, object descriptions, flowcharts, </a:t>
            </a:r>
            <a:r>
              <a:rPr lang="en-AU" dirty="0" err="1"/>
              <a:t>pseudocode</a:t>
            </a:r>
            <a:r>
              <a:rPr lang="en-AU" dirty="0"/>
              <a:t>, input-process-output (IPO) charts, structure charts, annotated diagrams/mock-ups, storyboards, site maps, </a:t>
            </a:r>
            <a:r>
              <a:rPr lang="en-AU" dirty="0" smtClean="0"/>
              <a:t>layout diagrams</a:t>
            </a:r>
            <a:r>
              <a:rPr lang="en-AU" dirty="0"/>
              <a:t>, use cases, context diagrams. The choice of tools is dependent on the nature of the solutions.</a:t>
            </a:r>
          </a:p>
        </p:txBody>
      </p:sp>
      <p:sp>
        <p:nvSpPr>
          <p:cNvPr id="5" name="5-Point Star 4">
            <a:hlinkClick r:id="rId2"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dirty="0"/>
          </a:p>
        </p:txBody>
      </p:sp>
    </p:spTree>
    <p:extLst>
      <p:ext uri="{BB962C8B-B14F-4D97-AF65-F5344CB8AC3E}">
        <p14:creationId xmlns:p14="http://schemas.microsoft.com/office/powerpoint/2010/main" val="38092078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6851104" cy="4857328"/>
          </a:xfrm>
        </p:spPr>
        <p:txBody>
          <a:bodyPr>
            <a:normAutofit/>
          </a:bodyPr>
          <a:lstStyle/>
          <a:p>
            <a:pPr>
              <a:buNone/>
            </a:pPr>
            <a:r>
              <a:rPr lang="en-AU" dirty="0" smtClean="0"/>
              <a:t>	A </a:t>
            </a:r>
            <a:r>
              <a:rPr lang="en-AU" dirty="0"/>
              <a:t>measure of how little time, cost and/or effort is applied in order to achieve intended results. Measures of an efficient solution include the speed of processing, the functionality of the solution, the ease of use of the solution and the cost of information file manipulation. Measures of an efficient network include its productivity, processing time, operational costs and level of automation.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Efficiency</a:t>
            </a:r>
          </a:p>
        </p:txBody>
      </p:sp>
      <p:sp>
        <p:nvSpPr>
          <p:cNvPr id="3" name="Content Placeholder 2"/>
          <p:cNvSpPr>
            <a:spLocks noGrp="1"/>
          </p:cNvSpPr>
          <p:nvPr>
            <p:ph idx="1"/>
          </p:nvPr>
        </p:nvSpPr>
        <p:spPr>
          <a:xfrm>
            <a:off x="457200" y="1524000"/>
            <a:ext cx="6851104" cy="4857328"/>
          </a:xfrm>
        </p:spPr>
        <p:txBody>
          <a:bodyPr>
            <a:normAutofit/>
          </a:bodyPr>
          <a:lstStyle/>
          <a:p>
            <a:pPr>
              <a:buNone/>
            </a:pPr>
            <a:r>
              <a:rPr lang="en-AU" dirty="0" smtClean="0"/>
              <a:t>	A </a:t>
            </a:r>
            <a:r>
              <a:rPr lang="en-AU" dirty="0"/>
              <a:t>measure of how little time, cost and/or effort is applied in order to achieve intended results. Measures of an efficient solution include the speed of processing, the functionality of the solution, the ease of use of the solution and the cost of information file manipulation. Measures of an efficient network include its productivity, processing time, operational costs and level of automation. </a:t>
            </a:r>
          </a:p>
        </p:txBody>
      </p:sp>
      <p:sp>
        <p:nvSpPr>
          <p:cNvPr id="5" name="5-Point Star 4">
            <a:hlinkClick r:id="rId2"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sz="1600" dirty="0"/>
          </a:p>
        </p:txBody>
      </p:sp>
    </p:spTree>
    <p:extLst>
      <p:ext uri="{BB962C8B-B14F-4D97-AF65-F5344CB8AC3E}">
        <p14:creationId xmlns:p14="http://schemas.microsoft.com/office/powerpoint/2010/main" val="34981732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AU" dirty="0" smtClean="0"/>
              <a:t>	A </a:t>
            </a:r>
            <a:r>
              <a:rPr lang="en-AU" dirty="0"/>
              <a:t>measure of how well something works, such as a solution, a file and information management strategy and a network, that is, the extent to which it achieves its intended results. Measures of </a:t>
            </a:r>
            <a:r>
              <a:rPr lang="en-AU" dirty="0" smtClean="0"/>
              <a:t>an effective </a:t>
            </a:r>
            <a:r>
              <a:rPr lang="en-AU" dirty="0"/>
              <a:t>solution include completeness, readability, attractiveness, clarity, accuracy, accessibility, timeliness, communication of message, relevance and usability. Measures of an effective file </a:t>
            </a:r>
            <a:r>
              <a:rPr lang="en-AU" dirty="0" smtClean="0"/>
              <a:t>and information </a:t>
            </a:r>
            <a:r>
              <a:rPr lang="en-AU" dirty="0"/>
              <a:t>management strategy include integrity of data, security, ease of retrieval and currency of files. Measures of effective networks include reliability and maintainability.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Effectiveness</a:t>
            </a:r>
          </a:p>
        </p:txBody>
      </p:sp>
      <p:sp>
        <p:nvSpPr>
          <p:cNvPr id="3" name="Content Placeholder 2"/>
          <p:cNvSpPr>
            <a:spLocks noGrp="1"/>
          </p:cNvSpPr>
          <p:nvPr>
            <p:ph idx="1"/>
          </p:nvPr>
        </p:nvSpPr>
        <p:spPr/>
        <p:txBody>
          <a:bodyPr>
            <a:normAutofit/>
          </a:bodyPr>
          <a:lstStyle/>
          <a:p>
            <a:pPr>
              <a:buNone/>
            </a:pPr>
            <a:r>
              <a:rPr lang="en-AU" dirty="0" smtClean="0"/>
              <a:t>	A </a:t>
            </a:r>
            <a:r>
              <a:rPr lang="en-AU" dirty="0"/>
              <a:t>measure of how well something works, such as a solution, a file and information management strategy and a network, that is, the extent to which it achieves its intended results. Measures of </a:t>
            </a:r>
            <a:r>
              <a:rPr lang="en-AU" dirty="0" smtClean="0"/>
              <a:t>an effective </a:t>
            </a:r>
            <a:r>
              <a:rPr lang="en-AU" dirty="0"/>
              <a:t>solution include completeness, readability, attractiveness, clarity, accuracy, accessibility, timeliness, communication of message, relevance and usability. Measures of an effective file </a:t>
            </a:r>
            <a:r>
              <a:rPr lang="en-AU" dirty="0" smtClean="0"/>
              <a:t>and information </a:t>
            </a:r>
            <a:r>
              <a:rPr lang="en-AU" dirty="0"/>
              <a:t>management strategy include integrity of data, security, ease of retrieval and currency of files. Measures of effective networks include reliability and maintainability.</a:t>
            </a:r>
          </a:p>
        </p:txBody>
      </p:sp>
      <p:sp>
        <p:nvSpPr>
          <p:cNvPr id="4" name="5-Point Star 3">
            <a:hlinkClick r:id="rId2"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dirty="0"/>
          </a:p>
        </p:txBody>
      </p:sp>
    </p:spTree>
    <p:extLst>
      <p:ext uri="{BB962C8B-B14F-4D97-AF65-F5344CB8AC3E}">
        <p14:creationId xmlns:p14="http://schemas.microsoft.com/office/powerpoint/2010/main" val="24939920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AU" dirty="0" smtClean="0"/>
              <a:t>	Ways </a:t>
            </a:r>
            <a:r>
              <a:rPr lang="en-AU" dirty="0"/>
              <a:t>in which information should be treated and organised within onscreen solutions. This includes the structuring or grouping of sets of information and determining navigation pathways. Effective and efficient information architecture enables users to intuitively and confidently locate information they require.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7053" y="620688"/>
            <a:ext cx="8109912"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solidFill>
                  <a:schemeClr val="accent5">
                    <a:lumMod val="40000"/>
                    <a:lumOff val="60000"/>
                  </a:schemeClr>
                </a:solidFill>
                <a:effectLst>
                  <a:reflection blurRad="12700" stA="28000" endPos="45000" dist="1000" dir="5400000" sy="-100000" algn="bl" rotWithShape="0"/>
                </a:effectLst>
              </a:rPr>
              <a:t>Choose Your Move!</a:t>
            </a:r>
            <a:endParaRPr lang="en-US" sz="5400" b="1" cap="all" spc="0" dirty="0">
              <a:ln w="9000" cmpd="sng">
                <a:solidFill>
                  <a:schemeClr val="accent4">
                    <a:shade val="50000"/>
                    <a:satMod val="120000"/>
                  </a:schemeClr>
                </a:solidFill>
                <a:prstDash val="solid"/>
              </a:ln>
              <a:solidFill>
                <a:schemeClr val="accent5">
                  <a:lumMod val="40000"/>
                  <a:lumOff val="60000"/>
                </a:schemeClr>
              </a:solidFill>
              <a:effectLst>
                <a:reflection blurRad="12700" stA="28000" endPos="45000" dist="1000" dir="5400000" sy="-100000" algn="bl" rotWithShape="0"/>
              </a:effectLst>
            </a:endParaRPr>
          </a:p>
        </p:txBody>
      </p:sp>
      <p:grpSp>
        <p:nvGrpSpPr>
          <p:cNvPr id="20" name="Group 19"/>
          <p:cNvGrpSpPr/>
          <p:nvPr/>
        </p:nvGrpSpPr>
        <p:grpSpPr>
          <a:xfrm>
            <a:off x="811379" y="1894107"/>
            <a:ext cx="7608399" cy="2461068"/>
            <a:chOff x="1331640" y="1544410"/>
            <a:chExt cx="6768752" cy="3379638"/>
          </a:xfrm>
        </p:grpSpPr>
        <p:sp>
          <p:nvSpPr>
            <p:cNvPr id="8" name="Rounded Rectangle 7">
              <a:hlinkClick r:id="rId2" action="ppaction://hlinksldjump"/>
            </p:cNvPr>
            <p:cNvSpPr/>
            <p:nvPr/>
          </p:nvSpPr>
          <p:spPr>
            <a:xfrm>
              <a:off x="1331640" y="1544410"/>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Left</a:t>
              </a:r>
              <a:endParaRPr lang="en-AU" dirty="0"/>
            </a:p>
          </p:txBody>
        </p:sp>
        <p:sp>
          <p:nvSpPr>
            <p:cNvPr id="9" name="Rounded Rectangle 8">
              <a:hlinkClick r:id="rId3" action="ppaction://hlinksldjump"/>
            </p:cNvPr>
            <p:cNvSpPr/>
            <p:nvPr/>
          </p:nvSpPr>
          <p:spPr>
            <a:xfrm>
              <a:off x="1331640" y="2789312"/>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Left</a:t>
              </a:r>
              <a:endParaRPr lang="en-AU" dirty="0"/>
            </a:p>
          </p:txBody>
        </p:sp>
        <p:sp>
          <p:nvSpPr>
            <p:cNvPr id="10" name="Rounded Rectangle 9">
              <a:hlinkClick r:id="rId4" action="ppaction://hlinksldjump"/>
            </p:cNvPr>
            <p:cNvSpPr/>
            <p:nvPr/>
          </p:nvSpPr>
          <p:spPr>
            <a:xfrm>
              <a:off x="1331640" y="3987944"/>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Left</a:t>
              </a:r>
              <a:endParaRPr lang="en-AU" dirty="0"/>
            </a:p>
          </p:txBody>
        </p:sp>
        <p:sp>
          <p:nvSpPr>
            <p:cNvPr id="11" name="Rounded Rectangle 10">
              <a:hlinkClick r:id="rId5" action="ppaction://hlinksldjump"/>
            </p:cNvPr>
            <p:cNvSpPr/>
            <p:nvPr/>
          </p:nvSpPr>
          <p:spPr>
            <a:xfrm>
              <a:off x="3129884" y="3987944"/>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Right</a:t>
              </a:r>
              <a:endParaRPr lang="en-AU" dirty="0"/>
            </a:p>
          </p:txBody>
        </p:sp>
        <p:sp>
          <p:nvSpPr>
            <p:cNvPr id="12" name="Rounded Rectangle 11">
              <a:hlinkClick r:id="rId4" action="ppaction://hlinksldjump"/>
            </p:cNvPr>
            <p:cNvSpPr/>
            <p:nvPr/>
          </p:nvSpPr>
          <p:spPr>
            <a:xfrm>
              <a:off x="4860032" y="3933056"/>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Forward</a:t>
              </a:r>
              <a:endParaRPr lang="en-AU" dirty="0"/>
            </a:p>
          </p:txBody>
        </p:sp>
        <p:sp>
          <p:nvSpPr>
            <p:cNvPr id="13" name="Rounded Rectangle 12">
              <a:hlinkClick r:id="rId6" action="ppaction://hlinksldjump"/>
            </p:cNvPr>
            <p:cNvSpPr/>
            <p:nvPr/>
          </p:nvSpPr>
          <p:spPr>
            <a:xfrm>
              <a:off x="6581016" y="3933056"/>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Back</a:t>
              </a:r>
              <a:endParaRPr lang="en-AU" dirty="0"/>
            </a:p>
          </p:txBody>
        </p:sp>
        <p:sp>
          <p:nvSpPr>
            <p:cNvPr id="14" name="Rounded Rectangle 13">
              <a:hlinkClick r:id="rId7" action="ppaction://hlinksldjump"/>
            </p:cNvPr>
            <p:cNvSpPr/>
            <p:nvPr/>
          </p:nvSpPr>
          <p:spPr>
            <a:xfrm>
              <a:off x="3140264" y="2794092"/>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Right</a:t>
              </a:r>
              <a:endParaRPr lang="en-AU" dirty="0"/>
            </a:p>
          </p:txBody>
        </p:sp>
        <p:sp>
          <p:nvSpPr>
            <p:cNvPr id="15" name="Rounded Rectangle 14">
              <a:hlinkClick r:id="rId8" action="ppaction://hlinksldjump"/>
            </p:cNvPr>
            <p:cNvSpPr/>
            <p:nvPr/>
          </p:nvSpPr>
          <p:spPr>
            <a:xfrm>
              <a:off x="4852824" y="2767608"/>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Forward</a:t>
              </a:r>
              <a:endParaRPr lang="en-AU" dirty="0"/>
            </a:p>
          </p:txBody>
        </p:sp>
        <p:sp>
          <p:nvSpPr>
            <p:cNvPr id="16" name="Rounded Rectangle 15">
              <a:hlinkClick r:id="rId9" action="ppaction://hlinksldjump"/>
            </p:cNvPr>
            <p:cNvSpPr/>
            <p:nvPr/>
          </p:nvSpPr>
          <p:spPr>
            <a:xfrm>
              <a:off x="6588224" y="2767608"/>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Back</a:t>
              </a:r>
              <a:endParaRPr lang="en-AU" dirty="0"/>
            </a:p>
          </p:txBody>
        </p:sp>
        <p:sp>
          <p:nvSpPr>
            <p:cNvPr id="17" name="Rounded Rectangle 16">
              <a:hlinkClick r:id="rId10" action="ppaction://hlinksldjump"/>
            </p:cNvPr>
            <p:cNvSpPr/>
            <p:nvPr/>
          </p:nvSpPr>
          <p:spPr>
            <a:xfrm>
              <a:off x="3101752" y="1544410"/>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Right</a:t>
              </a:r>
              <a:endParaRPr lang="en-AU" dirty="0"/>
            </a:p>
          </p:txBody>
        </p:sp>
        <p:sp>
          <p:nvSpPr>
            <p:cNvPr id="18" name="Rounded Rectangle 17">
              <a:hlinkClick r:id="rId11" action="ppaction://hlinksldjump"/>
            </p:cNvPr>
            <p:cNvSpPr/>
            <p:nvPr/>
          </p:nvSpPr>
          <p:spPr>
            <a:xfrm>
              <a:off x="4860032" y="1544410"/>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Forward</a:t>
              </a:r>
              <a:endParaRPr lang="en-AU" dirty="0"/>
            </a:p>
          </p:txBody>
        </p:sp>
        <p:sp>
          <p:nvSpPr>
            <p:cNvPr id="19" name="Rounded Rectangle 18">
              <a:hlinkClick r:id="rId11" action="ppaction://hlinksldjump"/>
            </p:cNvPr>
            <p:cNvSpPr/>
            <p:nvPr/>
          </p:nvSpPr>
          <p:spPr>
            <a:xfrm>
              <a:off x="6588224" y="1544410"/>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Back</a:t>
              </a:r>
              <a:endParaRPr lang="en-AU" dirty="0"/>
            </a:p>
          </p:txBody>
        </p:sp>
      </p:grpSp>
      <p:grpSp>
        <p:nvGrpSpPr>
          <p:cNvPr id="21" name="Group 20"/>
          <p:cNvGrpSpPr/>
          <p:nvPr/>
        </p:nvGrpSpPr>
        <p:grpSpPr>
          <a:xfrm>
            <a:off x="819481" y="4509120"/>
            <a:ext cx="7608399" cy="1570330"/>
            <a:chOff x="1331640" y="2767608"/>
            <a:chExt cx="6768752" cy="2156440"/>
          </a:xfrm>
        </p:grpSpPr>
        <p:sp>
          <p:nvSpPr>
            <p:cNvPr id="23" name="Rounded Rectangle 22">
              <a:hlinkClick r:id="rId12" action="ppaction://hlinksldjump"/>
            </p:cNvPr>
            <p:cNvSpPr/>
            <p:nvPr/>
          </p:nvSpPr>
          <p:spPr>
            <a:xfrm>
              <a:off x="1331640" y="2789312"/>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Left</a:t>
              </a:r>
              <a:endParaRPr lang="en-AU" dirty="0"/>
            </a:p>
          </p:txBody>
        </p:sp>
        <p:sp>
          <p:nvSpPr>
            <p:cNvPr id="24" name="Rounded Rectangle 23">
              <a:hlinkClick r:id="rId13" action="ppaction://hlinksldjump"/>
            </p:cNvPr>
            <p:cNvSpPr/>
            <p:nvPr/>
          </p:nvSpPr>
          <p:spPr>
            <a:xfrm>
              <a:off x="1331640" y="3987944"/>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Left</a:t>
              </a:r>
              <a:endParaRPr lang="en-AU" dirty="0"/>
            </a:p>
          </p:txBody>
        </p:sp>
        <p:sp>
          <p:nvSpPr>
            <p:cNvPr id="25" name="Rounded Rectangle 24">
              <a:hlinkClick r:id="rId14" action="ppaction://hlinksldjump"/>
            </p:cNvPr>
            <p:cNvSpPr/>
            <p:nvPr/>
          </p:nvSpPr>
          <p:spPr>
            <a:xfrm>
              <a:off x="3140264" y="3983556"/>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Right</a:t>
              </a:r>
              <a:endParaRPr lang="en-AU" dirty="0"/>
            </a:p>
          </p:txBody>
        </p:sp>
        <p:sp>
          <p:nvSpPr>
            <p:cNvPr id="26" name="Rounded Rectangle 25">
              <a:hlinkClick r:id="rId15" action="ppaction://hlinksldjump"/>
            </p:cNvPr>
            <p:cNvSpPr/>
            <p:nvPr/>
          </p:nvSpPr>
          <p:spPr>
            <a:xfrm>
              <a:off x="4860032" y="3933056"/>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Forward</a:t>
              </a:r>
              <a:endParaRPr lang="en-AU" dirty="0"/>
            </a:p>
          </p:txBody>
        </p:sp>
        <p:sp>
          <p:nvSpPr>
            <p:cNvPr id="27" name="Rounded Rectangle 26">
              <a:hlinkClick r:id="rId16" action="ppaction://hlinksldjump"/>
            </p:cNvPr>
            <p:cNvSpPr/>
            <p:nvPr/>
          </p:nvSpPr>
          <p:spPr>
            <a:xfrm>
              <a:off x="6581016" y="3933056"/>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Back</a:t>
              </a:r>
              <a:endParaRPr lang="en-AU" dirty="0"/>
            </a:p>
          </p:txBody>
        </p:sp>
        <p:sp>
          <p:nvSpPr>
            <p:cNvPr id="28" name="Rounded Rectangle 27">
              <a:hlinkClick r:id="rId17" action="ppaction://hlinksldjump"/>
            </p:cNvPr>
            <p:cNvSpPr/>
            <p:nvPr/>
          </p:nvSpPr>
          <p:spPr>
            <a:xfrm>
              <a:off x="3140264" y="2794092"/>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Right</a:t>
              </a:r>
              <a:endParaRPr lang="en-AU" dirty="0"/>
            </a:p>
          </p:txBody>
        </p:sp>
        <p:sp>
          <p:nvSpPr>
            <p:cNvPr id="29" name="Rounded Rectangle 28">
              <a:hlinkClick r:id="rId18" action="ppaction://hlinksldjump"/>
            </p:cNvPr>
            <p:cNvSpPr/>
            <p:nvPr/>
          </p:nvSpPr>
          <p:spPr>
            <a:xfrm>
              <a:off x="4852824" y="2767608"/>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Forward</a:t>
              </a:r>
              <a:endParaRPr lang="en-AU" dirty="0"/>
            </a:p>
          </p:txBody>
        </p:sp>
        <p:sp>
          <p:nvSpPr>
            <p:cNvPr id="30" name="Rounded Rectangle 29">
              <a:hlinkClick r:id="rId19" action="ppaction://hlinksldjump"/>
            </p:cNvPr>
            <p:cNvSpPr/>
            <p:nvPr/>
          </p:nvSpPr>
          <p:spPr>
            <a:xfrm>
              <a:off x="6588224" y="2767608"/>
              <a:ext cx="1512168" cy="93610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AU" dirty="0" smtClean="0"/>
                <a:t>Back</a:t>
              </a:r>
              <a:endParaRPr lang="en-AU" dirty="0"/>
            </a:p>
          </p:txBody>
        </p:sp>
      </p:grpSp>
    </p:spTree>
    <p:extLst>
      <p:ext uri="{BB962C8B-B14F-4D97-AF65-F5344CB8AC3E}">
        <p14:creationId xmlns:p14="http://schemas.microsoft.com/office/powerpoint/2010/main" val="2194575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mph" presetSubtype="0" fill="hold" grpId="1" nodeType="clickEffect">
                                  <p:stCondLst>
                                    <p:cond delay="0"/>
                                  </p:stCondLst>
                                  <p:childTnLst>
                                    <p:animRot by="21600000">
                                      <p:cBhvr>
                                        <p:cTn id="13"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Information architecture</a:t>
            </a:r>
          </a:p>
        </p:txBody>
      </p:sp>
      <p:sp>
        <p:nvSpPr>
          <p:cNvPr id="3" name="Content Placeholder 2"/>
          <p:cNvSpPr>
            <a:spLocks noGrp="1"/>
          </p:cNvSpPr>
          <p:nvPr>
            <p:ph idx="1"/>
          </p:nvPr>
        </p:nvSpPr>
        <p:spPr/>
        <p:txBody>
          <a:bodyPr/>
          <a:lstStyle/>
          <a:p>
            <a:pPr>
              <a:buNone/>
            </a:pPr>
            <a:r>
              <a:rPr lang="en-AU" dirty="0" smtClean="0"/>
              <a:t>	Ways </a:t>
            </a:r>
            <a:r>
              <a:rPr lang="en-AU" dirty="0"/>
              <a:t>in which information should be treated and organised within onscreen solutions. This includes the structuring or grouping of sets of information and determining navigation pathways. Effective and efficient information architecture enables users to intuitively and confidently locate information they require. </a:t>
            </a:r>
          </a:p>
        </p:txBody>
      </p:sp>
      <p:sp>
        <p:nvSpPr>
          <p:cNvPr id="4" name="5-Point Star 3">
            <a:hlinkClick r:id="rId2"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sz="1600" dirty="0"/>
          </a:p>
        </p:txBody>
      </p:sp>
    </p:spTree>
    <p:extLst>
      <p:ext uri="{BB962C8B-B14F-4D97-AF65-F5344CB8AC3E}">
        <p14:creationId xmlns:p14="http://schemas.microsoft.com/office/powerpoint/2010/main" val="13772644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AU" dirty="0" smtClean="0"/>
              <a:t>	The </a:t>
            </a:r>
            <a:r>
              <a:rPr lang="en-AU" dirty="0"/>
              <a:t>combination of people, procedures, equipment and data that process data and information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Information system</a:t>
            </a:r>
          </a:p>
        </p:txBody>
      </p:sp>
      <p:sp>
        <p:nvSpPr>
          <p:cNvPr id="3" name="Content Placeholder 2"/>
          <p:cNvSpPr>
            <a:spLocks noGrp="1"/>
          </p:cNvSpPr>
          <p:nvPr>
            <p:ph idx="1"/>
          </p:nvPr>
        </p:nvSpPr>
        <p:spPr/>
        <p:txBody>
          <a:bodyPr/>
          <a:lstStyle/>
          <a:p>
            <a:pPr>
              <a:buNone/>
            </a:pPr>
            <a:r>
              <a:rPr lang="en-AU" dirty="0" smtClean="0"/>
              <a:t>	The </a:t>
            </a:r>
            <a:r>
              <a:rPr lang="en-AU" dirty="0"/>
              <a:t>combination of people, procedures, equipment and data that process data and information</a:t>
            </a:r>
          </a:p>
        </p:txBody>
      </p:sp>
      <p:sp>
        <p:nvSpPr>
          <p:cNvPr id="6" name="5-Point Star 5">
            <a:hlinkClick r:id="rId2"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sz="1600" dirty="0"/>
          </a:p>
        </p:txBody>
      </p:sp>
    </p:spTree>
    <p:extLst>
      <p:ext uri="{BB962C8B-B14F-4D97-AF65-F5344CB8AC3E}">
        <p14:creationId xmlns:p14="http://schemas.microsoft.com/office/powerpoint/2010/main" val="13271379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AU" dirty="0" smtClean="0"/>
              <a:t>	Legal </a:t>
            </a:r>
            <a:r>
              <a:rPr lang="en-AU" dirty="0"/>
              <a:t>obligations that individuals and organisations have with respect to the ownership and privacy of information, and freedom of expression. For the purposes of this study the key provisions of the following acts are relevant: </a:t>
            </a:r>
            <a:r>
              <a:rPr lang="en-AU" i="1" dirty="0"/>
              <a:t>Privacy Act 1988</a:t>
            </a:r>
            <a:r>
              <a:rPr lang="en-AU" dirty="0"/>
              <a:t>, </a:t>
            </a:r>
            <a:r>
              <a:rPr lang="en-AU" i="1" dirty="0"/>
              <a:t>Information Privacy Act 2000</a:t>
            </a:r>
            <a:r>
              <a:rPr lang="en-AU" dirty="0"/>
              <a:t>, </a:t>
            </a:r>
            <a:r>
              <a:rPr lang="en-AU" i="1" dirty="0"/>
              <a:t>Health Records Act 2001</a:t>
            </a:r>
            <a:r>
              <a:rPr lang="en-AU" dirty="0"/>
              <a:t>, </a:t>
            </a:r>
            <a:r>
              <a:rPr lang="en-AU" i="1" dirty="0"/>
              <a:t>Copyright Act 1968</a:t>
            </a:r>
            <a:r>
              <a:rPr lang="en-AU" dirty="0"/>
              <a:t>, </a:t>
            </a:r>
            <a:r>
              <a:rPr lang="en-AU" i="1" dirty="0"/>
              <a:t>Charter of Human Rights and Responsibilities Act 2006 </a:t>
            </a:r>
            <a:r>
              <a:rPr lang="en-AU" dirty="0"/>
              <a:t>(VIC) (sections 13, 14 and 15), and the </a:t>
            </a:r>
            <a:r>
              <a:rPr lang="en-AU" i="1" dirty="0"/>
              <a:t>Spam Act 2003 </a:t>
            </a:r>
            <a:r>
              <a:rPr lang="en-AU" dirty="0"/>
              <a:t>(Part 1.3, Simplified outline).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Legal obligations</a:t>
            </a:r>
          </a:p>
        </p:txBody>
      </p:sp>
      <p:sp>
        <p:nvSpPr>
          <p:cNvPr id="3" name="Content Placeholder 2"/>
          <p:cNvSpPr>
            <a:spLocks noGrp="1"/>
          </p:cNvSpPr>
          <p:nvPr>
            <p:ph idx="1"/>
          </p:nvPr>
        </p:nvSpPr>
        <p:spPr/>
        <p:txBody>
          <a:bodyPr>
            <a:normAutofit/>
          </a:bodyPr>
          <a:lstStyle/>
          <a:p>
            <a:pPr>
              <a:buNone/>
            </a:pPr>
            <a:r>
              <a:rPr lang="en-AU" dirty="0" smtClean="0"/>
              <a:t>	Legal </a:t>
            </a:r>
            <a:r>
              <a:rPr lang="en-AU" dirty="0"/>
              <a:t>obligations that individuals and organisations have with respect to the ownership and privacy of information, and freedom of expression. For the purposes of this study the key provisions of the following acts are relevant: </a:t>
            </a:r>
            <a:r>
              <a:rPr lang="en-AU" i="1" dirty="0"/>
              <a:t>Privacy Act 1988</a:t>
            </a:r>
            <a:r>
              <a:rPr lang="en-AU" dirty="0"/>
              <a:t>, </a:t>
            </a:r>
            <a:r>
              <a:rPr lang="en-AU" i="1" dirty="0"/>
              <a:t>Information Privacy Act 2000</a:t>
            </a:r>
            <a:r>
              <a:rPr lang="en-AU" dirty="0"/>
              <a:t>, </a:t>
            </a:r>
            <a:r>
              <a:rPr lang="en-AU" i="1" dirty="0"/>
              <a:t>Health Records Act 2001</a:t>
            </a:r>
            <a:r>
              <a:rPr lang="en-AU" dirty="0"/>
              <a:t>, </a:t>
            </a:r>
            <a:r>
              <a:rPr lang="en-AU" i="1" dirty="0"/>
              <a:t>Copyright Act 1968</a:t>
            </a:r>
            <a:r>
              <a:rPr lang="en-AU" dirty="0"/>
              <a:t>, </a:t>
            </a:r>
            <a:r>
              <a:rPr lang="en-AU" i="1" dirty="0"/>
              <a:t>Charter of Human Rights and Responsibilities Act 2006 </a:t>
            </a:r>
            <a:r>
              <a:rPr lang="en-AU" dirty="0"/>
              <a:t>(VIC) (sections 13, 14 and 15), and the </a:t>
            </a:r>
            <a:r>
              <a:rPr lang="en-AU" i="1" dirty="0"/>
              <a:t>Spam Act 2003 </a:t>
            </a:r>
            <a:r>
              <a:rPr lang="en-AU" dirty="0"/>
              <a:t>(Part 1.3, Simplified outline).</a:t>
            </a:r>
          </a:p>
        </p:txBody>
      </p:sp>
      <p:sp>
        <p:nvSpPr>
          <p:cNvPr id="5" name="5-Point Star 4">
            <a:hlinkClick r:id="rId2"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sz="1600" dirty="0"/>
          </a:p>
        </p:txBody>
      </p:sp>
    </p:spTree>
    <p:extLst>
      <p:ext uri="{BB962C8B-B14F-4D97-AF65-F5344CB8AC3E}">
        <p14:creationId xmlns:p14="http://schemas.microsoft.com/office/powerpoint/2010/main" val="12022584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4186808" cy="4857328"/>
          </a:xfrm>
        </p:spPr>
        <p:txBody>
          <a:bodyPr>
            <a:normAutofit/>
          </a:bodyPr>
          <a:lstStyle/>
          <a:p>
            <a:pPr>
              <a:buNone/>
            </a:pPr>
            <a:r>
              <a:rPr lang="en-AU" dirty="0" smtClean="0"/>
              <a:t>	A </a:t>
            </a:r>
            <a:r>
              <a:rPr lang="en-AU" dirty="0"/>
              <a:t>seven-layer network protocol: physical (Layer 1), data link (Layer 2), network (Layer 3), transport (Layer 4), session (Layer 5), presentation (Layer 6), application (Layer 7). The emphasis in </a:t>
            </a:r>
            <a:r>
              <a:rPr lang="en-AU" dirty="0" smtClean="0"/>
              <a:t>the study </a:t>
            </a:r>
            <a:r>
              <a:rPr lang="en-AU" dirty="0"/>
              <a:t>design is on Layer 1.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Open Systems Interconnection (OSI)</a:t>
            </a:r>
          </a:p>
        </p:txBody>
      </p:sp>
      <p:sp>
        <p:nvSpPr>
          <p:cNvPr id="3" name="Content Placeholder 2"/>
          <p:cNvSpPr>
            <a:spLocks noGrp="1"/>
          </p:cNvSpPr>
          <p:nvPr>
            <p:ph idx="1"/>
          </p:nvPr>
        </p:nvSpPr>
        <p:spPr>
          <a:xfrm>
            <a:off x="457200" y="1524000"/>
            <a:ext cx="4186808" cy="4857328"/>
          </a:xfrm>
        </p:spPr>
        <p:txBody>
          <a:bodyPr>
            <a:normAutofit/>
          </a:bodyPr>
          <a:lstStyle/>
          <a:p>
            <a:pPr>
              <a:buNone/>
            </a:pPr>
            <a:r>
              <a:rPr lang="en-AU" dirty="0" smtClean="0"/>
              <a:t>	A </a:t>
            </a:r>
            <a:r>
              <a:rPr lang="en-AU" dirty="0"/>
              <a:t>seven-layer network protocol: physical (Layer 1), data link (Layer 2), network (Layer 3), transport (Layer 4), session (Layer 5), presentation (Layer 6), application (Layer 7). The emphasis in </a:t>
            </a:r>
            <a:r>
              <a:rPr lang="en-AU" dirty="0" smtClean="0"/>
              <a:t>the study </a:t>
            </a:r>
            <a:r>
              <a:rPr lang="en-AU" dirty="0"/>
              <a:t>design is on Layer 1. </a:t>
            </a:r>
          </a:p>
        </p:txBody>
      </p:sp>
      <p:sp>
        <p:nvSpPr>
          <p:cNvPr id="5" name="5-Point Star 4">
            <a:hlinkClick r:id="rId2"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sz="1600" dirty="0"/>
          </a:p>
        </p:txBody>
      </p:sp>
    </p:spTree>
    <p:extLst>
      <p:ext uri="{BB962C8B-B14F-4D97-AF65-F5344CB8AC3E}">
        <p14:creationId xmlns:p14="http://schemas.microsoft.com/office/powerpoint/2010/main" val="37444772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AU" dirty="0" smtClean="0"/>
              <a:t>	Equipment </a:t>
            </a:r>
            <a:r>
              <a:rPr lang="en-AU" dirty="0"/>
              <a:t>used to assist in the protection of information systems and the files produced, received and stored by individuals and organisations, including zoned security strategies, barrier techniques, biometrics. Also see Software security measures/devices.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Physical security measures/devices</a:t>
            </a:r>
          </a:p>
        </p:txBody>
      </p:sp>
      <p:sp>
        <p:nvSpPr>
          <p:cNvPr id="3" name="Content Placeholder 2"/>
          <p:cNvSpPr>
            <a:spLocks noGrp="1"/>
          </p:cNvSpPr>
          <p:nvPr>
            <p:ph idx="1"/>
          </p:nvPr>
        </p:nvSpPr>
        <p:spPr/>
        <p:txBody>
          <a:bodyPr/>
          <a:lstStyle/>
          <a:p>
            <a:pPr>
              <a:buNone/>
            </a:pPr>
            <a:r>
              <a:rPr lang="en-AU" dirty="0" smtClean="0"/>
              <a:t>	Equipment </a:t>
            </a:r>
            <a:r>
              <a:rPr lang="en-AU" dirty="0"/>
              <a:t>used to assist in the protection of information systems and the files produced, received and stored by individuals and organisations, including zoned security strategies, barrier techniques, biometrics. Also see Software security measures/devices.</a:t>
            </a:r>
          </a:p>
        </p:txBody>
      </p:sp>
      <p:sp>
        <p:nvSpPr>
          <p:cNvPr id="5" name="5-Point Star 4">
            <a:hlinkClick r:id="rId2"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sz="1600" dirty="0"/>
          </a:p>
        </p:txBody>
      </p:sp>
    </p:spTree>
    <p:extLst>
      <p:ext uri="{BB962C8B-B14F-4D97-AF65-F5344CB8AC3E}">
        <p14:creationId xmlns:p14="http://schemas.microsoft.com/office/powerpoint/2010/main" val="31775268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tretch>
            <a:fillRect/>
          </a:stretch>
        </p:blipFill>
        <p:spPr bwMode="auto">
          <a:xfrm>
            <a:off x="1329690" y="1806575"/>
            <a:ext cx="6484620" cy="405288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1412776"/>
            <a:ext cx="7160840" cy="4226024"/>
          </a:xfrm>
        </p:spPr>
        <p:txBody>
          <a:bodyPr>
            <a:noAutofit/>
          </a:bodyPr>
          <a:lstStyle/>
          <a:p>
            <a:r>
              <a:rPr lang="en-AU" sz="2400" dirty="0">
                <a:solidFill>
                  <a:schemeClr val="tx1"/>
                </a:solidFill>
              </a:rPr>
              <a:t>A category of software that enables users to create multimedia and web solutions without the need to write programming code. The software generates the code required to run the application created. Often used for developing web pages (for example, Adobe Dreamweaver), multimedia presentations (for example, Sunburst </a:t>
            </a:r>
            <a:r>
              <a:rPr lang="en-AU" sz="2400" dirty="0" err="1">
                <a:solidFill>
                  <a:schemeClr val="tx1"/>
                </a:solidFill>
              </a:rPr>
              <a:t>Hyperstudio</a:t>
            </a:r>
            <a:r>
              <a:rPr lang="en-AU" sz="2400" dirty="0">
                <a:solidFill>
                  <a:schemeClr val="tx1"/>
                </a:solidFill>
              </a:rPr>
              <a:t>, </a:t>
            </a:r>
            <a:r>
              <a:rPr lang="en-AU" sz="2400" dirty="0" err="1">
                <a:solidFill>
                  <a:schemeClr val="tx1"/>
                </a:solidFill>
              </a:rPr>
              <a:t>Ulead</a:t>
            </a:r>
            <a:r>
              <a:rPr lang="en-AU" sz="2400" dirty="0">
                <a:solidFill>
                  <a:schemeClr val="tx1"/>
                </a:solidFill>
              </a:rPr>
              <a:t> DVD </a:t>
            </a:r>
            <a:r>
              <a:rPr lang="en-AU" sz="2400" dirty="0" err="1">
                <a:solidFill>
                  <a:schemeClr val="tx1"/>
                </a:solidFill>
              </a:rPr>
              <a:t>MovieFactory</a:t>
            </a:r>
            <a:r>
              <a:rPr lang="en-AU" sz="2400" dirty="0">
                <a:solidFill>
                  <a:schemeClr val="tx1"/>
                </a:solidFill>
              </a:rPr>
              <a:t>, Microsoft </a:t>
            </a:r>
            <a:r>
              <a:rPr lang="en-AU" sz="2400" dirty="0" err="1">
                <a:solidFill>
                  <a:schemeClr val="tx1"/>
                </a:solidFill>
              </a:rPr>
              <a:t>PhotoStory</a:t>
            </a:r>
            <a:r>
              <a:rPr lang="en-AU" sz="2400" dirty="0">
                <a:solidFill>
                  <a:schemeClr val="tx1"/>
                </a:solidFill>
              </a:rPr>
              <a:t>, and Apple </a:t>
            </a:r>
            <a:r>
              <a:rPr lang="en-AU" sz="2400" dirty="0" err="1">
                <a:solidFill>
                  <a:schemeClr val="tx1"/>
                </a:solidFill>
              </a:rPr>
              <a:t>iMovie</a:t>
            </a:r>
            <a:r>
              <a:rPr lang="en-AU" sz="2400" dirty="0">
                <a:solidFill>
                  <a:schemeClr val="tx1"/>
                </a:solidFill>
              </a:rPr>
              <a:t> and Apple Final Cut Express for video productions) and games (for example, Game Creator 3D </a:t>
            </a:r>
            <a:r>
              <a:rPr lang="en-AU" sz="2400" dirty="0" err="1">
                <a:solidFill>
                  <a:schemeClr val="tx1"/>
                </a:solidFill>
              </a:rPr>
              <a:t>Gamemaker</a:t>
            </a:r>
            <a:r>
              <a:rPr lang="en-AU" sz="2400" dirty="0">
                <a:solidFill>
                  <a:schemeClr val="tx1"/>
                </a:solidFill>
              </a:rPr>
              <a:t>, </a:t>
            </a:r>
            <a:r>
              <a:rPr lang="en-AU" sz="2400" dirty="0" err="1">
                <a:solidFill>
                  <a:schemeClr val="tx1"/>
                </a:solidFill>
              </a:rPr>
              <a:t>Conitec</a:t>
            </a:r>
            <a:r>
              <a:rPr lang="en-AU" sz="2400" dirty="0">
                <a:solidFill>
                  <a:schemeClr val="tx1"/>
                </a:solidFill>
              </a:rPr>
              <a:t> 3D </a:t>
            </a:r>
            <a:r>
              <a:rPr lang="en-AU" sz="2400" dirty="0" err="1">
                <a:solidFill>
                  <a:schemeClr val="tx1"/>
                </a:solidFill>
              </a:rPr>
              <a:t>GameStudio</a:t>
            </a:r>
            <a:r>
              <a:rPr lang="en-AU" sz="2400" dirty="0">
                <a:solidFill>
                  <a:schemeClr val="tx1"/>
                </a:solidFill>
              </a:rPr>
              <a:t>, </a:t>
            </a:r>
            <a:r>
              <a:rPr lang="en-AU" sz="2400" dirty="0" err="1">
                <a:solidFill>
                  <a:schemeClr val="tx1"/>
                </a:solidFill>
              </a:rPr>
              <a:t>Conitec</a:t>
            </a:r>
            <a:r>
              <a:rPr lang="en-AU" sz="2400" dirty="0">
                <a:solidFill>
                  <a:schemeClr val="tx1"/>
                </a:solidFill>
              </a:rPr>
              <a:t> Atari </a:t>
            </a:r>
            <a:r>
              <a:rPr lang="en-AU" sz="2400" dirty="0" err="1">
                <a:solidFill>
                  <a:schemeClr val="tx1"/>
                </a:solidFill>
              </a:rPr>
              <a:t>Lite</a:t>
            </a:r>
            <a:r>
              <a:rPr lang="en-AU" sz="2400" dirty="0">
                <a:solidFill>
                  <a:schemeClr val="tx1"/>
                </a:solidFill>
              </a:rPr>
              <a:t>-C).</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Problem-solving methodology</a:t>
            </a:r>
          </a:p>
        </p:txBody>
      </p:sp>
      <p:pic>
        <p:nvPicPr>
          <p:cNvPr id="4" name="Content Placeholder 3"/>
          <p:cNvPicPr>
            <a:picLocks noGrp="1"/>
          </p:cNvPicPr>
          <p:nvPr>
            <p:ph idx="1"/>
          </p:nvPr>
        </p:nvPicPr>
        <p:blipFill>
          <a:blip r:embed="rId2" cstate="print"/>
          <a:stretch>
            <a:fillRect/>
          </a:stretch>
        </p:blipFill>
        <p:spPr bwMode="auto">
          <a:xfrm>
            <a:off x="1329690" y="1806575"/>
            <a:ext cx="6484620" cy="4052888"/>
          </a:xfrm>
          <a:prstGeom prst="rect">
            <a:avLst/>
          </a:prstGeom>
          <a:ln>
            <a:noFill/>
          </a:ln>
          <a:effectLst>
            <a:softEdge rad="112500"/>
          </a:effectLst>
        </p:spPr>
      </p:pic>
      <p:sp>
        <p:nvSpPr>
          <p:cNvPr id="5" name="5-Point Star 4">
            <a:hlinkClick r:id="rId3"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sz="1600" dirty="0"/>
          </a:p>
        </p:txBody>
      </p:sp>
    </p:spTree>
    <p:extLst>
      <p:ext uri="{BB962C8B-B14F-4D97-AF65-F5344CB8AC3E}">
        <p14:creationId xmlns:p14="http://schemas.microsoft.com/office/powerpoint/2010/main" val="22310378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AU" dirty="0" smtClean="0"/>
              <a:t>	Actions</a:t>
            </a:r>
            <a:r>
              <a:rPr lang="en-AU" dirty="0"/>
              <a:t>, devices and events that threaten the integrity and security of data and information stored within, and communicated between, information systems. The threats can be accidental, such as losing a portable storage device containing files; deliberate, such as denial of service and worms; and events-based, such as a power surge.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Security threats</a:t>
            </a:r>
          </a:p>
        </p:txBody>
      </p:sp>
      <p:sp>
        <p:nvSpPr>
          <p:cNvPr id="3" name="Content Placeholder 2"/>
          <p:cNvSpPr>
            <a:spLocks noGrp="1"/>
          </p:cNvSpPr>
          <p:nvPr>
            <p:ph idx="1"/>
          </p:nvPr>
        </p:nvSpPr>
        <p:spPr/>
        <p:txBody>
          <a:bodyPr/>
          <a:lstStyle/>
          <a:p>
            <a:pPr>
              <a:buNone/>
            </a:pPr>
            <a:r>
              <a:rPr lang="en-AU" dirty="0" smtClean="0"/>
              <a:t>	Actions</a:t>
            </a:r>
            <a:r>
              <a:rPr lang="en-AU" dirty="0"/>
              <a:t>, devices and events that threaten the integrity and security of data and information stored within, and communicated between, information systems. The threats can be accidental, such as losing a portable storage device containing files; deliberate, such as denial of service and worms; and events-based, such as a power surge. </a:t>
            </a:r>
          </a:p>
        </p:txBody>
      </p:sp>
      <p:sp>
        <p:nvSpPr>
          <p:cNvPr id="5" name="5-Point Star 4">
            <a:hlinkClick r:id="rId2"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sz="1600" dirty="0"/>
          </a:p>
        </p:txBody>
      </p:sp>
    </p:spTree>
    <p:extLst>
      <p:ext uri="{BB962C8B-B14F-4D97-AF65-F5344CB8AC3E}">
        <p14:creationId xmlns:p14="http://schemas.microsoft.com/office/powerpoint/2010/main" val="19053316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AU" dirty="0" smtClean="0"/>
              <a:t>	Accepted </a:t>
            </a:r>
            <a:r>
              <a:rPr lang="en-AU" dirty="0"/>
              <a:t>ways of behaving on websites that support communication. Protocols usually relate to identity, the nature of information exchanged, language used in communications and the rights of members. Examples of breaches of social online protocols include fraudulent identity,  </a:t>
            </a:r>
            <a:r>
              <a:rPr lang="en-AU" dirty="0" err="1"/>
              <a:t>cyberbullying</a:t>
            </a:r>
            <a:r>
              <a:rPr lang="en-AU" dirty="0"/>
              <a:t>, harassment, posting of inappropriate information and use of inappropriate language.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Social online protocols</a:t>
            </a:r>
          </a:p>
        </p:txBody>
      </p:sp>
      <p:sp>
        <p:nvSpPr>
          <p:cNvPr id="3" name="Content Placeholder 2"/>
          <p:cNvSpPr>
            <a:spLocks noGrp="1"/>
          </p:cNvSpPr>
          <p:nvPr>
            <p:ph idx="1"/>
          </p:nvPr>
        </p:nvSpPr>
        <p:spPr/>
        <p:txBody>
          <a:bodyPr>
            <a:normAutofit/>
          </a:bodyPr>
          <a:lstStyle/>
          <a:p>
            <a:pPr>
              <a:buNone/>
            </a:pPr>
            <a:r>
              <a:rPr lang="en-AU" dirty="0" smtClean="0"/>
              <a:t>	Accepted </a:t>
            </a:r>
            <a:r>
              <a:rPr lang="en-AU" dirty="0"/>
              <a:t>ways of behaving on websites that support communication. Protocols usually relate to identity, the nature of information exchanged, language used in communications and the rights of members. Examples of breaches of social online protocols include fraudulent identity,  </a:t>
            </a:r>
            <a:r>
              <a:rPr lang="en-AU" dirty="0" err="1"/>
              <a:t>cyberbullying</a:t>
            </a:r>
            <a:r>
              <a:rPr lang="en-AU" dirty="0"/>
              <a:t>, harassment, posting of inappropriate information and use of inappropriate language.</a:t>
            </a:r>
          </a:p>
        </p:txBody>
      </p:sp>
      <p:sp>
        <p:nvSpPr>
          <p:cNvPr id="5" name="5-Point Star 4">
            <a:hlinkClick r:id="rId2"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sz="1600" dirty="0"/>
          </a:p>
        </p:txBody>
      </p:sp>
    </p:spTree>
    <p:extLst>
      <p:ext uri="{BB962C8B-B14F-4D97-AF65-F5344CB8AC3E}">
        <p14:creationId xmlns:p14="http://schemas.microsoft.com/office/powerpoint/2010/main" val="34935858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AU" dirty="0" smtClean="0"/>
              <a:t>	A </a:t>
            </a:r>
            <a:r>
              <a:rPr lang="en-AU" dirty="0"/>
              <a:t>comprehensive description of the intended purpose and environment for purpose-designed software solutions. It documents the key tasks associated with the analysing stage of the </a:t>
            </a:r>
            <a:r>
              <a:rPr lang="en-AU" dirty="0" err="1"/>
              <a:t>problemsolving</a:t>
            </a:r>
            <a:r>
              <a:rPr lang="en-AU" dirty="0"/>
              <a:t> methodology. The software requirements specifications (SRS) fully describes the functional requirements (what it is required to do) and non-functional requirements of the solution (solution attributes) such as user-friendliness, response rates, robustness, portability, reliability and maintainability, the conditions affecting the solution (constraints) and the parameters of the </a:t>
            </a:r>
            <a:r>
              <a:rPr lang="en-AU" dirty="0" smtClean="0"/>
              <a:t>solution (scope</a:t>
            </a:r>
            <a:r>
              <a:rPr lang="en-AU" dirty="0"/>
              <a:t>). Software requirements specifications fulfils the purposes of breaking down the problem into component parts, providing input to the designing stage and serving as a reference point for further stages of the problem-solving methodology.</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08720"/>
            <a:ext cx="8229600" cy="1219200"/>
          </a:xfrm>
        </p:spPr>
        <p:txBody>
          <a:bodyPr>
            <a:normAutofit fontScale="90000"/>
          </a:bodyPr>
          <a:lstStyle/>
          <a:p>
            <a:r>
              <a:rPr lang="en-AU" dirty="0"/>
              <a:t>Software requirements specifications</a:t>
            </a:r>
            <a:br>
              <a:rPr lang="en-AU" dirty="0"/>
            </a:br>
            <a:r>
              <a:rPr lang="en-AU" dirty="0"/>
              <a:t>(SRS)</a:t>
            </a:r>
            <a:br>
              <a:rPr lang="en-AU" dirty="0"/>
            </a:br>
            <a:endParaRPr lang="en-AU" dirty="0"/>
          </a:p>
        </p:txBody>
      </p:sp>
      <p:sp>
        <p:nvSpPr>
          <p:cNvPr id="3" name="Content Placeholder 2"/>
          <p:cNvSpPr>
            <a:spLocks noGrp="1"/>
          </p:cNvSpPr>
          <p:nvPr>
            <p:ph idx="1"/>
          </p:nvPr>
        </p:nvSpPr>
        <p:spPr/>
        <p:txBody>
          <a:bodyPr>
            <a:normAutofit lnSpcReduction="10000"/>
          </a:bodyPr>
          <a:lstStyle/>
          <a:p>
            <a:pPr>
              <a:buNone/>
            </a:pPr>
            <a:r>
              <a:rPr lang="en-AU" dirty="0" smtClean="0"/>
              <a:t>	A </a:t>
            </a:r>
            <a:r>
              <a:rPr lang="en-AU" dirty="0"/>
              <a:t>comprehensive description of the intended purpose and environment for purpose-designed software solutions. It documents the key tasks associated with the analysing stage of the </a:t>
            </a:r>
            <a:r>
              <a:rPr lang="en-AU" dirty="0" err="1"/>
              <a:t>problemsolving</a:t>
            </a:r>
            <a:r>
              <a:rPr lang="en-AU" dirty="0"/>
              <a:t> methodology. The software requirements specifications (SRS) fully describes the functional requirements (what it is required to do) and non-functional requirements of the solution (solution attributes) such as user-friendliness, response rates, robustness, portability, reliability and maintainability, the conditions affecting the solution (constraints) and the parameters of the </a:t>
            </a:r>
            <a:r>
              <a:rPr lang="en-AU" dirty="0" smtClean="0"/>
              <a:t>solution (scope</a:t>
            </a:r>
            <a:r>
              <a:rPr lang="en-AU" dirty="0"/>
              <a:t>). Software requirements specifications fulfils the purposes of breaking down the problem into component parts, providing input to the designing stage and serving as a reference point for further stages of the problem-solving methodology.</a:t>
            </a:r>
          </a:p>
        </p:txBody>
      </p:sp>
      <p:sp>
        <p:nvSpPr>
          <p:cNvPr id="4" name="5-Point Star 3">
            <a:hlinkClick r:id="rId2"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sz="1600" dirty="0"/>
          </a:p>
        </p:txBody>
      </p:sp>
    </p:spTree>
    <p:extLst>
      <p:ext uri="{BB962C8B-B14F-4D97-AF65-F5344CB8AC3E}">
        <p14:creationId xmlns:p14="http://schemas.microsoft.com/office/powerpoint/2010/main" val="37691370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AU" dirty="0" smtClean="0"/>
              <a:t>	Software </a:t>
            </a:r>
            <a:r>
              <a:rPr lang="en-AU" dirty="0"/>
              <a:t>and procedures used to assist in the protection of information systems and files produced, received and stored by individuals and organisations, including user names and passwords, access logs and audit trails, access restrictions, encryption and security protocols such as Transport Layer Security (TLS) and Secure Sockets Layer (SSL), firewalls and system protection.</a:t>
            </a:r>
          </a:p>
          <a:p>
            <a:pPr>
              <a:buNone/>
            </a:pPr>
            <a:endParaRPr lang="en-AU"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Software security measures/devices</a:t>
            </a:r>
          </a:p>
        </p:txBody>
      </p:sp>
      <p:sp>
        <p:nvSpPr>
          <p:cNvPr id="3" name="Content Placeholder 2"/>
          <p:cNvSpPr>
            <a:spLocks noGrp="1"/>
          </p:cNvSpPr>
          <p:nvPr>
            <p:ph idx="1"/>
          </p:nvPr>
        </p:nvSpPr>
        <p:spPr/>
        <p:txBody>
          <a:bodyPr>
            <a:normAutofit/>
          </a:bodyPr>
          <a:lstStyle/>
          <a:p>
            <a:pPr>
              <a:buNone/>
            </a:pPr>
            <a:r>
              <a:rPr lang="en-AU" dirty="0" smtClean="0"/>
              <a:t>	Software </a:t>
            </a:r>
            <a:r>
              <a:rPr lang="en-AU" dirty="0"/>
              <a:t>and procedures used to assist in the protection of information systems and files produced, received and stored by individuals and organisations, including user names and passwords, access logs and audit trails, access restrictions, encryption and security protocols such as Transport Layer Security (TLS) and Secure Sockets Layer (SSL), firewalls and system protection.</a:t>
            </a:r>
          </a:p>
          <a:p>
            <a:pPr>
              <a:buNone/>
            </a:pPr>
            <a:endParaRPr lang="en-AU" dirty="0"/>
          </a:p>
        </p:txBody>
      </p:sp>
      <p:sp>
        <p:nvSpPr>
          <p:cNvPr id="5" name="5-Point Star 4">
            <a:hlinkClick r:id="rId2"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sz="1600" dirty="0"/>
          </a:p>
        </p:txBody>
      </p:sp>
    </p:spTree>
    <p:extLst>
      <p:ext uri="{BB962C8B-B14F-4D97-AF65-F5344CB8AC3E}">
        <p14:creationId xmlns:p14="http://schemas.microsoft.com/office/powerpoint/2010/main" val="16991249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404664"/>
            <a:ext cx="7125112" cy="4051437"/>
          </a:xfrm>
        </p:spPr>
        <p:txBody>
          <a:bodyPr/>
          <a:lstStyle/>
          <a:p>
            <a:pPr>
              <a:buNone/>
            </a:pPr>
            <a:r>
              <a:rPr lang="en-AU" dirty="0" smtClean="0"/>
              <a:t>	A </a:t>
            </a:r>
            <a:r>
              <a:rPr lang="en-AU" dirty="0"/>
              <a:t>method of producing required information through the application of technology (hardware and software) and techniques.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1412776"/>
            <a:ext cx="7160840" cy="4226024"/>
          </a:xfrm>
        </p:spPr>
        <p:txBody>
          <a:bodyPr>
            <a:noAutofit/>
          </a:bodyPr>
          <a:lstStyle/>
          <a:p>
            <a:r>
              <a:rPr lang="en-AU" sz="2400" dirty="0">
                <a:solidFill>
                  <a:schemeClr val="tx1"/>
                </a:solidFill>
              </a:rPr>
              <a:t>A category of software that enables users to create multimedia and web solutions without the need to write programming code. The software generates the code required to run the application created. Often used for developing web pages (for example, Adobe Dreamweaver), multimedia presentations (for example, Sunburst </a:t>
            </a:r>
            <a:r>
              <a:rPr lang="en-AU" sz="2400" dirty="0" err="1">
                <a:solidFill>
                  <a:schemeClr val="tx1"/>
                </a:solidFill>
              </a:rPr>
              <a:t>Hyperstudio</a:t>
            </a:r>
            <a:r>
              <a:rPr lang="en-AU" sz="2400" dirty="0">
                <a:solidFill>
                  <a:schemeClr val="tx1"/>
                </a:solidFill>
              </a:rPr>
              <a:t>, </a:t>
            </a:r>
            <a:r>
              <a:rPr lang="en-AU" sz="2400" dirty="0" err="1">
                <a:solidFill>
                  <a:schemeClr val="tx1"/>
                </a:solidFill>
              </a:rPr>
              <a:t>Ulead</a:t>
            </a:r>
            <a:r>
              <a:rPr lang="en-AU" sz="2400" dirty="0">
                <a:solidFill>
                  <a:schemeClr val="tx1"/>
                </a:solidFill>
              </a:rPr>
              <a:t> DVD </a:t>
            </a:r>
            <a:r>
              <a:rPr lang="en-AU" sz="2400" dirty="0" err="1">
                <a:solidFill>
                  <a:schemeClr val="tx1"/>
                </a:solidFill>
              </a:rPr>
              <a:t>MovieFactory</a:t>
            </a:r>
            <a:r>
              <a:rPr lang="en-AU" sz="2400" dirty="0">
                <a:solidFill>
                  <a:schemeClr val="tx1"/>
                </a:solidFill>
              </a:rPr>
              <a:t>, Microsoft </a:t>
            </a:r>
            <a:r>
              <a:rPr lang="en-AU" sz="2400" dirty="0" err="1">
                <a:solidFill>
                  <a:schemeClr val="tx1"/>
                </a:solidFill>
              </a:rPr>
              <a:t>PhotoStory</a:t>
            </a:r>
            <a:r>
              <a:rPr lang="en-AU" sz="2400" dirty="0">
                <a:solidFill>
                  <a:schemeClr val="tx1"/>
                </a:solidFill>
              </a:rPr>
              <a:t>, and Apple </a:t>
            </a:r>
            <a:r>
              <a:rPr lang="en-AU" sz="2400" dirty="0" err="1">
                <a:solidFill>
                  <a:schemeClr val="tx1"/>
                </a:solidFill>
              </a:rPr>
              <a:t>iMovie</a:t>
            </a:r>
            <a:r>
              <a:rPr lang="en-AU" sz="2400" dirty="0">
                <a:solidFill>
                  <a:schemeClr val="tx1"/>
                </a:solidFill>
              </a:rPr>
              <a:t> and Apple Final Cut Express for video productions) and games (for example, Game Creator 3D </a:t>
            </a:r>
            <a:r>
              <a:rPr lang="en-AU" sz="2400" dirty="0" err="1">
                <a:solidFill>
                  <a:schemeClr val="tx1"/>
                </a:solidFill>
              </a:rPr>
              <a:t>Gamemaker</a:t>
            </a:r>
            <a:r>
              <a:rPr lang="en-AU" sz="2400" dirty="0">
                <a:solidFill>
                  <a:schemeClr val="tx1"/>
                </a:solidFill>
              </a:rPr>
              <a:t>, </a:t>
            </a:r>
            <a:r>
              <a:rPr lang="en-AU" sz="2400" dirty="0" err="1">
                <a:solidFill>
                  <a:schemeClr val="tx1"/>
                </a:solidFill>
              </a:rPr>
              <a:t>Conitec</a:t>
            </a:r>
            <a:r>
              <a:rPr lang="en-AU" sz="2400" dirty="0">
                <a:solidFill>
                  <a:schemeClr val="tx1"/>
                </a:solidFill>
              </a:rPr>
              <a:t> 3D </a:t>
            </a:r>
            <a:r>
              <a:rPr lang="en-AU" sz="2400" dirty="0" err="1">
                <a:solidFill>
                  <a:schemeClr val="tx1"/>
                </a:solidFill>
              </a:rPr>
              <a:t>GameStudio</a:t>
            </a:r>
            <a:r>
              <a:rPr lang="en-AU" sz="2400" dirty="0">
                <a:solidFill>
                  <a:schemeClr val="tx1"/>
                </a:solidFill>
              </a:rPr>
              <a:t>, </a:t>
            </a:r>
            <a:r>
              <a:rPr lang="en-AU" sz="2400" dirty="0" err="1">
                <a:solidFill>
                  <a:schemeClr val="tx1"/>
                </a:solidFill>
              </a:rPr>
              <a:t>Conitec</a:t>
            </a:r>
            <a:r>
              <a:rPr lang="en-AU" sz="2400" dirty="0">
                <a:solidFill>
                  <a:schemeClr val="tx1"/>
                </a:solidFill>
              </a:rPr>
              <a:t> Atari </a:t>
            </a:r>
            <a:r>
              <a:rPr lang="en-AU" sz="2400" dirty="0" err="1">
                <a:solidFill>
                  <a:schemeClr val="tx1"/>
                </a:solidFill>
              </a:rPr>
              <a:t>Lite</a:t>
            </a:r>
            <a:r>
              <a:rPr lang="en-AU" sz="2400" dirty="0">
                <a:solidFill>
                  <a:schemeClr val="tx1"/>
                </a:solidFill>
              </a:rPr>
              <a:t>-C).</a:t>
            </a:r>
          </a:p>
        </p:txBody>
      </p:sp>
      <p:sp>
        <p:nvSpPr>
          <p:cNvPr id="2" name="5-Point Star 1">
            <a:hlinkClick r:id="rId2"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sz="1600" dirty="0"/>
          </a:p>
        </p:txBody>
      </p:sp>
      <p:sp>
        <p:nvSpPr>
          <p:cNvPr id="7" name="Title 1"/>
          <p:cNvSpPr txBox="1">
            <a:spLocks/>
          </p:cNvSpPr>
          <p:nvPr/>
        </p:nvSpPr>
        <p:spPr>
          <a:xfrm>
            <a:off x="280839" y="476672"/>
            <a:ext cx="7125113" cy="924475"/>
          </a:xfrm>
          <a:prstGeom prst="rect">
            <a:avLst/>
          </a:prstGeom>
        </p:spPr>
        <p:txBody>
          <a:bodyPr vert="horz" lIns="91440" tIns="45720" rIns="91440" bIns="45720" rtlCol="0" anchor="b">
            <a:noAutofit/>
          </a:bodyPr>
          <a:lstStyle>
            <a:lvl1pPr algn="l" defTabSz="457200" rtl="0" eaLnBrk="1" latinLnBrk="0" hangingPunct="1">
              <a:spcBef>
                <a:spcPct val="0"/>
              </a:spcBef>
              <a:buNone/>
              <a:defRPr sz="40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AU" dirty="0" smtClean="0"/>
              <a:t>Authoring Software</a:t>
            </a:r>
            <a:endParaRPr lang="en-AU" dirty="0"/>
          </a:p>
        </p:txBody>
      </p:sp>
    </p:spTree>
    <p:extLst>
      <p:ext uri="{BB962C8B-B14F-4D97-AF65-F5344CB8AC3E}">
        <p14:creationId xmlns:p14="http://schemas.microsoft.com/office/powerpoint/2010/main" val="3990375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658781"/>
            <a:ext cx="7125113" cy="924475"/>
          </a:xfrm>
        </p:spPr>
        <p:txBody>
          <a:bodyPr/>
          <a:lstStyle/>
          <a:p>
            <a:r>
              <a:rPr lang="en-AU" dirty="0"/>
              <a:t>Solution</a:t>
            </a:r>
          </a:p>
        </p:txBody>
      </p:sp>
      <p:sp>
        <p:nvSpPr>
          <p:cNvPr id="3" name="Content Placeholder 2"/>
          <p:cNvSpPr>
            <a:spLocks noGrp="1"/>
          </p:cNvSpPr>
          <p:nvPr>
            <p:ph idx="1"/>
          </p:nvPr>
        </p:nvSpPr>
        <p:spPr>
          <a:xfrm>
            <a:off x="971600" y="980728"/>
            <a:ext cx="7125112" cy="4051437"/>
          </a:xfrm>
        </p:spPr>
        <p:txBody>
          <a:bodyPr/>
          <a:lstStyle/>
          <a:p>
            <a:pPr>
              <a:buNone/>
            </a:pPr>
            <a:r>
              <a:rPr lang="en-AU" dirty="0" smtClean="0"/>
              <a:t>	A </a:t>
            </a:r>
            <a:r>
              <a:rPr lang="en-AU" dirty="0"/>
              <a:t>method of producing required information through the application of technology (hardware and software) and techniques. </a:t>
            </a:r>
          </a:p>
        </p:txBody>
      </p:sp>
      <p:sp>
        <p:nvSpPr>
          <p:cNvPr id="5" name="5-Point Star 4">
            <a:hlinkClick r:id="rId2"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sz="1600" dirty="0"/>
          </a:p>
        </p:txBody>
      </p:sp>
    </p:spTree>
    <p:extLst>
      <p:ext uri="{BB962C8B-B14F-4D97-AF65-F5344CB8AC3E}">
        <p14:creationId xmlns:p14="http://schemas.microsoft.com/office/powerpoint/2010/main" val="23068573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781719"/>
            <a:ext cx="7125112" cy="4051437"/>
          </a:xfrm>
        </p:spPr>
        <p:txBody>
          <a:bodyPr/>
          <a:lstStyle/>
          <a:p>
            <a:pPr>
              <a:buNone/>
            </a:pPr>
            <a:r>
              <a:rPr lang="en-AU" dirty="0" smtClean="0"/>
              <a:t>	Ways </a:t>
            </a:r>
            <a:r>
              <a:rPr lang="en-AU" dirty="0"/>
              <a:t>of ensuring a solution operates as intended. Testing is normally performed immediately after the development of a solution.</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Testing techniques</a:t>
            </a:r>
          </a:p>
        </p:txBody>
      </p:sp>
      <p:sp>
        <p:nvSpPr>
          <p:cNvPr id="3" name="Content Placeholder 2"/>
          <p:cNvSpPr>
            <a:spLocks noGrp="1"/>
          </p:cNvSpPr>
          <p:nvPr>
            <p:ph idx="1"/>
          </p:nvPr>
        </p:nvSpPr>
        <p:spPr>
          <a:xfrm>
            <a:off x="755576" y="1268760"/>
            <a:ext cx="7125112" cy="4051437"/>
          </a:xfrm>
        </p:spPr>
        <p:txBody>
          <a:bodyPr/>
          <a:lstStyle/>
          <a:p>
            <a:pPr>
              <a:buNone/>
            </a:pPr>
            <a:r>
              <a:rPr lang="en-AU" dirty="0" smtClean="0"/>
              <a:t>	Ways </a:t>
            </a:r>
            <a:r>
              <a:rPr lang="en-AU" dirty="0"/>
              <a:t>of ensuring a solution operates as intended. Testing is normally performed immediately after the development of a solution.</a:t>
            </a:r>
          </a:p>
        </p:txBody>
      </p:sp>
      <p:sp>
        <p:nvSpPr>
          <p:cNvPr id="5" name="5-Point Star 4">
            <a:hlinkClick r:id="rId2" action="ppaction://hlinksldjump"/>
          </p:cNvPr>
          <p:cNvSpPr/>
          <p:nvPr/>
        </p:nvSpPr>
        <p:spPr>
          <a:xfrm>
            <a:off x="7323112" y="58768"/>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sz="1600" dirty="0"/>
          </a:p>
        </p:txBody>
      </p:sp>
    </p:spTree>
    <p:extLst>
      <p:ext uri="{BB962C8B-B14F-4D97-AF65-F5344CB8AC3E}">
        <p14:creationId xmlns:p14="http://schemas.microsoft.com/office/powerpoint/2010/main" val="103215183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1362757"/>
            <a:ext cx="7125112" cy="4051437"/>
          </a:xfrm>
        </p:spPr>
        <p:txBody>
          <a:bodyPr>
            <a:normAutofit/>
          </a:bodyPr>
          <a:lstStyle/>
          <a:p>
            <a:pPr>
              <a:buNone/>
            </a:pPr>
            <a:r>
              <a:rPr lang="en-AU" dirty="0" smtClean="0"/>
              <a:t>	Software </a:t>
            </a:r>
            <a:r>
              <a:rPr lang="en-AU" dirty="0"/>
              <a:t>tools that allow students to clarify thoughts and to identify patterns and form relationships between sets of data and information. They are tools that support abstract reasoning. Examples include graphic and word processing software, concept/mind mapping software, simulation software, graphic organisers, wikis, database software and spreadsheet software.</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Visualising thinking tools</a:t>
            </a:r>
          </a:p>
        </p:txBody>
      </p:sp>
      <p:sp>
        <p:nvSpPr>
          <p:cNvPr id="3" name="Content Placeholder 2"/>
          <p:cNvSpPr>
            <a:spLocks noGrp="1"/>
          </p:cNvSpPr>
          <p:nvPr>
            <p:ph idx="1"/>
          </p:nvPr>
        </p:nvSpPr>
        <p:spPr>
          <a:xfrm>
            <a:off x="755576" y="1362757"/>
            <a:ext cx="7125112" cy="4051437"/>
          </a:xfrm>
        </p:spPr>
        <p:txBody>
          <a:bodyPr>
            <a:normAutofit/>
          </a:bodyPr>
          <a:lstStyle/>
          <a:p>
            <a:pPr>
              <a:buNone/>
            </a:pPr>
            <a:r>
              <a:rPr lang="en-AU" dirty="0" smtClean="0"/>
              <a:t>	Software </a:t>
            </a:r>
            <a:r>
              <a:rPr lang="en-AU" dirty="0"/>
              <a:t>tools that allow students to clarify thoughts and to identify patterns and form relationships between sets of data and information. They are tools that support abstract reasoning. Examples include graphic and word processing software, concept/mind mapping software, simulation software, graphic organisers, wikis, database software and spreadsheet software.</a:t>
            </a:r>
          </a:p>
        </p:txBody>
      </p:sp>
      <p:sp>
        <p:nvSpPr>
          <p:cNvPr id="5" name="5-Point Star 4">
            <a:hlinkClick r:id="rId2"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dirty="0" smtClean="0"/>
              <a:t>Back</a:t>
            </a:r>
            <a:endParaRPr lang="en-AU" dirty="0"/>
          </a:p>
        </p:txBody>
      </p:sp>
    </p:spTree>
    <p:extLst>
      <p:ext uri="{BB962C8B-B14F-4D97-AF65-F5344CB8AC3E}">
        <p14:creationId xmlns:p14="http://schemas.microsoft.com/office/powerpoint/2010/main" val="35510632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AU" dirty="0" smtClean="0"/>
              <a:t>	Types </a:t>
            </a:r>
            <a:r>
              <a:rPr lang="en-AU" dirty="0"/>
              <a:t>of transmission media, including wired (fibre optic, </a:t>
            </a:r>
            <a:r>
              <a:rPr lang="en-AU" dirty="0" smtClean="0"/>
              <a:t>twisted pair</a:t>
            </a:r>
            <a:r>
              <a:rPr lang="en-AU" dirty="0"/>
              <a:t>) and wireless (microwave, satellite, radio and infrared).</a:t>
            </a:r>
          </a:p>
          <a:p>
            <a:endParaRPr lang="en-AU"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219200"/>
          </a:xfrm>
        </p:spPr>
        <p:txBody>
          <a:bodyPr>
            <a:normAutofit fontScale="90000"/>
          </a:bodyPr>
          <a:lstStyle/>
          <a:p>
            <a:r>
              <a:rPr lang="en-AU" dirty="0"/>
              <a:t>Wired and wireless communications</a:t>
            </a:r>
            <a:br>
              <a:rPr lang="en-AU" dirty="0"/>
            </a:br>
            <a:r>
              <a:rPr lang="en-AU" dirty="0"/>
              <a:t>technology</a:t>
            </a:r>
            <a:br>
              <a:rPr lang="en-AU" dirty="0"/>
            </a:br>
            <a:endParaRPr lang="en-AU" dirty="0"/>
          </a:p>
        </p:txBody>
      </p:sp>
      <p:sp>
        <p:nvSpPr>
          <p:cNvPr id="3" name="Content Placeholder 2"/>
          <p:cNvSpPr>
            <a:spLocks noGrp="1"/>
          </p:cNvSpPr>
          <p:nvPr>
            <p:ph idx="1"/>
          </p:nvPr>
        </p:nvSpPr>
        <p:spPr/>
        <p:txBody>
          <a:bodyPr/>
          <a:lstStyle/>
          <a:p>
            <a:pPr>
              <a:buNone/>
            </a:pPr>
            <a:r>
              <a:rPr lang="en-AU" dirty="0" smtClean="0"/>
              <a:t>	Types </a:t>
            </a:r>
            <a:r>
              <a:rPr lang="en-AU" dirty="0"/>
              <a:t>of transmission media, including wired (fibre optic, </a:t>
            </a:r>
            <a:r>
              <a:rPr lang="en-AU" dirty="0" smtClean="0"/>
              <a:t>twisted pair</a:t>
            </a:r>
            <a:r>
              <a:rPr lang="en-AU" dirty="0"/>
              <a:t>) and wireless (microwave, satellite, radio and infrared).</a:t>
            </a:r>
          </a:p>
          <a:p>
            <a:endParaRPr lang="en-AU" dirty="0"/>
          </a:p>
        </p:txBody>
      </p:sp>
      <p:sp>
        <p:nvSpPr>
          <p:cNvPr id="5" name="5-Point Star 4">
            <a:hlinkClick r:id="rId2"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sz="1600" dirty="0"/>
          </a:p>
        </p:txBody>
      </p:sp>
    </p:spTree>
    <p:extLst>
      <p:ext uri="{BB962C8B-B14F-4D97-AF65-F5344CB8AC3E}">
        <p14:creationId xmlns:p14="http://schemas.microsoft.com/office/powerpoint/2010/main" val="17542133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5266928" cy="4683224"/>
          </a:xfrm>
        </p:spPr>
        <p:txBody>
          <a:bodyPr>
            <a:normAutofit/>
          </a:bodyPr>
          <a:lstStyle/>
          <a:p>
            <a:pPr>
              <a:buNone/>
            </a:pPr>
            <a:r>
              <a:rPr lang="en-AU" dirty="0" smtClean="0"/>
              <a:t>	A </a:t>
            </a:r>
            <a:r>
              <a:rPr lang="en-AU" dirty="0"/>
              <a:t>service provided by large Internet-based, specialised data centres that offers offsite storage, processing and computer resources to individuals and organisations. The services are shared, on-demand and usually simple to use. For example, Google’s </a:t>
            </a:r>
            <a:r>
              <a:rPr lang="en-AU" dirty="0" err="1"/>
              <a:t>gmail</a:t>
            </a:r>
            <a:r>
              <a:rPr lang="en-AU" dirty="0"/>
              <a:t> uses cloud computing processing powers and storage facilities; Amazon’s Elastic Compute Cloud offers computing resources without a development platform layer.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Cloud computing</a:t>
            </a:r>
          </a:p>
        </p:txBody>
      </p:sp>
      <p:sp>
        <p:nvSpPr>
          <p:cNvPr id="3" name="Content Placeholder 2"/>
          <p:cNvSpPr>
            <a:spLocks noGrp="1"/>
          </p:cNvSpPr>
          <p:nvPr>
            <p:ph idx="1"/>
          </p:nvPr>
        </p:nvSpPr>
        <p:spPr>
          <a:xfrm>
            <a:off x="457200" y="1412776"/>
            <a:ext cx="5266928" cy="4683224"/>
          </a:xfrm>
        </p:spPr>
        <p:txBody>
          <a:bodyPr>
            <a:normAutofit/>
          </a:bodyPr>
          <a:lstStyle/>
          <a:p>
            <a:pPr>
              <a:buNone/>
            </a:pPr>
            <a:r>
              <a:rPr lang="en-AU" dirty="0" smtClean="0"/>
              <a:t>	A </a:t>
            </a:r>
            <a:r>
              <a:rPr lang="en-AU" dirty="0"/>
              <a:t>service provided by large Internet-based, specialised data centres that offers offsite storage, processing and computer resources to individuals and organisations. The services are shared, on-demand and usually simple to use. For example, Google’s </a:t>
            </a:r>
            <a:r>
              <a:rPr lang="en-AU" dirty="0" err="1"/>
              <a:t>gmail</a:t>
            </a:r>
            <a:r>
              <a:rPr lang="en-AU" dirty="0"/>
              <a:t> uses cloud computing processing powers and storage facilities; Amazon’s Elastic Compute Cloud offers computing resources without a development platform layer.</a:t>
            </a:r>
          </a:p>
        </p:txBody>
      </p:sp>
      <p:sp>
        <p:nvSpPr>
          <p:cNvPr id="5" name="5-Point Star 4">
            <a:hlinkClick r:id="rId2" action="ppaction://hlinksldjump"/>
          </p:cNvPr>
          <p:cNvSpPr/>
          <p:nvPr/>
        </p:nvSpPr>
        <p:spPr>
          <a:xfrm>
            <a:off x="7323112" y="1322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dirty="0"/>
          </a:p>
        </p:txBody>
      </p:sp>
    </p:spTree>
    <p:extLst>
      <p:ext uri="{BB962C8B-B14F-4D97-AF65-F5344CB8AC3E}">
        <p14:creationId xmlns:p14="http://schemas.microsoft.com/office/powerpoint/2010/main" val="30570496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4978896" cy="4713312"/>
          </a:xfrm>
        </p:spPr>
        <p:txBody>
          <a:bodyPr>
            <a:normAutofit/>
          </a:bodyPr>
          <a:lstStyle/>
          <a:p>
            <a:pPr>
              <a:buNone/>
            </a:pPr>
            <a:r>
              <a:rPr lang="en-AU" dirty="0" smtClean="0"/>
              <a:t>	A </a:t>
            </a:r>
            <a:r>
              <a:rPr lang="en-AU" dirty="0"/>
              <a:t>process of using software tools to select and access data from large repositories and present the data as effective graphics. Graphical presentations usually take the form of charts, </a:t>
            </a:r>
            <a:r>
              <a:rPr lang="en-AU" dirty="0" smtClean="0"/>
              <a:t>graphs, spatial </a:t>
            </a:r>
            <a:r>
              <a:rPr lang="en-AU" dirty="0"/>
              <a:t>relationships, histograms, maps and network diagrams. Some data visualisation tools allow the presentations to be dynamic. Examples of data visualisation tools include programming languages, such as Python, spreadsheet software, database software, Google Docs (gadgets/motion charts), </a:t>
            </a:r>
            <a:r>
              <a:rPr lang="en-AU" dirty="0" err="1"/>
              <a:t>InfiView</a:t>
            </a:r>
            <a:r>
              <a:rPr lang="en-AU" dirty="0"/>
              <a:t>, Nexus (social graph browser).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Data visualisation</a:t>
            </a:r>
          </a:p>
        </p:txBody>
      </p:sp>
      <p:sp>
        <p:nvSpPr>
          <p:cNvPr id="3" name="Content Placeholder 2"/>
          <p:cNvSpPr>
            <a:spLocks noGrp="1"/>
          </p:cNvSpPr>
          <p:nvPr>
            <p:ph idx="1"/>
          </p:nvPr>
        </p:nvSpPr>
        <p:spPr>
          <a:xfrm>
            <a:off x="457200" y="1524000"/>
            <a:ext cx="4978896" cy="4713312"/>
          </a:xfrm>
        </p:spPr>
        <p:txBody>
          <a:bodyPr>
            <a:normAutofit/>
          </a:bodyPr>
          <a:lstStyle/>
          <a:p>
            <a:pPr>
              <a:buNone/>
            </a:pPr>
            <a:r>
              <a:rPr lang="en-AU" dirty="0" smtClean="0"/>
              <a:t>	A </a:t>
            </a:r>
            <a:r>
              <a:rPr lang="en-AU" dirty="0"/>
              <a:t>process of using software tools to select and access data from large repositories and present the data as effective graphics. Graphical presentations usually take the form of charts, </a:t>
            </a:r>
            <a:r>
              <a:rPr lang="en-AU" dirty="0" smtClean="0"/>
              <a:t>graphs, spatial </a:t>
            </a:r>
            <a:r>
              <a:rPr lang="en-AU" dirty="0"/>
              <a:t>relationships, histograms, maps and network diagrams. Some data visualisation tools allow the presentations to be dynamic. Examples of data visualisation tools include programming languages, such as Python, spreadsheet software, database software, Google Docs (gadgets/motion charts), </a:t>
            </a:r>
            <a:r>
              <a:rPr lang="en-AU" dirty="0" err="1"/>
              <a:t>InfiView</a:t>
            </a:r>
            <a:r>
              <a:rPr lang="en-AU" dirty="0"/>
              <a:t>, Nexus (social graph browser).</a:t>
            </a:r>
          </a:p>
        </p:txBody>
      </p:sp>
      <p:sp>
        <p:nvSpPr>
          <p:cNvPr id="5" name="5-Point Star 4">
            <a:hlinkClick r:id="rId2" action="ppaction://hlinksldjump"/>
          </p:cNvPr>
          <p:cNvSpPr/>
          <p:nvPr/>
        </p:nvSpPr>
        <p:spPr>
          <a:xfrm>
            <a:off x="7323112" y="-27384"/>
            <a:ext cx="1820888" cy="1570032"/>
          </a:xfrm>
          <a:prstGeom prst="star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t>Back</a:t>
            </a:r>
            <a:endParaRPr lang="en-AU" sz="1600" dirty="0"/>
          </a:p>
        </p:txBody>
      </p:sp>
    </p:spTree>
    <p:extLst>
      <p:ext uri="{BB962C8B-B14F-4D97-AF65-F5344CB8AC3E}">
        <p14:creationId xmlns:p14="http://schemas.microsoft.com/office/powerpoint/2010/main" val="24269690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7808" y="980728"/>
            <a:ext cx="8229600" cy="4572000"/>
          </a:xfrm>
        </p:spPr>
        <p:txBody>
          <a:bodyPr/>
          <a:lstStyle/>
          <a:p>
            <a:pPr>
              <a:buNone/>
            </a:pPr>
            <a:r>
              <a:rPr lang="en-AU" dirty="0" smtClean="0"/>
              <a:t>	A </a:t>
            </a:r>
            <a:r>
              <a:rPr lang="en-AU" dirty="0"/>
              <a:t>statement that contains an outline of a situation, context, problem, need or an opportunity, any conditions that apply to a problem and the future needs. It provides a basis from </a:t>
            </a:r>
            <a:r>
              <a:rPr lang="en-AU" dirty="0" smtClean="0"/>
              <a:t>which students </a:t>
            </a:r>
            <a:r>
              <a:rPr lang="en-AU" dirty="0"/>
              <a:t>can apply some or all of the stages of the problem-solving methodology when solving information problems.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TC102455610[[fn=Autumn]]</Template>
  <TotalTime>234</TotalTime>
  <Words>293</Words>
  <Application>Microsoft Office PowerPoint</Application>
  <PresentationFormat>On-screen Show (4:3)</PresentationFormat>
  <Paragraphs>109</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Autumn</vt:lpstr>
      <vt:lpstr>PowerPoint Presentation</vt:lpstr>
      <vt:lpstr>PowerPoint Presentation</vt:lpstr>
      <vt:lpstr>PowerPoint Presentation</vt:lpstr>
      <vt:lpstr>PowerPoint Presentation</vt:lpstr>
      <vt:lpstr>PowerPoint Presentation</vt:lpstr>
      <vt:lpstr>Cloud computing</vt:lpstr>
      <vt:lpstr>PowerPoint Presentation</vt:lpstr>
      <vt:lpstr>Data visualisation</vt:lpstr>
      <vt:lpstr>PowerPoint Presentation</vt:lpstr>
      <vt:lpstr>Design brief</vt:lpstr>
      <vt:lpstr>PowerPoint Presentation</vt:lpstr>
      <vt:lpstr>Design elements</vt:lpstr>
      <vt:lpstr>PowerPoint Presentation</vt:lpstr>
      <vt:lpstr>Design tools</vt:lpstr>
      <vt:lpstr>PowerPoint Presentation</vt:lpstr>
      <vt:lpstr>Efficiency</vt:lpstr>
      <vt:lpstr>PowerPoint Presentation</vt:lpstr>
      <vt:lpstr>Effectiveness</vt:lpstr>
      <vt:lpstr>PowerPoint Presentation</vt:lpstr>
      <vt:lpstr>Information architecture</vt:lpstr>
      <vt:lpstr>PowerPoint Presentation</vt:lpstr>
      <vt:lpstr>Information system</vt:lpstr>
      <vt:lpstr>PowerPoint Presentation</vt:lpstr>
      <vt:lpstr>Legal obligations</vt:lpstr>
      <vt:lpstr>PowerPoint Presentation</vt:lpstr>
      <vt:lpstr>Open Systems Interconnection (OSI)</vt:lpstr>
      <vt:lpstr>PowerPoint Presentation</vt:lpstr>
      <vt:lpstr>Physical security measures/devices</vt:lpstr>
      <vt:lpstr>PowerPoint Presentation</vt:lpstr>
      <vt:lpstr>Problem-solving methodology</vt:lpstr>
      <vt:lpstr>PowerPoint Presentation</vt:lpstr>
      <vt:lpstr>Security threats</vt:lpstr>
      <vt:lpstr>PowerPoint Presentation</vt:lpstr>
      <vt:lpstr>Social online protocols</vt:lpstr>
      <vt:lpstr>PowerPoint Presentation</vt:lpstr>
      <vt:lpstr>Software requirements specifications (SRS) </vt:lpstr>
      <vt:lpstr>PowerPoint Presentation</vt:lpstr>
      <vt:lpstr>Software security measures/devices</vt:lpstr>
      <vt:lpstr>PowerPoint Presentation</vt:lpstr>
      <vt:lpstr>Solution</vt:lpstr>
      <vt:lpstr>PowerPoint Presentation</vt:lpstr>
      <vt:lpstr>Testing techniques</vt:lpstr>
      <vt:lpstr>PowerPoint Presentation</vt:lpstr>
      <vt:lpstr>Visualising thinking tools</vt:lpstr>
      <vt:lpstr>PowerPoint Presentation</vt:lpstr>
      <vt:lpstr>Wired and wireless communications technology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Authoring software</dc:title>
  <dc:creator>08377182</dc:creator>
  <cp:lastModifiedBy>Mitchell Elliot</cp:lastModifiedBy>
  <cp:revision>38</cp:revision>
  <dcterms:created xsi:type="dcterms:W3CDTF">2011-02-01T22:29:06Z</dcterms:created>
  <dcterms:modified xsi:type="dcterms:W3CDTF">2011-10-10T00:17:47Z</dcterms:modified>
</cp:coreProperties>
</file>