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64" r:id="rId2"/>
    <p:sldId id="365" r:id="rId3"/>
    <p:sldId id="571" r:id="rId4"/>
    <p:sldId id="377" r:id="rId5"/>
    <p:sldId id="630" r:id="rId6"/>
    <p:sldId id="633" r:id="rId7"/>
    <p:sldId id="661" r:id="rId8"/>
    <p:sldId id="662" r:id="rId9"/>
    <p:sldId id="631" r:id="rId10"/>
    <p:sldId id="632" r:id="rId11"/>
    <p:sldId id="634" r:id="rId12"/>
    <p:sldId id="635" r:id="rId13"/>
    <p:sldId id="636" r:id="rId14"/>
    <p:sldId id="638" r:id="rId15"/>
    <p:sldId id="637" r:id="rId16"/>
    <p:sldId id="663" r:id="rId17"/>
    <p:sldId id="664" r:id="rId18"/>
    <p:sldId id="665" r:id="rId19"/>
    <p:sldId id="666" r:id="rId20"/>
    <p:sldId id="668" r:id="rId21"/>
    <p:sldId id="667" r:id="rId22"/>
    <p:sldId id="639" r:id="rId23"/>
    <p:sldId id="640" r:id="rId24"/>
    <p:sldId id="641" r:id="rId25"/>
    <p:sldId id="642" r:id="rId26"/>
    <p:sldId id="644" r:id="rId27"/>
    <p:sldId id="645" r:id="rId28"/>
    <p:sldId id="646" r:id="rId29"/>
    <p:sldId id="647" r:id="rId30"/>
    <p:sldId id="650" r:id="rId31"/>
    <p:sldId id="648" r:id="rId32"/>
    <p:sldId id="651" r:id="rId33"/>
    <p:sldId id="652" r:id="rId34"/>
    <p:sldId id="653" r:id="rId35"/>
    <p:sldId id="654" r:id="rId36"/>
    <p:sldId id="657" r:id="rId37"/>
    <p:sldId id="385" r:id="rId38"/>
    <p:sldId id="386" r:id="rId39"/>
    <p:sldId id="669" r:id="rId40"/>
  </p:sldIdLst>
  <p:sldSz cx="15611475" cy="9756775"/>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50" algn="l" rtl="0" fontAlgn="base">
      <a:spcBef>
        <a:spcPct val="0"/>
      </a:spcBef>
      <a:spcAft>
        <a:spcPct val="0"/>
      </a:spcAft>
      <a:defRPr kern="1200">
        <a:solidFill>
          <a:schemeClr val="tx1"/>
        </a:solidFill>
        <a:latin typeface="Arial" charset="0"/>
        <a:ea typeface="+mn-ea"/>
        <a:cs typeface="+mn-cs"/>
      </a:defRPr>
    </a:lvl2pPr>
    <a:lvl3pPr marL="914102" algn="l" rtl="0" fontAlgn="base">
      <a:spcBef>
        <a:spcPct val="0"/>
      </a:spcBef>
      <a:spcAft>
        <a:spcPct val="0"/>
      </a:spcAft>
      <a:defRPr kern="1200">
        <a:solidFill>
          <a:schemeClr val="tx1"/>
        </a:solidFill>
        <a:latin typeface="Arial" charset="0"/>
        <a:ea typeface="+mn-ea"/>
        <a:cs typeface="+mn-cs"/>
      </a:defRPr>
    </a:lvl3pPr>
    <a:lvl4pPr marL="1371149" algn="l" rtl="0" fontAlgn="base">
      <a:spcBef>
        <a:spcPct val="0"/>
      </a:spcBef>
      <a:spcAft>
        <a:spcPct val="0"/>
      </a:spcAft>
      <a:defRPr kern="1200">
        <a:solidFill>
          <a:schemeClr val="tx1"/>
        </a:solidFill>
        <a:latin typeface="Arial" charset="0"/>
        <a:ea typeface="+mn-ea"/>
        <a:cs typeface="+mn-cs"/>
      </a:defRPr>
    </a:lvl4pPr>
    <a:lvl5pPr marL="1828200" algn="l" rtl="0" fontAlgn="base">
      <a:spcBef>
        <a:spcPct val="0"/>
      </a:spcBef>
      <a:spcAft>
        <a:spcPct val="0"/>
      </a:spcAft>
      <a:defRPr kern="1200">
        <a:solidFill>
          <a:schemeClr val="tx1"/>
        </a:solidFill>
        <a:latin typeface="Arial" charset="0"/>
        <a:ea typeface="+mn-ea"/>
        <a:cs typeface="+mn-cs"/>
      </a:defRPr>
    </a:lvl5pPr>
    <a:lvl6pPr marL="2285250" algn="l" defTabSz="914102" rtl="0" eaLnBrk="1" latinLnBrk="0" hangingPunct="1">
      <a:defRPr kern="1200">
        <a:solidFill>
          <a:schemeClr val="tx1"/>
        </a:solidFill>
        <a:latin typeface="Arial" charset="0"/>
        <a:ea typeface="+mn-ea"/>
        <a:cs typeface="+mn-cs"/>
      </a:defRPr>
    </a:lvl6pPr>
    <a:lvl7pPr marL="2742302" algn="l" defTabSz="914102" rtl="0" eaLnBrk="1" latinLnBrk="0" hangingPunct="1">
      <a:defRPr kern="1200">
        <a:solidFill>
          <a:schemeClr val="tx1"/>
        </a:solidFill>
        <a:latin typeface="Arial" charset="0"/>
        <a:ea typeface="+mn-ea"/>
        <a:cs typeface="+mn-cs"/>
      </a:defRPr>
    </a:lvl7pPr>
    <a:lvl8pPr marL="3199351" algn="l" defTabSz="914102" rtl="0" eaLnBrk="1" latinLnBrk="0" hangingPunct="1">
      <a:defRPr kern="1200">
        <a:solidFill>
          <a:schemeClr val="tx1"/>
        </a:solidFill>
        <a:latin typeface="Arial" charset="0"/>
        <a:ea typeface="+mn-ea"/>
        <a:cs typeface="+mn-cs"/>
      </a:defRPr>
    </a:lvl8pPr>
    <a:lvl9pPr marL="3656402" algn="l" defTabSz="91410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073">
          <p15:clr>
            <a:srgbClr val="A4A3A4"/>
          </p15:clr>
        </p15:guide>
        <p15:guide id="2" pos="4918">
          <p15:clr>
            <a:srgbClr val="A4A3A4"/>
          </p15:clr>
        </p15:guide>
      </p15:sldGuideLst>
    </p:ext>
    <p:ext uri="{2D200454-40CA-4A62-9FC3-DE9A4176ACB9}">
      <p15:notesGuideLst xmlns:p15="http://schemas.microsoft.com/office/powerpoint/2012/main" xmlns="">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99"/>
    <a:srgbClr val="33CCCC"/>
    <a:srgbClr val="DE0000"/>
    <a:srgbClr val="00FFFF"/>
    <a:srgbClr val="DCE6F2"/>
    <a:srgbClr val="C6D9F1"/>
    <a:srgbClr val="000000"/>
    <a:srgbClr val="FB7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5" autoAdjust="0"/>
    <p:restoredTop sz="92759" autoAdjust="0"/>
  </p:normalViewPr>
  <p:slideViewPr>
    <p:cSldViewPr>
      <p:cViewPr varScale="1">
        <p:scale>
          <a:sx n="44" d="100"/>
          <a:sy n="44" d="100"/>
        </p:scale>
        <p:origin x="-972" y="-108"/>
      </p:cViewPr>
      <p:guideLst>
        <p:guide orient="horz" pos="3073"/>
        <p:guide pos="491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856" y="-11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bwMode="auto">
          <a:xfrm>
            <a:off x="0" y="0"/>
            <a:ext cx="3076860" cy="511649"/>
          </a:xfrm>
          <a:prstGeom prst="rect">
            <a:avLst/>
          </a:prstGeom>
          <a:noFill/>
          <a:ln w="9525">
            <a:noFill/>
            <a:miter lim="800000"/>
            <a:headEnd/>
            <a:tailEnd/>
          </a:ln>
        </p:spPr>
        <p:txBody>
          <a:bodyPr vert="horz" wrap="square" lIns="94753" tIns="47382" rIns="94753" bIns="47382" numCol="1" anchor="t" anchorCtr="0" compatLnSpc="1">
            <a:prstTxWarp prst="textNoShape">
              <a:avLst/>
            </a:prstTxWarp>
          </a:bodyPr>
          <a:lstStyle>
            <a:lvl1pPr defTabSz="948139" hangingPunct="0">
              <a:defRPr>
                <a:solidFill>
                  <a:srgbClr val="000000"/>
                </a:solidFill>
                <a:ea typeface="ＭＳ Ｐゴシック"/>
                <a:cs typeface="ＭＳ Ｐゴシック"/>
              </a:defRPr>
            </a:lvl1pPr>
          </a:lstStyle>
          <a:p>
            <a:pPr>
              <a:defRPr/>
            </a:pPr>
            <a:endParaRPr lang="en-AU" dirty="0"/>
          </a:p>
        </p:txBody>
      </p:sp>
      <p:sp>
        <p:nvSpPr>
          <p:cNvPr id="3" name="Date Placeholder 2"/>
          <p:cNvSpPr txBox="1">
            <a:spLocks noGrp="1"/>
          </p:cNvSpPr>
          <p:nvPr>
            <p:ph type="dt" sz="quarter" idx="1"/>
          </p:nvPr>
        </p:nvSpPr>
        <p:spPr bwMode="auto">
          <a:xfrm>
            <a:off x="4020784" y="0"/>
            <a:ext cx="3076860" cy="511649"/>
          </a:xfrm>
          <a:prstGeom prst="rect">
            <a:avLst/>
          </a:prstGeom>
          <a:noFill/>
          <a:ln w="9525">
            <a:noFill/>
            <a:miter lim="800000"/>
            <a:headEnd/>
            <a:tailEnd/>
          </a:ln>
        </p:spPr>
        <p:txBody>
          <a:bodyPr vert="horz" wrap="square" lIns="94753" tIns="47382" rIns="94753" bIns="47382" numCol="1" anchor="t" anchorCtr="0" compatLnSpc="1">
            <a:prstTxWarp prst="textNoShape">
              <a:avLst/>
            </a:prstTxWarp>
          </a:bodyPr>
          <a:lstStyle>
            <a:lvl1pPr algn="r" defTabSz="948139" hangingPunct="0">
              <a:defRPr>
                <a:solidFill>
                  <a:srgbClr val="000000"/>
                </a:solidFill>
                <a:ea typeface="ＭＳ Ｐゴシック"/>
                <a:cs typeface="ＭＳ Ｐゴシック"/>
              </a:defRPr>
            </a:lvl1pPr>
          </a:lstStyle>
          <a:p>
            <a:pPr>
              <a:defRPr/>
            </a:pPr>
            <a:fld id="{99C5E869-B553-49FD-A8D6-DE106CF5AA87}" type="datetime1">
              <a:rPr lang="en-AU"/>
              <a:pPr>
                <a:defRPr/>
              </a:pPr>
              <a:t>23/11/2015</a:t>
            </a:fld>
            <a:endParaRPr lang="en-AU" dirty="0"/>
          </a:p>
        </p:txBody>
      </p:sp>
      <p:sp>
        <p:nvSpPr>
          <p:cNvPr id="4" name="Footer Placeholder 3"/>
          <p:cNvSpPr txBox="1">
            <a:spLocks noGrp="1"/>
          </p:cNvSpPr>
          <p:nvPr>
            <p:ph type="ftr" sz="quarter" idx="2"/>
          </p:nvPr>
        </p:nvSpPr>
        <p:spPr bwMode="auto">
          <a:xfrm>
            <a:off x="0" y="9721330"/>
            <a:ext cx="3076860" cy="511648"/>
          </a:xfrm>
          <a:prstGeom prst="rect">
            <a:avLst/>
          </a:prstGeom>
          <a:noFill/>
          <a:ln w="9525">
            <a:noFill/>
            <a:miter lim="800000"/>
            <a:headEnd/>
            <a:tailEnd/>
          </a:ln>
        </p:spPr>
        <p:txBody>
          <a:bodyPr vert="horz" wrap="square" lIns="94753" tIns="47382" rIns="94753" bIns="47382" numCol="1" anchor="b" anchorCtr="0" compatLnSpc="1">
            <a:prstTxWarp prst="textNoShape">
              <a:avLst/>
            </a:prstTxWarp>
          </a:bodyPr>
          <a:lstStyle>
            <a:lvl1pPr defTabSz="948139" hangingPunct="0">
              <a:defRPr>
                <a:solidFill>
                  <a:srgbClr val="000000"/>
                </a:solidFill>
                <a:ea typeface="ＭＳ Ｐゴシック"/>
                <a:cs typeface="ＭＳ Ｐゴシック"/>
              </a:defRPr>
            </a:lvl1pPr>
          </a:lstStyle>
          <a:p>
            <a:pPr>
              <a:defRPr/>
            </a:pPr>
            <a:endParaRPr lang="en-AU" dirty="0"/>
          </a:p>
        </p:txBody>
      </p:sp>
      <p:sp>
        <p:nvSpPr>
          <p:cNvPr id="5" name="Slide Number Placeholder 4"/>
          <p:cNvSpPr txBox="1">
            <a:spLocks noGrp="1"/>
          </p:cNvSpPr>
          <p:nvPr>
            <p:ph type="sldNum" sz="quarter" idx="3"/>
          </p:nvPr>
        </p:nvSpPr>
        <p:spPr bwMode="auto">
          <a:xfrm>
            <a:off x="4020784" y="9721330"/>
            <a:ext cx="3076860" cy="511648"/>
          </a:xfrm>
          <a:prstGeom prst="rect">
            <a:avLst/>
          </a:prstGeom>
          <a:noFill/>
          <a:ln w="9525">
            <a:noFill/>
            <a:miter lim="800000"/>
            <a:headEnd/>
            <a:tailEnd/>
          </a:ln>
        </p:spPr>
        <p:txBody>
          <a:bodyPr vert="horz" wrap="square" lIns="94753" tIns="47382" rIns="94753" bIns="47382" numCol="1" anchor="b" anchorCtr="0" compatLnSpc="1">
            <a:prstTxWarp prst="textNoShape">
              <a:avLst/>
            </a:prstTxWarp>
          </a:bodyPr>
          <a:lstStyle>
            <a:lvl1pPr algn="r" defTabSz="948139" hangingPunct="0">
              <a:defRPr>
                <a:solidFill>
                  <a:srgbClr val="000000"/>
                </a:solidFill>
                <a:latin typeface="Calibri" pitchFamily="34" charset="0"/>
              </a:defRPr>
            </a:lvl1pPr>
          </a:lstStyle>
          <a:p>
            <a:pPr>
              <a:defRPr/>
            </a:pPr>
            <a:fld id="{FCF72B96-DC5C-4393-8B61-340020BB8631}" type="slidenum">
              <a:rPr lang="en-US"/>
              <a:pPr>
                <a:defRPr/>
              </a:pPr>
              <a:t>‹#›</a:t>
            </a:fld>
            <a:endParaRPr lang="en-AU" sz="1200" dirty="0">
              <a:ea typeface="ＭＳ Ｐゴシック"/>
              <a:cs typeface="ＭＳ Ｐゴシック"/>
            </a:endParaRPr>
          </a:p>
        </p:txBody>
      </p:sp>
    </p:spTree>
    <p:extLst>
      <p:ext uri="{BB962C8B-B14F-4D97-AF65-F5344CB8AC3E}">
        <p14:creationId xmlns:p14="http://schemas.microsoft.com/office/powerpoint/2010/main" val="1093162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bwMode="auto">
          <a:xfrm>
            <a:off x="0" y="0"/>
            <a:ext cx="3076860" cy="511649"/>
          </a:xfrm>
          <a:prstGeom prst="rect">
            <a:avLst/>
          </a:prstGeom>
          <a:noFill/>
          <a:ln w="9525">
            <a:noFill/>
            <a:miter lim="800000"/>
            <a:headEnd/>
            <a:tailEnd/>
          </a:ln>
        </p:spPr>
        <p:txBody>
          <a:bodyPr vert="horz" wrap="square" lIns="94753" tIns="47382" rIns="94753" bIns="47382" numCol="1" anchor="t" anchorCtr="0" compatLnSpc="1">
            <a:prstTxWarp prst="textNoShape">
              <a:avLst/>
            </a:prstTxWarp>
          </a:bodyPr>
          <a:lstStyle>
            <a:lvl1pPr defTabSz="948139" hangingPunct="0">
              <a:defRPr sz="1200">
                <a:solidFill>
                  <a:srgbClr val="000000"/>
                </a:solidFill>
                <a:ea typeface="ＭＳ Ｐゴシック"/>
                <a:cs typeface="ＭＳ Ｐゴシック"/>
              </a:defRPr>
            </a:lvl1pPr>
          </a:lstStyle>
          <a:p>
            <a:pPr>
              <a:defRPr/>
            </a:pPr>
            <a:endParaRPr lang="en-AU" dirty="0"/>
          </a:p>
        </p:txBody>
      </p:sp>
      <p:sp>
        <p:nvSpPr>
          <p:cNvPr id="3" name="Rectangle 3"/>
          <p:cNvSpPr txBox="1">
            <a:spLocks noGrp="1"/>
          </p:cNvSpPr>
          <p:nvPr>
            <p:ph type="dt" idx="1"/>
          </p:nvPr>
        </p:nvSpPr>
        <p:spPr bwMode="auto">
          <a:xfrm>
            <a:off x="4022441" y="0"/>
            <a:ext cx="3076860" cy="511649"/>
          </a:xfrm>
          <a:prstGeom prst="rect">
            <a:avLst/>
          </a:prstGeom>
          <a:noFill/>
          <a:ln w="9525">
            <a:noFill/>
            <a:miter lim="800000"/>
            <a:headEnd/>
            <a:tailEnd/>
          </a:ln>
        </p:spPr>
        <p:txBody>
          <a:bodyPr vert="horz" wrap="square" lIns="94753" tIns="47382" rIns="94753" bIns="47382" numCol="1" anchor="t" anchorCtr="0" compatLnSpc="1">
            <a:prstTxWarp prst="textNoShape">
              <a:avLst/>
            </a:prstTxWarp>
          </a:bodyPr>
          <a:lstStyle>
            <a:lvl1pPr algn="r" defTabSz="948139" hangingPunct="0">
              <a:defRPr sz="1200">
                <a:solidFill>
                  <a:srgbClr val="000000"/>
                </a:solidFill>
                <a:ea typeface="ＭＳ Ｐゴシック"/>
                <a:cs typeface="ＭＳ Ｐゴシック"/>
              </a:defRPr>
            </a:lvl1pPr>
          </a:lstStyle>
          <a:p>
            <a:pPr>
              <a:defRPr/>
            </a:pPr>
            <a:endParaRPr lang="en-AU" dirty="0"/>
          </a:p>
        </p:txBody>
      </p:sp>
      <p:sp>
        <p:nvSpPr>
          <p:cNvPr id="18436" name="Rectangle 4"/>
          <p:cNvSpPr>
            <a:spLocks noGrp="1" noRot="1" noChangeAspect="1"/>
          </p:cNvSpPr>
          <p:nvPr>
            <p:ph type="sldImg" idx="2"/>
          </p:nvPr>
        </p:nvSpPr>
        <p:spPr bwMode="auto">
          <a:xfrm>
            <a:off x="479425" y="768350"/>
            <a:ext cx="6142038" cy="3838575"/>
          </a:xfrm>
          <a:prstGeom prst="rect">
            <a:avLst/>
          </a:prstGeom>
          <a:noFill/>
          <a:ln w="9528">
            <a:solidFill>
              <a:srgbClr val="000000"/>
            </a:solidFill>
            <a:miter lim="800000"/>
            <a:headEnd/>
            <a:tailEnd/>
          </a:ln>
        </p:spPr>
      </p:sp>
      <p:sp>
        <p:nvSpPr>
          <p:cNvPr id="5" name="Rectangle 5"/>
          <p:cNvSpPr txBox="1">
            <a:spLocks noGrp="1"/>
          </p:cNvSpPr>
          <p:nvPr>
            <p:ph type="body" sz="quarter" idx="3"/>
          </p:nvPr>
        </p:nvSpPr>
        <p:spPr bwMode="auto">
          <a:xfrm>
            <a:off x="947236" y="4861482"/>
            <a:ext cx="5204829" cy="4604841"/>
          </a:xfrm>
          <a:prstGeom prst="rect">
            <a:avLst/>
          </a:prstGeom>
          <a:noFill/>
          <a:ln w="9525">
            <a:noFill/>
            <a:miter lim="800000"/>
            <a:headEnd/>
            <a:tailEnd/>
          </a:ln>
        </p:spPr>
        <p:txBody>
          <a:bodyPr vert="horz" wrap="square" lIns="94753" tIns="47382" rIns="94753" bIns="47382"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Rectangle 6"/>
          <p:cNvSpPr txBox="1">
            <a:spLocks noGrp="1"/>
          </p:cNvSpPr>
          <p:nvPr>
            <p:ph type="ftr" sz="quarter" idx="4"/>
          </p:nvPr>
        </p:nvSpPr>
        <p:spPr bwMode="auto">
          <a:xfrm>
            <a:off x="0" y="9722964"/>
            <a:ext cx="3076860" cy="511649"/>
          </a:xfrm>
          <a:prstGeom prst="rect">
            <a:avLst/>
          </a:prstGeom>
          <a:noFill/>
          <a:ln w="9525">
            <a:noFill/>
            <a:miter lim="800000"/>
            <a:headEnd/>
            <a:tailEnd/>
          </a:ln>
        </p:spPr>
        <p:txBody>
          <a:bodyPr vert="horz" wrap="square" lIns="94753" tIns="47382" rIns="94753" bIns="47382" numCol="1" anchor="b" anchorCtr="0" compatLnSpc="1">
            <a:prstTxWarp prst="textNoShape">
              <a:avLst/>
            </a:prstTxWarp>
          </a:bodyPr>
          <a:lstStyle>
            <a:lvl1pPr defTabSz="948139" hangingPunct="0">
              <a:defRPr sz="1200">
                <a:solidFill>
                  <a:srgbClr val="000000"/>
                </a:solidFill>
                <a:ea typeface="ＭＳ Ｐゴシック"/>
                <a:cs typeface="ＭＳ Ｐゴシック"/>
              </a:defRPr>
            </a:lvl1pPr>
          </a:lstStyle>
          <a:p>
            <a:pPr>
              <a:defRPr/>
            </a:pPr>
            <a:endParaRPr lang="en-AU" dirty="0"/>
          </a:p>
        </p:txBody>
      </p:sp>
      <p:sp>
        <p:nvSpPr>
          <p:cNvPr id="7" name="Rectangle 7"/>
          <p:cNvSpPr txBox="1">
            <a:spLocks noGrp="1"/>
          </p:cNvSpPr>
          <p:nvPr>
            <p:ph type="sldNum" sz="quarter" idx="5"/>
          </p:nvPr>
        </p:nvSpPr>
        <p:spPr bwMode="auto">
          <a:xfrm>
            <a:off x="4022441" y="9722964"/>
            <a:ext cx="3076860" cy="511649"/>
          </a:xfrm>
          <a:prstGeom prst="rect">
            <a:avLst/>
          </a:prstGeom>
          <a:noFill/>
          <a:ln w="9525">
            <a:noFill/>
            <a:miter lim="800000"/>
            <a:headEnd/>
            <a:tailEnd/>
          </a:ln>
        </p:spPr>
        <p:txBody>
          <a:bodyPr vert="horz" wrap="square" lIns="94753" tIns="47382" rIns="94753" bIns="47382" numCol="1" anchor="b" anchorCtr="0" compatLnSpc="1">
            <a:prstTxWarp prst="textNoShape">
              <a:avLst/>
            </a:prstTxWarp>
          </a:bodyPr>
          <a:lstStyle>
            <a:lvl1pPr algn="r" defTabSz="948139" hangingPunct="0">
              <a:defRPr sz="1200">
                <a:solidFill>
                  <a:srgbClr val="000000"/>
                </a:solidFill>
                <a:ea typeface="ＭＳ Ｐゴシック"/>
                <a:cs typeface="ＭＳ Ｐゴシック"/>
              </a:defRPr>
            </a:lvl1pPr>
          </a:lstStyle>
          <a:p>
            <a:pPr>
              <a:defRPr/>
            </a:pPr>
            <a:fld id="{FD744579-875A-4900-9B3B-4DCE2A349733}" type="slidenum">
              <a:rPr lang="en-AU"/>
              <a:pPr>
                <a:defRPr/>
              </a:pPr>
              <a:t>‹#›</a:t>
            </a:fld>
            <a:endParaRPr lang="en-AU" dirty="0"/>
          </a:p>
        </p:txBody>
      </p:sp>
    </p:spTree>
    <p:extLst>
      <p:ext uri="{BB962C8B-B14F-4D97-AF65-F5344CB8AC3E}">
        <p14:creationId xmlns:p14="http://schemas.microsoft.com/office/powerpoint/2010/main" val="2644103757"/>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AU" sz="1200" kern="1200">
        <a:solidFill>
          <a:srgbClr val="000000"/>
        </a:solidFill>
        <a:latin typeface="Arial"/>
        <a:ea typeface="ＭＳ Ｐゴシック"/>
        <a:cs typeface="ＭＳ Ｐゴシック"/>
      </a:defRPr>
    </a:lvl1pPr>
    <a:lvl2pPr marL="457050" lvl="1" algn="l" rtl="0" eaLnBrk="0" fontAlgn="base" hangingPunct="0">
      <a:spcBef>
        <a:spcPts val="400"/>
      </a:spcBef>
      <a:spcAft>
        <a:spcPct val="0"/>
      </a:spcAft>
      <a:defRPr lang="en-AU" sz="1200" kern="1200">
        <a:solidFill>
          <a:srgbClr val="000000"/>
        </a:solidFill>
        <a:latin typeface="Arial"/>
        <a:ea typeface="ＭＳ Ｐゴシック"/>
        <a:cs typeface="ＭＳ Ｐゴシック"/>
      </a:defRPr>
    </a:lvl2pPr>
    <a:lvl3pPr marL="914102" lvl="2" algn="l" rtl="0" eaLnBrk="0" fontAlgn="base" hangingPunct="0">
      <a:spcBef>
        <a:spcPts val="400"/>
      </a:spcBef>
      <a:spcAft>
        <a:spcPct val="0"/>
      </a:spcAft>
      <a:defRPr lang="en-AU" sz="1200" kern="1200">
        <a:solidFill>
          <a:srgbClr val="000000"/>
        </a:solidFill>
        <a:latin typeface="Arial"/>
        <a:ea typeface="ＭＳ Ｐゴシック"/>
        <a:cs typeface="ＭＳ Ｐゴシック"/>
      </a:defRPr>
    </a:lvl3pPr>
    <a:lvl4pPr marL="1371149" lvl="3" algn="l" rtl="0" eaLnBrk="0" fontAlgn="base" hangingPunct="0">
      <a:spcBef>
        <a:spcPts val="400"/>
      </a:spcBef>
      <a:spcAft>
        <a:spcPct val="0"/>
      </a:spcAft>
      <a:defRPr lang="en-AU" sz="1200" kern="1200">
        <a:solidFill>
          <a:srgbClr val="000000"/>
        </a:solidFill>
        <a:latin typeface="Arial"/>
        <a:ea typeface="ＭＳ Ｐゴシック"/>
        <a:cs typeface="ＭＳ Ｐゴシック"/>
      </a:defRPr>
    </a:lvl4pPr>
    <a:lvl5pPr marL="1828200" lvl="4" algn="l" rtl="0" eaLnBrk="0" fontAlgn="base" hangingPunct="0">
      <a:spcBef>
        <a:spcPts val="400"/>
      </a:spcBef>
      <a:spcAft>
        <a:spcPct val="0"/>
      </a:spcAft>
      <a:defRPr lang="en-AU" sz="1200" kern="1200">
        <a:solidFill>
          <a:srgbClr val="000000"/>
        </a:solidFill>
        <a:latin typeface="Arial"/>
        <a:ea typeface="ＭＳ Ｐゴシック"/>
        <a:cs typeface="ＭＳ Ｐゴシック"/>
      </a:defRPr>
    </a:lvl5pPr>
    <a:lvl6pPr marL="2285250" algn="l" defTabSz="914102" rtl="0" eaLnBrk="1" latinLnBrk="0" hangingPunct="1">
      <a:defRPr sz="1200" kern="1200">
        <a:solidFill>
          <a:schemeClr val="tx1"/>
        </a:solidFill>
        <a:latin typeface="+mn-lt"/>
        <a:ea typeface="+mn-ea"/>
        <a:cs typeface="+mn-cs"/>
      </a:defRPr>
    </a:lvl6pPr>
    <a:lvl7pPr marL="2742302" algn="l" defTabSz="914102" rtl="0" eaLnBrk="1" latinLnBrk="0" hangingPunct="1">
      <a:defRPr sz="1200" kern="1200">
        <a:solidFill>
          <a:schemeClr val="tx1"/>
        </a:solidFill>
        <a:latin typeface="+mn-lt"/>
        <a:ea typeface="+mn-ea"/>
        <a:cs typeface="+mn-cs"/>
      </a:defRPr>
    </a:lvl7pPr>
    <a:lvl8pPr marL="3199351" algn="l" defTabSz="914102" rtl="0" eaLnBrk="1" latinLnBrk="0" hangingPunct="1">
      <a:defRPr sz="1200" kern="1200">
        <a:solidFill>
          <a:schemeClr val="tx1"/>
        </a:solidFill>
        <a:latin typeface="+mn-lt"/>
        <a:ea typeface="+mn-ea"/>
        <a:cs typeface="+mn-cs"/>
      </a:defRPr>
    </a:lvl8pPr>
    <a:lvl9pPr marL="3656402" algn="l" defTabSz="9141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a:t>
            </a:fld>
            <a:endParaRPr lang="en-AU" dirty="0"/>
          </a:p>
        </p:txBody>
      </p:sp>
    </p:spTree>
    <p:extLst>
      <p:ext uri="{BB962C8B-B14F-4D97-AF65-F5344CB8AC3E}">
        <p14:creationId xmlns:p14="http://schemas.microsoft.com/office/powerpoint/2010/main" val="12993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11</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12</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13</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14</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15</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17</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19</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20</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21</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23</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a:t>
            </a:fld>
            <a:endParaRPr lang="en-AU" dirty="0"/>
          </a:p>
        </p:txBody>
      </p:sp>
    </p:spTree>
    <p:extLst>
      <p:ext uri="{BB962C8B-B14F-4D97-AF65-F5344CB8AC3E}">
        <p14:creationId xmlns:p14="http://schemas.microsoft.com/office/powerpoint/2010/main" val="3855336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24</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26</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27</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28</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29</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30</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31</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32</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33</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34</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35</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36</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pPr defTabSz="946495">
              <a:spcBef>
                <a:spcPts val="414"/>
              </a:spcBef>
              <a:defRPr/>
            </a:pPr>
            <a:r>
              <a:rPr lang="en-GB" dirty="0" smtClean="0"/>
              <a:t>Remember that there will be an information package</a:t>
            </a:r>
            <a:r>
              <a:rPr lang="en-GB" baseline="0" dirty="0" smtClean="0"/>
              <a:t> being sent out</a:t>
            </a:r>
            <a:endParaRPr lang="en-GB" dirty="0" smtClean="0"/>
          </a:p>
          <a:p>
            <a:endParaRPr lang="en-GB" dirty="0" smtClean="0"/>
          </a:p>
          <a:p>
            <a:r>
              <a:rPr lang="en-GB" dirty="0" smtClean="0"/>
              <a:t>---------------------------------------------------------------------------------------</a:t>
            </a:r>
          </a:p>
          <a:p>
            <a:endParaRPr lang="en-GB" dirty="0" smtClean="0"/>
          </a:p>
          <a:p>
            <a:r>
              <a:rPr lang="en-AU" b="0" dirty="0" smtClean="0">
                <a:solidFill>
                  <a:srgbClr val="0070C0"/>
                </a:solidFill>
              </a:rPr>
              <a:t>LEADING SAFETY??? </a:t>
            </a:r>
          </a:p>
          <a:p>
            <a:r>
              <a:rPr lang="en-AU" b="0" dirty="0" smtClean="0">
                <a:solidFill>
                  <a:srgbClr val="0070C0"/>
                </a:solidFill>
              </a:rPr>
              <a:t>Prioritising </a:t>
            </a:r>
          </a:p>
          <a:p>
            <a:r>
              <a:rPr lang="en-AU" b="0" dirty="0" smtClean="0">
                <a:solidFill>
                  <a:srgbClr val="0070C0"/>
                </a:solidFill>
              </a:rPr>
              <a:t>Where are schools doing well/ where are the ongoing issues? (provide OHSMS profile)</a:t>
            </a:r>
          </a:p>
          <a:p>
            <a:r>
              <a:rPr lang="en-AU" b="0" dirty="0" smtClean="0">
                <a:solidFill>
                  <a:srgbClr val="0070C0"/>
                </a:solidFill>
              </a:rPr>
              <a:t>What have you done with your audit? </a:t>
            </a:r>
          </a:p>
          <a:p>
            <a:endParaRPr lang="en-AU" b="0" dirty="0" smtClean="0">
              <a:solidFill>
                <a:srgbClr val="0070C0"/>
              </a:solidFill>
            </a:endParaRPr>
          </a:p>
          <a:p>
            <a:r>
              <a:rPr lang="en-AU" b="0" dirty="0" smtClean="0">
                <a:solidFill>
                  <a:srgbClr val="0070C0"/>
                </a:solidFill>
              </a:rPr>
              <a:t>Dealing with ‘wicked’ issues?</a:t>
            </a:r>
          </a:p>
          <a:p>
            <a:r>
              <a:rPr lang="en-AU" b="0" dirty="0" smtClean="0">
                <a:solidFill>
                  <a:srgbClr val="0070C0"/>
                </a:solidFill>
              </a:rPr>
              <a:t>What if I don’t have the resources to fix something big? </a:t>
            </a:r>
          </a:p>
          <a:p>
            <a:r>
              <a:rPr lang="en-AU" b="0" dirty="0" smtClean="0">
                <a:solidFill>
                  <a:srgbClr val="0070C0"/>
                </a:solidFill>
              </a:rPr>
              <a:t>What do I do then? </a:t>
            </a:r>
          </a:p>
          <a:p>
            <a:endParaRPr lang="en-AU" b="0" dirty="0" smtClean="0">
              <a:solidFill>
                <a:srgbClr val="0070C0"/>
              </a:solidFill>
            </a:endParaRPr>
          </a:p>
          <a:p>
            <a:r>
              <a:rPr lang="en-AU" b="0" dirty="0" smtClean="0">
                <a:solidFill>
                  <a:srgbClr val="0070C0"/>
                </a:solidFill>
              </a:rPr>
              <a:t>Empowerment </a:t>
            </a:r>
          </a:p>
          <a:p>
            <a:endParaRPr lang="en-AU" b="0" dirty="0" smtClean="0">
              <a:solidFill>
                <a:srgbClr val="0070C0"/>
              </a:solidFill>
            </a:endParaRPr>
          </a:p>
          <a:p>
            <a:r>
              <a:rPr lang="en-AU" b="0" dirty="0" smtClean="0">
                <a:solidFill>
                  <a:srgbClr val="0070C0"/>
                </a:solidFill>
              </a:rPr>
              <a:t>Link to School review process, strategic planning and annual plan. The annual plan has an attestation the school complies with VRQA requirements – which include having OHS policies and procedures in place. </a:t>
            </a:r>
          </a:p>
          <a:p>
            <a:endParaRPr lang="en-AU" b="0" dirty="0" smtClean="0">
              <a:solidFill>
                <a:srgbClr val="0070C0"/>
              </a:solidFill>
            </a:endParaRPr>
          </a:p>
          <a:p>
            <a:r>
              <a:rPr lang="en-AU" b="0" dirty="0" smtClean="0">
                <a:solidFill>
                  <a:srgbClr val="0070C0"/>
                </a:solidFill>
              </a:rPr>
              <a:t>Remember this is in the strategic management for principals suite of units. Make the link to Bastow</a:t>
            </a:r>
          </a:p>
          <a:p>
            <a:endParaRPr lang="en-GB" b="0" dirty="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38</a:t>
            </a:fld>
            <a:endParaRPr lang="en-AU" dirty="0"/>
          </a:p>
        </p:txBody>
      </p:sp>
    </p:spTree>
    <p:extLst>
      <p:ext uri="{BB962C8B-B14F-4D97-AF65-F5344CB8AC3E}">
        <p14:creationId xmlns:p14="http://schemas.microsoft.com/office/powerpoint/2010/main" val="160054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4</a:t>
            </a:fld>
            <a:endParaRPr lang="en-AU" dirty="0"/>
          </a:p>
        </p:txBody>
      </p:sp>
    </p:spTree>
    <p:extLst>
      <p:ext uri="{BB962C8B-B14F-4D97-AF65-F5344CB8AC3E}">
        <p14:creationId xmlns:p14="http://schemas.microsoft.com/office/powerpoint/2010/main" val="394205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5</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6</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7</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8</a:t>
            </a:fld>
            <a:endParaRPr lang="en-AU" dirty="0"/>
          </a:p>
        </p:txBody>
      </p:sp>
    </p:spTree>
    <p:extLst>
      <p:ext uri="{BB962C8B-B14F-4D97-AF65-F5344CB8AC3E}">
        <p14:creationId xmlns:p14="http://schemas.microsoft.com/office/powerpoint/2010/main" val="197177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2038" cy="383857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FD744579-875A-4900-9B3B-4DCE2A349733}" type="slidenum">
              <a:rPr lang="en-AU" smtClean="0"/>
              <a:pPr>
                <a:defRPr/>
              </a:pPr>
              <a:t>10</a:t>
            </a:fld>
            <a:endParaRPr lang="en-AU" dirty="0"/>
          </a:p>
        </p:txBody>
      </p:sp>
    </p:spTree>
    <p:extLst>
      <p:ext uri="{BB962C8B-B14F-4D97-AF65-F5344CB8AC3E}">
        <p14:creationId xmlns:p14="http://schemas.microsoft.com/office/powerpoint/2010/main" val="19717719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13" descr="image0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2463" y="385763"/>
            <a:ext cx="3556680" cy="75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userDrawn="1"/>
        </p:nvGrpSpPr>
        <p:grpSpPr>
          <a:xfrm>
            <a:off x="-20639" y="7248921"/>
            <a:ext cx="13003213" cy="2511425"/>
            <a:chOff x="2608262" y="7239000"/>
            <a:chExt cx="13003213" cy="2511425"/>
          </a:xfrm>
        </p:grpSpPr>
        <p:pic>
          <p:nvPicPr>
            <p:cNvPr id="31" name="Picture 7" descr="DETearly92"/>
            <p:cNvPicPr>
              <a:picLocks noChangeAspect="1"/>
            </p:cNvPicPr>
            <p:nvPr userDrawn="1"/>
          </p:nvPicPr>
          <p:blipFill>
            <a:blip r:embed="rId3"/>
            <a:srcRect/>
            <a:stretch>
              <a:fillRect/>
            </a:stretch>
          </p:blipFill>
          <p:spPr bwMode="auto">
            <a:xfrm>
              <a:off x="13134975" y="7245350"/>
              <a:ext cx="2476500" cy="2505075"/>
            </a:xfrm>
            <a:prstGeom prst="rect">
              <a:avLst/>
            </a:prstGeom>
            <a:noFill/>
            <a:ln w="9525">
              <a:noFill/>
              <a:miter lim="800000"/>
              <a:headEnd/>
              <a:tailEnd/>
            </a:ln>
          </p:spPr>
        </p:pic>
        <p:pic>
          <p:nvPicPr>
            <p:cNvPr id="32" name="Picture 8" descr="GECC146"/>
            <p:cNvPicPr>
              <a:picLocks noChangeAspect="1"/>
            </p:cNvPicPr>
            <p:nvPr userDrawn="1"/>
          </p:nvPicPr>
          <p:blipFill>
            <a:blip r:embed="rId4"/>
            <a:srcRect/>
            <a:stretch>
              <a:fillRect/>
            </a:stretch>
          </p:blipFill>
          <p:spPr bwMode="auto">
            <a:xfrm>
              <a:off x="7847012" y="7245350"/>
              <a:ext cx="2524125" cy="2505075"/>
            </a:xfrm>
            <a:prstGeom prst="rect">
              <a:avLst/>
            </a:prstGeom>
            <a:noFill/>
            <a:ln w="9525">
              <a:noFill/>
              <a:miter lim="800000"/>
              <a:headEnd/>
              <a:tailEnd/>
            </a:ln>
          </p:spPr>
        </p:pic>
        <p:pic>
          <p:nvPicPr>
            <p:cNvPr id="33" name="Picture 10" descr="OLP117"/>
            <p:cNvPicPr>
              <a:picLocks noChangeAspect="1"/>
            </p:cNvPicPr>
            <p:nvPr userDrawn="1"/>
          </p:nvPicPr>
          <p:blipFill>
            <a:blip r:embed="rId5"/>
            <a:srcRect/>
            <a:stretch>
              <a:fillRect/>
            </a:stretch>
          </p:blipFill>
          <p:spPr bwMode="auto">
            <a:xfrm>
              <a:off x="2608262" y="7245350"/>
              <a:ext cx="2500313" cy="2505075"/>
            </a:xfrm>
            <a:prstGeom prst="rect">
              <a:avLst/>
            </a:prstGeom>
            <a:noFill/>
            <a:ln w="9525">
              <a:noFill/>
              <a:miter lim="800000"/>
              <a:headEnd/>
              <a:tailEnd/>
            </a:ln>
          </p:spPr>
        </p:pic>
        <p:pic>
          <p:nvPicPr>
            <p:cNvPr id="34" name="Picture 16" descr="Brentwood Secondary College_0107"/>
            <p:cNvPicPr>
              <a:picLocks noChangeAspect="1"/>
            </p:cNvPicPr>
            <p:nvPr userDrawn="1"/>
          </p:nvPicPr>
          <p:blipFill>
            <a:blip r:embed="rId6"/>
            <a:srcRect/>
            <a:stretch>
              <a:fillRect/>
            </a:stretch>
          </p:blipFill>
          <p:spPr bwMode="auto">
            <a:xfrm>
              <a:off x="5224462" y="7239000"/>
              <a:ext cx="2513013" cy="2511425"/>
            </a:xfrm>
            <a:prstGeom prst="rect">
              <a:avLst/>
            </a:prstGeom>
            <a:noFill/>
            <a:ln w="9525">
              <a:noFill/>
              <a:miter lim="800000"/>
              <a:headEnd/>
              <a:tailEnd/>
            </a:ln>
          </p:spPr>
        </p:pic>
        <p:pic>
          <p:nvPicPr>
            <p:cNvPr id="35" name="Picture 46" descr="DETlater004_Sml"/>
            <p:cNvPicPr>
              <a:picLocks noChangeAspect="1"/>
            </p:cNvPicPr>
            <p:nvPr userDrawn="1"/>
          </p:nvPicPr>
          <p:blipFill>
            <a:blip r:embed="rId7"/>
            <a:srcRect/>
            <a:stretch>
              <a:fillRect/>
            </a:stretch>
          </p:blipFill>
          <p:spPr bwMode="auto">
            <a:xfrm>
              <a:off x="10480675" y="7243763"/>
              <a:ext cx="2527300" cy="2506662"/>
            </a:xfrm>
            <a:prstGeom prst="rect">
              <a:avLst/>
            </a:prstGeom>
            <a:noFill/>
            <a:ln w="9525">
              <a:noFill/>
              <a:miter lim="800000"/>
              <a:headEnd/>
              <a:tailEnd/>
            </a:ln>
          </p:spPr>
        </p:pic>
      </p:grpSp>
      <p:pic>
        <p:nvPicPr>
          <p:cNvPr id="10" name="Picture 9" descr="Marsh"/>
          <p:cNvPicPr>
            <a:picLocks noChangeAspect="1" noChangeArrowheads="1"/>
          </p:cNvPicPr>
          <p:nvPr userDrawn="1"/>
        </p:nvPicPr>
        <p:blipFill>
          <a:blip r:embed="rId8"/>
          <a:srcRect/>
          <a:stretch>
            <a:fillRect/>
          </a:stretch>
        </p:blipFill>
        <p:spPr bwMode="auto">
          <a:xfrm>
            <a:off x="12126217" y="481929"/>
            <a:ext cx="2992535" cy="56381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11321225" y="333375"/>
            <a:ext cx="3316314" cy="7210427"/>
          </a:xfrm>
        </p:spPr>
        <p:txBody>
          <a:bodyPr vert="eaVert"/>
          <a:lstStyle>
            <a:lvl1pPr>
              <a:defRPr/>
            </a:lvl1pPr>
          </a:lstStyle>
          <a:p>
            <a:pPr lvl="0"/>
            <a:r>
              <a:rPr lang="en-AU"/>
              <a:t>Click to edit Master title style</a:t>
            </a:r>
            <a:endParaRPr lang="en-US"/>
          </a:p>
        </p:txBody>
      </p:sp>
      <p:sp>
        <p:nvSpPr>
          <p:cNvPr id="3" name="Vertical Text Placeholder 2"/>
          <p:cNvSpPr txBox="1">
            <a:spLocks noGrp="1"/>
          </p:cNvSpPr>
          <p:nvPr>
            <p:ph type="body" orient="vert" idx="1"/>
          </p:nvPr>
        </p:nvSpPr>
        <p:spPr>
          <a:xfrm>
            <a:off x="1366549" y="333375"/>
            <a:ext cx="9771701" cy="7210427"/>
          </a:xfrm>
        </p:spPr>
        <p:txBody>
          <a:bodyPr vert="eaVert"/>
          <a:lstStyle>
            <a:lvl1pPr>
              <a:defRPr/>
            </a:lvl1pPr>
            <a:lvl2pPr>
              <a:defRPr/>
            </a:lvl2pPr>
            <a:lvl3pPr>
              <a:defRPr/>
            </a:lvl3pPr>
            <a:lvl4pPr>
              <a:defRPr/>
            </a:lvl4pPr>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Table Placeholder 2"/>
          <p:cNvSpPr txBox="1">
            <a:spLocks noGrp="1"/>
          </p:cNvSpPr>
          <p:nvPr>
            <p:ph type="tbl" idx="1"/>
          </p:nvPr>
        </p:nvSpPr>
        <p:spPr>
          <a:xfrm>
            <a:off x="1366551" y="1143006"/>
            <a:ext cx="13270990" cy="6400800"/>
          </a:xfrm>
        </p:spPr>
        <p:txBody>
          <a:bodyPr/>
          <a:lstStyle>
            <a:lvl1pPr>
              <a:defRPr lang="en-US"/>
            </a:lvl1pPr>
          </a:lstStyle>
          <a:p>
            <a:pPr lvl="0"/>
            <a:endParaRPr lang="en-US" noProof="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Text Placeholder 2"/>
          <p:cNvSpPr txBox="1">
            <a:spLocks noGrp="1"/>
          </p:cNvSpPr>
          <p:nvPr>
            <p:ph type="body" idx="1"/>
          </p:nvPr>
        </p:nvSpPr>
        <p:spPr>
          <a:xfrm>
            <a:off x="1366549" y="1143006"/>
            <a:ext cx="6543059" cy="6400800"/>
          </a:xfrm>
        </p:spPr>
        <p:txBody>
          <a:bodyPr/>
          <a:lstStyle>
            <a:lvl1pPr>
              <a:defRPr/>
            </a:lvl1pPr>
            <a:lvl2pPr>
              <a:defRPr/>
            </a:lvl2pPr>
            <a:lvl3pPr>
              <a:defRPr/>
            </a:lvl3pPr>
            <a:lvl4pPr>
              <a:defRPr/>
            </a:lvl4pPr>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hart Placeholder 3"/>
          <p:cNvSpPr txBox="1">
            <a:spLocks noGrp="1"/>
          </p:cNvSpPr>
          <p:nvPr>
            <p:ph type="chart" idx="2"/>
          </p:nvPr>
        </p:nvSpPr>
        <p:spPr>
          <a:xfrm>
            <a:off x="8092590" y="1143006"/>
            <a:ext cx="6544969" cy="6400800"/>
          </a:xfrm>
        </p:spPr>
        <p:txBody>
          <a:bodyPr/>
          <a:lstStyle>
            <a:lvl1pPr>
              <a:defRPr lang="en-US"/>
            </a:lvl1pPr>
          </a:lstStyle>
          <a:p>
            <a:pPr lvl="0"/>
            <a:endParaRPr lang="en-US" noProof="0"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Chart Placeholder 2"/>
          <p:cNvSpPr txBox="1">
            <a:spLocks noGrp="1"/>
          </p:cNvSpPr>
          <p:nvPr>
            <p:ph type="chart" idx="1"/>
          </p:nvPr>
        </p:nvSpPr>
        <p:spPr>
          <a:xfrm>
            <a:off x="1366549" y="1143006"/>
            <a:ext cx="6543059" cy="6400800"/>
          </a:xfrm>
        </p:spPr>
        <p:txBody>
          <a:bodyPr/>
          <a:lstStyle>
            <a:lvl1pPr>
              <a:defRPr lang="en-US"/>
            </a:lvl1pPr>
          </a:lstStyle>
          <a:p>
            <a:pPr lvl="0"/>
            <a:endParaRPr lang="en-US" noProof="0" dirty="0"/>
          </a:p>
        </p:txBody>
      </p:sp>
      <p:sp>
        <p:nvSpPr>
          <p:cNvPr id="4" name="Text Placeholder 3"/>
          <p:cNvSpPr txBox="1">
            <a:spLocks noGrp="1"/>
          </p:cNvSpPr>
          <p:nvPr>
            <p:ph type="body" idx="2"/>
          </p:nvPr>
        </p:nvSpPr>
        <p:spPr>
          <a:xfrm>
            <a:off x="8092590" y="1143006"/>
            <a:ext cx="6544969" cy="6400800"/>
          </a:xfrm>
        </p:spPr>
        <p:txBody>
          <a:bodyPr/>
          <a:lstStyle>
            <a:lvl1pPr>
              <a:defRPr/>
            </a:lvl1pPr>
            <a:lvl2pPr>
              <a:defRPr/>
            </a:lvl2pPr>
            <a:lvl3pPr>
              <a:defRPr/>
            </a:lvl3pPr>
            <a:lvl4pPr>
              <a:defRPr/>
            </a:lvl4pPr>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SmartArt Placeholder 2"/>
          <p:cNvSpPr txBox="1">
            <a:spLocks noGrp="1"/>
          </p:cNvSpPr>
          <p:nvPr>
            <p:ph type="dgm" idx="1"/>
          </p:nvPr>
        </p:nvSpPr>
        <p:spPr>
          <a:xfrm>
            <a:off x="1366551" y="1143006"/>
            <a:ext cx="13270990" cy="6400800"/>
          </a:xfrm>
        </p:spPr>
        <p:txBody>
          <a:bodyPr/>
          <a:lstStyle>
            <a:lvl1pPr>
              <a:defRPr lang="en-US"/>
            </a:lvl1pPr>
          </a:lstStyle>
          <a:p>
            <a:pPr lvl="0"/>
            <a:endParaRPr lang="en-US" noProof="0"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Chart Placeholder 2"/>
          <p:cNvSpPr txBox="1">
            <a:spLocks noGrp="1"/>
          </p:cNvSpPr>
          <p:nvPr>
            <p:ph type="chart" idx="1"/>
          </p:nvPr>
        </p:nvSpPr>
        <p:spPr>
          <a:xfrm>
            <a:off x="1366551" y="1143006"/>
            <a:ext cx="13270990" cy="6400800"/>
          </a:xfrm>
        </p:spPr>
        <p:txBody>
          <a:bodyPr/>
          <a:lstStyle>
            <a:lvl1pPr>
              <a:defRPr lang="en-US"/>
            </a:lvl1pPr>
          </a:lstStyle>
          <a:p>
            <a:pPr lvl="0"/>
            <a:endParaRPr lang="en-US" noProof="0"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388913" y="333378"/>
            <a:ext cx="14248631" cy="809625"/>
          </a:xfrm>
        </p:spPr>
        <p:txBody>
          <a:bodyPr/>
          <a:lstStyle>
            <a:lvl1pPr>
              <a:defRPr/>
            </a:lvl1pPr>
          </a:lstStyle>
          <a:p>
            <a:pPr lvl="0"/>
            <a:r>
              <a:rPr lang="en-AU"/>
              <a:t>Click to edit Master title style</a:t>
            </a:r>
            <a:endParaRPr lang="en-US"/>
          </a:p>
        </p:txBody>
      </p:sp>
      <p:grpSp>
        <p:nvGrpSpPr>
          <p:cNvPr id="16" name="Group 15"/>
          <p:cNvGrpSpPr/>
          <p:nvPr userDrawn="1"/>
        </p:nvGrpSpPr>
        <p:grpSpPr>
          <a:xfrm>
            <a:off x="8649112" y="8407077"/>
            <a:ext cx="6962363" cy="1344702"/>
            <a:chOff x="2608262" y="7239000"/>
            <a:chExt cx="13003213" cy="2511425"/>
          </a:xfrm>
        </p:grpSpPr>
        <p:pic>
          <p:nvPicPr>
            <p:cNvPr id="11" name="Picture 7" descr="DETearly92"/>
            <p:cNvPicPr>
              <a:picLocks noChangeAspect="1"/>
            </p:cNvPicPr>
            <p:nvPr userDrawn="1"/>
          </p:nvPicPr>
          <p:blipFill>
            <a:blip r:embed="rId2"/>
            <a:srcRect/>
            <a:stretch>
              <a:fillRect/>
            </a:stretch>
          </p:blipFill>
          <p:spPr bwMode="auto">
            <a:xfrm>
              <a:off x="13134975" y="7245350"/>
              <a:ext cx="2476500" cy="2505075"/>
            </a:xfrm>
            <a:prstGeom prst="rect">
              <a:avLst/>
            </a:prstGeom>
            <a:noFill/>
            <a:ln w="9525">
              <a:noFill/>
              <a:miter lim="800000"/>
              <a:headEnd/>
              <a:tailEnd/>
            </a:ln>
          </p:spPr>
        </p:pic>
        <p:pic>
          <p:nvPicPr>
            <p:cNvPr id="12" name="Picture 8" descr="GECC146"/>
            <p:cNvPicPr>
              <a:picLocks noChangeAspect="1"/>
            </p:cNvPicPr>
            <p:nvPr userDrawn="1"/>
          </p:nvPicPr>
          <p:blipFill>
            <a:blip r:embed="rId3"/>
            <a:srcRect/>
            <a:stretch>
              <a:fillRect/>
            </a:stretch>
          </p:blipFill>
          <p:spPr bwMode="auto">
            <a:xfrm>
              <a:off x="7847012" y="7245350"/>
              <a:ext cx="2524125" cy="2505075"/>
            </a:xfrm>
            <a:prstGeom prst="rect">
              <a:avLst/>
            </a:prstGeom>
            <a:noFill/>
            <a:ln w="9525">
              <a:noFill/>
              <a:miter lim="800000"/>
              <a:headEnd/>
              <a:tailEnd/>
            </a:ln>
          </p:spPr>
        </p:pic>
        <p:pic>
          <p:nvPicPr>
            <p:cNvPr id="13" name="Picture 10" descr="OLP117"/>
            <p:cNvPicPr>
              <a:picLocks noChangeAspect="1"/>
            </p:cNvPicPr>
            <p:nvPr userDrawn="1"/>
          </p:nvPicPr>
          <p:blipFill>
            <a:blip r:embed="rId4"/>
            <a:srcRect/>
            <a:stretch>
              <a:fillRect/>
            </a:stretch>
          </p:blipFill>
          <p:spPr bwMode="auto">
            <a:xfrm>
              <a:off x="2608262" y="7245350"/>
              <a:ext cx="2500313" cy="2505075"/>
            </a:xfrm>
            <a:prstGeom prst="rect">
              <a:avLst/>
            </a:prstGeom>
            <a:noFill/>
            <a:ln w="9525">
              <a:noFill/>
              <a:miter lim="800000"/>
              <a:headEnd/>
              <a:tailEnd/>
            </a:ln>
          </p:spPr>
        </p:pic>
        <p:pic>
          <p:nvPicPr>
            <p:cNvPr id="14" name="Picture 16" descr="Brentwood Secondary College_0107"/>
            <p:cNvPicPr>
              <a:picLocks noChangeAspect="1"/>
            </p:cNvPicPr>
            <p:nvPr userDrawn="1"/>
          </p:nvPicPr>
          <p:blipFill>
            <a:blip r:embed="rId5"/>
            <a:srcRect/>
            <a:stretch>
              <a:fillRect/>
            </a:stretch>
          </p:blipFill>
          <p:spPr bwMode="auto">
            <a:xfrm>
              <a:off x="5224462" y="7239000"/>
              <a:ext cx="2513013" cy="2511425"/>
            </a:xfrm>
            <a:prstGeom prst="rect">
              <a:avLst/>
            </a:prstGeom>
            <a:noFill/>
            <a:ln w="9525">
              <a:noFill/>
              <a:miter lim="800000"/>
              <a:headEnd/>
              <a:tailEnd/>
            </a:ln>
          </p:spPr>
        </p:pic>
        <p:pic>
          <p:nvPicPr>
            <p:cNvPr id="15" name="Picture 46" descr="DETlater004_Sml"/>
            <p:cNvPicPr>
              <a:picLocks noChangeAspect="1"/>
            </p:cNvPicPr>
            <p:nvPr userDrawn="1"/>
          </p:nvPicPr>
          <p:blipFill>
            <a:blip r:embed="rId6"/>
            <a:srcRect/>
            <a:stretch>
              <a:fillRect/>
            </a:stretch>
          </p:blipFill>
          <p:spPr bwMode="auto">
            <a:xfrm>
              <a:off x="10480675" y="7243763"/>
              <a:ext cx="2527300" cy="2506662"/>
            </a:xfrm>
            <a:prstGeom prst="rect">
              <a:avLst/>
            </a:prstGeom>
            <a:noFill/>
            <a:ln w="9525">
              <a:noFill/>
              <a:miter lim="800000"/>
              <a:headEnd/>
              <a:tailEnd/>
            </a:ln>
          </p:spPr>
        </p:pic>
      </p:grpSp>
      <p:pic>
        <p:nvPicPr>
          <p:cNvPr id="18" name="Picture 17" descr="Marsh"/>
          <p:cNvPicPr>
            <a:picLocks noChangeAspect="1" noChangeArrowheads="1"/>
          </p:cNvPicPr>
          <p:nvPr userDrawn="1"/>
        </p:nvPicPr>
        <p:blipFill>
          <a:blip r:embed="rId7"/>
          <a:srcRect/>
          <a:stretch>
            <a:fillRect/>
          </a:stretch>
        </p:blipFill>
        <p:spPr bwMode="auto">
          <a:xfrm>
            <a:off x="460920" y="8707953"/>
            <a:ext cx="1971675" cy="371475"/>
          </a:xfrm>
          <a:prstGeom prst="rect">
            <a:avLst/>
          </a:prstGeom>
          <a:noFill/>
          <a:ln w="9525">
            <a:noFill/>
            <a:miter lim="800000"/>
            <a:headEnd/>
            <a:tailEnd/>
          </a:ln>
        </p:spPr>
      </p:pic>
      <p:pic>
        <p:nvPicPr>
          <p:cNvPr id="2050" name="Picture 13" descr="image00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60921" y="9162877"/>
            <a:ext cx="2029427" cy="43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233133" y="6269034"/>
            <a:ext cx="13269091" cy="1938336"/>
          </a:xfrm>
        </p:spPr>
        <p:txBody>
          <a:bodyPr/>
          <a:lstStyle>
            <a:lvl1pPr>
              <a:defRPr sz="4000" cap="all"/>
            </a:lvl1pPr>
          </a:lstStyle>
          <a:p>
            <a:pPr lvl="0"/>
            <a:r>
              <a:rPr lang="en-AU"/>
              <a:t>Click to edit Master title style</a:t>
            </a:r>
            <a:endParaRPr lang="en-US"/>
          </a:p>
        </p:txBody>
      </p:sp>
      <p:sp>
        <p:nvSpPr>
          <p:cNvPr id="3" name="Text Placeholder 2"/>
          <p:cNvSpPr txBox="1">
            <a:spLocks noGrp="1"/>
          </p:cNvSpPr>
          <p:nvPr>
            <p:ph type="body" idx="1"/>
          </p:nvPr>
        </p:nvSpPr>
        <p:spPr>
          <a:xfrm>
            <a:off x="1233133" y="4135439"/>
            <a:ext cx="13269091" cy="2133596"/>
          </a:xfrm>
        </p:spPr>
        <p:txBody>
          <a:bodyPr anchor="b"/>
          <a:lstStyle>
            <a:lvl1pPr marL="0" indent="0">
              <a:spcBef>
                <a:spcPts val="499"/>
              </a:spcBef>
              <a:buNone/>
              <a:defRPr sz="2100"/>
            </a:lvl1pPr>
          </a:lstStyle>
          <a:p>
            <a:pPr lvl="0"/>
            <a:r>
              <a:rPr lang="en-AU"/>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
        <p:nvSpPr>
          <p:cNvPr id="3" name="Content Placeholder 2"/>
          <p:cNvSpPr txBox="1">
            <a:spLocks noGrp="1"/>
          </p:cNvSpPr>
          <p:nvPr>
            <p:ph idx="1"/>
          </p:nvPr>
        </p:nvSpPr>
        <p:spPr>
          <a:xfrm>
            <a:off x="1366549" y="1143006"/>
            <a:ext cx="6543059" cy="6400800"/>
          </a:xfrm>
        </p:spPr>
        <p:txBody>
          <a:bodyPr/>
          <a:lstStyle>
            <a:lvl1pPr>
              <a:spcBef>
                <a:spcPts val="698"/>
              </a:spcBef>
              <a:defRPr sz="2900"/>
            </a:lvl1pPr>
            <a:lvl2pPr>
              <a:spcBef>
                <a:spcPts val="600"/>
              </a:spcBef>
              <a:defRPr sz="2500"/>
            </a:lvl2pPr>
            <a:lvl3pPr>
              <a:defRPr sz="2100"/>
            </a:lvl3pPr>
            <a:lvl4pPr>
              <a:spcBef>
                <a:spcPts val="400"/>
              </a:spcBef>
              <a:defRPr sz="1800"/>
            </a:lvl4pPr>
            <a:lvl5pPr>
              <a:spcBef>
                <a:spcPts val="400"/>
              </a:spcBef>
              <a:defRPr sz="18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txBox="1">
            <a:spLocks noGrp="1"/>
          </p:cNvSpPr>
          <p:nvPr>
            <p:ph idx="2"/>
          </p:nvPr>
        </p:nvSpPr>
        <p:spPr>
          <a:xfrm>
            <a:off x="8092590" y="1143006"/>
            <a:ext cx="6544969" cy="6400800"/>
          </a:xfrm>
        </p:spPr>
        <p:txBody>
          <a:bodyPr/>
          <a:lstStyle>
            <a:lvl1pPr>
              <a:spcBef>
                <a:spcPts val="698"/>
              </a:spcBef>
              <a:defRPr sz="2900"/>
            </a:lvl1pPr>
            <a:lvl2pPr>
              <a:spcBef>
                <a:spcPts val="600"/>
              </a:spcBef>
              <a:defRPr sz="2500"/>
            </a:lvl2pPr>
            <a:lvl3pPr>
              <a:defRPr sz="2100"/>
            </a:lvl3pPr>
            <a:lvl4pPr>
              <a:spcBef>
                <a:spcPts val="400"/>
              </a:spcBef>
              <a:defRPr sz="1800"/>
            </a:lvl4pPr>
            <a:lvl5pPr>
              <a:spcBef>
                <a:spcPts val="400"/>
              </a:spcBef>
              <a:defRPr sz="18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781438" y="390523"/>
            <a:ext cx="14048617" cy="1625602"/>
          </a:xfrm>
        </p:spPr>
        <p:txBody>
          <a:bodyPr/>
          <a:lstStyle>
            <a:lvl1pPr>
              <a:defRPr/>
            </a:lvl1pPr>
          </a:lstStyle>
          <a:p>
            <a:pPr lvl="0"/>
            <a:r>
              <a:rPr lang="en-AU"/>
              <a:t>Click to edit Master title style</a:t>
            </a:r>
            <a:endParaRPr lang="en-US"/>
          </a:p>
        </p:txBody>
      </p:sp>
      <p:sp>
        <p:nvSpPr>
          <p:cNvPr id="3" name="Text Placeholder 2"/>
          <p:cNvSpPr txBox="1">
            <a:spLocks noGrp="1"/>
          </p:cNvSpPr>
          <p:nvPr>
            <p:ph type="body" idx="1"/>
          </p:nvPr>
        </p:nvSpPr>
        <p:spPr>
          <a:xfrm>
            <a:off x="781438" y="2184404"/>
            <a:ext cx="6897566" cy="909635"/>
          </a:xfrm>
        </p:spPr>
        <p:txBody>
          <a:bodyPr anchor="b"/>
          <a:lstStyle>
            <a:lvl1pPr marL="0" indent="0">
              <a:spcBef>
                <a:spcPts val="600"/>
              </a:spcBef>
              <a:buNone/>
              <a:defRPr sz="2500" b="1"/>
            </a:lvl1pPr>
          </a:lstStyle>
          <a:p>
            <a:pPr lvl="0"/>
            <a:r>
              <a:rPr lang="en-AU"/>
              <a:t>Click to edit Master text styles</a:t>
            </a:r>
          </a:p>
        </p:txBody>
      </p:sp>
      <p:sp>
        <p:nvSpPr>
          <p:cNvPr id="4" name="Content Placeholder 3"/>
          <p:cNvSpPr txBox="1">
            <a:spLocks noGrp="1"/>
          </p:cNvSpPr>
          <p:nvPr>
            <p:ph idx="2"/>
          </p:nvPr>
        </p:nvSpPr>
        <p:spPr>
          <a:xfrm>
            <a:off x="781438" y="3094037"/>
            <a:ext cx="6897566" cy="5621338"/>
          </a:xfrm>
        </p:spPr>
        <p:txBody>
          <a:bodyPr/>
          <a:lstStyle>
            <a:lvl1pPr>
              <a:spcBef>
                <a:spcPts val="600"/>
              </a:spcBef>
              <a:defRPr sz="2500"/>
            </a:lvl1pPr>
            <a:lvl2pPr>
              <a:spcBef>
                <a:spcPts val="499"/>
              </a:spcBef>
              <a:defRPr sz="2100"/>
            </a:lvl2pPr>
            <a:lvl3pPr>
              <a:spcBef>
                <a:spcPts val="400"/>
              </a:spcBef>
              <a:defRPr sz="1800"/>
            </a:lvl3pPr>
            <a:lvl4pPr>
              <a:spcBef>
                <a:spcPts val="400"/>
              </a:spcBef>
              <a:defRPr sz="1500"/>
            </a:lvl4pPr>
            <a:lvl5pPr>
              <a:spcBef>
                <a:spcPts val="400"/>
              </a:spcBef>
              <a:defRPr sz="15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txBox="1">
            <a:spLocks noGrp="1"/>
          </p:cNvSpPr>
          <p:nvPr>
            <p:ph type="body" idx="3"/>
          </p:nvPr>
        </p:nvSpPr>
        <p:spPr>
          <a:xfrm>
            <a:off x="7930579" y="2184404"/>
            <a:ext cx="6899465" cy="909635"/>
          </a:xfrm>
        </p:spPr>
        <p:txBody>
          <a:bodyPr anchor="b"/>
          <a:lstStyle>
            <a:lvl1pPr marL="0" indent="0">
              <a:spcBef>
                <a:spcPts val="600"/>
              </a:spcBef>
              <a:buNone/>
              <a:defRPr sz="2500" b="1"/>
            </a:lvl1pPr>
          </a:lstStyle>
          <a:p>
            <a:pPr lvl="0"/>
            <a:r>
              <a:rPr lang="en-AU"/>
              <a:t>Click to edit Master text styles</a:t>
            </a:r>
          </a:p>
        </p:txBody>
      </p:sp>
      <p:sp>
        <p:nvSpPr>
          <p:cNvPr id="6" name="Content Placeholder 5"/>
          <p:cNvSpPr txBox="1">
            <a:spLocks noGrp="1"/>
          </p:cNvSpPr>
          <p:nvPr>
            <p:ph idx="4"/>
          </p:nvPr>
        </p:nvSpPr>
        <p:spPr>
          <a:xfrm>
            <a:off x="7930579" y="3094037"/>
            <a:ext cx="6899465" cy="5621338"/>
          </a:xfrm>
        </p:spPr>
        <p:txBody>
          <a:bodyPr/>
          <a:lstStyle>
            <a:lvl1pPr>
              <a:spcBef>
                <a:spcPts val="600"/>
              </a:spcBef>
              <a:defRPr sz="2500"/>
            </a:lvl1pPr>
            <a:lvl2pPr>
              <a:spcBef>
                <a:spcPts val="499"/>
              </a:spcBef>
              <a:defRPr sz="2100"/>
            </a:lvl2pPr>
            <a:lvl3pPr>
              <a:spcBef>
                <a:spcPts val="400"/>
              </a:spcBef>
              <a:defRPr sz="1800"/>
            </a:lvl3pPr>
            <a:lvl4pPr>
              <a:spcBef>
                <a:spcPts val="400"/>
              </a:spcBef>
              <a:defRPr sz="1500"/>
            </a:lvl4pPr>
            <a:lvl5pPr>
              <a:spcBef>
                <a:spcPts val="400"/>
              </a:spcBef>
              <a:defRPr sz="15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AU"/>
              <a:t>Click to edit Master title style</a:t>
            </a:r>
            <a:endParaRPr lang="en-US"/>
          </a:p>
        </p:txBody>
      </p:sp>
    </p:spTree>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81437" y="388945"/>
            <a:ext cx="5134570" cy="1652584"/>
          </a:xfrm>
        </p:spPr>
        <p:txBody>
          <a:bodyPr anchor="b"/>
          <a:lstStyle>
            <a:lvl1pPr>
              <a:defRPr sz="2100"/>
            </a:lvl1pPr>
          </a:lstStyle>
          <a:p>
            <a:pPr lvl="0"/>
            <a:r>
              <a:rPr lang="en-AU"/>
              <a:t>Click to edit Master title style</a:t>
            </a:r>
            <a:endParaRPr lang="en-US"/>
          </a:p>
        </p:txBody>
      </p:sp>
      <p:sp>
        <p:nvSpPr>
          <p:cNvPr id="3" name="Content Placeholder 2"/>
          <p:cNvSpPr txBox="1">
            <a:spLocks noGrp="1"/>
          </p:cNvSpPr>
          <p:nvPr>
            <p:ph idx="1"/>
          </p:nvPr>
        </p:nvSpPr>
        <p:spPr>
          <a:xfrm>
            <a:off x="6102798" y="388941"/>
            <a:ext cx="8727250" cy="8326433"/>
          </a:xfrm>
        </p:spPr>
        <p:txBody>
          <a:bodyPr/>
          <a:lstStyle>
            <a:lvl1pPr>
              <a:defRPr sz="3200"/>
            </a:lvl1pPr>
            <a:lvl2pPr>
              <a:defRPr/>
            </a:lvl2pPr>
            <a:lvl3pPr>
              <a:spcBef>
                <a:spcPts val="600"/>
              </a:spcBef>
              <a:defRPr sz="2500"/>
            </a:lvl3pPr>
            <a:lvl4pPr>
              <a:defRPr sz="2100"/>
            </a:lvl4pPr>
            <a:lvl5pPr>
              <a:defRPr sz="21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txBox="1">
            <a:spLocks noGrp="1"/>
          </p:cNvSpPr>
          <p:nvPr>
            <p:ph type="body" idx="2"/>
          </p:nvPr>
        </p:nvSpPr>
        <p:spPr>
          <a:xfrm>
            <a:off x="781437" y="2041533"/>
            <a:ext cx="5134570" cy="6673848"/>
          </a:xfrm>
        </p:spPr>
        <p:txBody>
          <a:bodyPr/>
          <a:lstStyle>
            <a:lvl1pPr marL="0" indent="0">
              <a:spcBef>
                <a:spcPts val="299"/>
              </a:spcBef>
              <a:buNone/>
              <a:defRPr sz="1400"/>
            </a:lvl1pPr>
          </a:lstStyle>
          <a:p>
            <a:pPr lvl="0"/>
            <a:r>
              <a:rPr lang="en-AU"/>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3059020" y="6829432"/>
            <a:ext cx="9367651" cy="806444"/>
          </a:xfrm>
        </p:spPr>
        <p:txBody>
          <a:bodyPr anchor="b"/>
          <a:lstStyle>
            <a:lvl1pPr>
              <a:defRPr sz="2100"/>
            </a:lvl1pPr>
          </a:lstStyle>
          <a:p>
            <a:pPr lvl="0"/>
            <a:r>
              <a:rPr lang="en-AU"/>
              <a:t>Click to edit Master title style</a:t>
            </a:r>
            <a:endParaRPr lang="en-US"/>
          </a:p>
        </p:txBody>
      </p:sp>
      <p:sp>
        <p:nvSpPr>
          <p:cNvPr id="3" name="Picture Placeholder 2"/>
          <p:cNvSpPr txBox="1">
            <a:spLocks noGrp="1"/>
          </p:cNvSpPr>
          <p:nvPr>
            <p:ph type="pic" idx="1"/>
          </p:nvPr>
        </p:nvSpPr>
        <p:spPr>
          <a:xfrm>
            <a:off x="3059020" y="871545"/>
            <a:ext cx="9367651" cy="5854702"/>
          </a:xfrm>
        </p:spPr>
        <p:txBody>
          <a:bodyPr/>
          <a:lstStyle>
            <a:lvl1pPr marL="0" indent="0">
              <a:buNone/>
              <a:defRPr lang="en-US" sz="3200"/>
            </a:lvl1pPr>
          </a:lstStyle>
          <a:p>
            <a:pPr lvl="0"/>
            <a:endParaRPr lang="en-US" noProof="0" dirty="0"/>
          </a:p>
        </p:txBody>
      </p:sp>
      <p:sp>
        <p:nvSpPr>
          <p:cNvPr id="4" name="Text Placeholder 3"/>
          <p:cNvSpPr txBox="1">
            <a:spLocks noGrp="1"/>
          </p:cNvSpPr>
          <p:nvPr>
            <p:ph type="body" idx="2"/>
          </p:nvPr>
        </p:nvSpPr>
        <p:spPr>
          <a:xfrm>
            <a:off x="3059020" y="7635871"/>
            <a:ext cx="9367651" cy="1144590"/>
          </a:xfrm>
        </p:spPr>
        <p:txBody>
          <a:bodyPr/>
          <a:lstStyle>
            <a:lvl1pPr marL="0" indent="0">
              <a:spcBef>
                <a:spcPts val="299"/>
              </a:spcBef>
              <a:buNone/>
              <a:defRPr sz="1400"/>
            </a:lvl1pPr>
          </a:lstStyle>
          <a:p>
            <a:pPr lvl="0"/>
            <a:r>
              <a:rPr lang="en-AU"/>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txBox="1">
            <a:spLocks noGrp="1"/>
          </p:cNvSpPr>
          <p:nvPr>
            <p:ph type="title"/>
          </p:nvPr>
        </p:nvSpPr>
        <p:spPr bwMode="auto">
          <a:xfrm>
            <a:off x="1366553" y="333378"/>
            <a:ext cx="13270991" cy="809625"/>
          </a:xfrm>
          <a:prstGeom prst="rect">
            <a:avLst/>
          </a:prstGeom>
          <a:noFill/>
          <a:ln w="9525">
            <a:noFill/>
            <a:miter lim="800000"/>
            <a:headEnd/>
            <a:tailEnd/>
          </a:ln>
        </p:spPr>
        <p:txBody>
          <a:bodyPr vert="horz" wrap="square" lIns="130014" tIns="65011" rIns="130014" bIns="65011" numCol="1" anchor="t" anchorCtr="0" compatLnSpc="1">
            <a:prstTxWarp prst="textNoShape">
              <a:avLst/>
            </a:prstTxWarp>
          </a:bodyPr>
          <a:lstStyle/>
          <a:p>
            <a:pPr lvl="0"/>
            <a:r>
              <a:rPr lang="en-AU" smtClean="0"/>
              <a:t>Click to edit Master title style</a:t>
            </a:r>
          </a:p>
        </p:txBody>
      </p:sp>
      <p:sp>
        <p:nvSpPr>
          <p:cNvPr id="1027" name="Rectangle 3"/>
          <p:cNvSpPr txBox="1">
            <a:spLocks noGrp="1"/>
          </p:cNvSpPr>
          <p:nvPr>
            <p:ph type="body" idx="1"/>
          </p:nvPr>
        </p:nvSpPr>
        <p:spPr bwMode="auto">
          <a:xfrm>
            <a:off x="1675314" y="1296994"/>
            <a:ext cx="13270991" cy="6400800"/>
          </a:xfrm>
          <a:prstGeom prst="rect">
            <a:avLst/>
          </a:prstGeom>
          <a:noFill/>
          <a:ln w="9525">
            <a:noFill/>
            <a:miter lim="800000"/>
            <a:headEnd/>
            <a:tailEnd/>
          </a:ln>
        </p:spPr>
        <p:txBody>
          <a:bodyPr vert="horz" wrap="square" lIns="130014" tIns="65011" rIns="130014" bIns="65011"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Lst>
  <p:transition>
    <p:fade/>
  </p:transition>
  <p:timing>
    <p:tnLst>
      <p:par>
        <p:cTn id="1" dur="indefinite" restart="never" nodeType="tmRoot"/>
      </p:par>
    </p:tnLst>
  </p:timing>
  <p:txStyles>
    <p:titleStyle>
      <a:lvl1pPr algn="l" defTabSz="1299736" rtl="0" eaLnBrk="0" fontAlgn="base" hangingPunct="0">
        <a:spcBef>
          <a:spcPct val="0"/>
        </a:spcBef>
        <a:spcAft>
          <a:spcPct val="0"/>
        </a:spcAft>
        <a:defRPr lang="en-AU" sz="4300" b="1">
          <a:solidFill>
            <a:srgbClr val="FB7826"/>
          </a:solidFill>
          <a:latin typeface="Arial"/>
          <a:ea typeface="ＭＳ Ｐゴシック"/>
          <a:cs typeface="ＭＳ Ｐゴシック"/>
        </a:defRPr>
      </a:lvl1pPr>
      <a:lvl2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2pPr>
      <a:lvl3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3pPr>
      <a:lvl4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4pPr>
      <a:lvl5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5pPr>
      <a:lvl6pPr marL="457050"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6pPr>
      <a:lvl7pPr marL="914102"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7pPr>
      <a:lvl8pPr marL="1371149"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8pPr>
      <a:lvl9pPr marL="1828200"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9pPr>
    </p:titleStyle>
    <p:bodyStyle>
      <a:lvl1pPr marL="487205" indent="-487205" algn="l" defTabSz="1299736" rtl="0" eaLnBrk="0" fontAlgn="base" hangingPunct="0">
        <a:spcBef>
          <a:spcPts val="800"/>
        </a:spcBef>
        <a:spcAft>
          <a:spcPct val="0"/>
        </a:spcAft>
        <a:buSzPct val="100000"/>
        <a:buChar char="•"/>
        <a:defRPr lang="en-AU" sz="3400">
          <a:solidFill>
            <a:srgbClr val="4B4B4B"/>
          </a:solidFill>
          <a:latin typeface="Arial"/>
          <a:ea typeface="ＭＳ Ｐゴシック"/>
          <a:cs typeface="ＭＳ Ｐゴシック"/>
        </a:defRPr>
      </a:lvl1pPr>
      <a:lvl2pPr marL="1056930" lvl="1" indent="-404680" algn="l" defTabSz="1299736" rtl="0" eaLnBrk="0" fontAlgn="base" hangingPunct="0">
        <a:spcBef>
          <a:spcPts val="698"/>
        </a:spcBef>
        <a:spcAft>
          <a:spcPct val="0"/>
        </a:spcAft>
        <a:buSzPct val="100000"/>
        <a:buChar char="–"/>
        <a:defRPr lang="en-AU" sz="2900">
          <a:solidFill>
            <a:srgbClr val="4B4B4B"/>
          </a:solidFill>
          <a:latin typeface="Arial"/>
          <a:ea typeface="ＭＳ Ｐゴシック"/>
          <a:cs typeface="ＭＳ Ｐゴシック"/>
        </a:defRPr>
      </a:lvl2pPr>
      <a:lvl3pPr marL="1625066" lvl="2" indent="-323745" algn="l" defTabSz="1299736" rtl="0" eaLnBrk="0" fontAlgn="base" hangingPunct="0">
        <a:spcBef>
          <a:spcPts val="499"/>
        </a:spcBef>
        <a:spcAft>
          <a:spcPct val="0"/>
        </a:spcAft>
        <a:buSzPct val="100000"/>
        <a:buChar char="•"/>
        <a:defRPr lang="en-AU" sz="2100">
          <a:solidFill>
            <a:srgbClr val="4B4B4B"/>
          </a:solidFill>
          <a:latin typeface="Arial"/>
          <a:ea typeface="ＭＳ Ｐゴシック"/>
          <a:cs typeface="ＭＳ Ｐゴシック"/>
        </a:defRPr>
      </a:lvl3pPr>
      <a:lvl4pPr marL="2274141" lvl="3" indent="-323745" algn="l" defTabSz="1299736" rtl="0" eaLnBrk="0" fontAlgn="base" hangingPunct="0">
        <a:spcBef>
          <a:spcPts val="499"/>
        </a:spcBef>
        <a:spcAft>
          <a:spcPct val="0"/>
        </a:spcAft>
        <a:buSzPct val="100000"/>
        <a:buChar char="–"/>
        <a:defRPr lang="en-AU" sz="1800">
          <a:solidFill>
            <a:srgbClr val="4B4B4B"/>
          </a:solidFill>
          <a:latin typeface="Arial"/>
          <a:ea typeface="ＭＳ Ｐゴシック"/>
          <a:cs typeface="ＭＳ Ｐゴシック"/>
        </a:defRPr>
      </a:lvl4pPr>
      <a:lvl5pPr marL="2923216" lvl="4" indent="-323745" algn="l" defTabSz="1299736" rtl="0" eaLnBrk="0" fontAlgn="base" hangingPunct="0">
        <a:spcBef>
          <a:spcPts val="499"/>
        </a:spcBef>
        <a:spcAft>
          <a:spcPct val="0"/>
        </a:spcAft>
        <a:buSzPct val="100000"/>
        <a:buChar char="»"/>
        <a:defRPr lang="en-AU" sz="1800">
          <a:solidFill>
            <a:srgbClr val="4B4B4B"/>
          </a:solidFill>
          <a:latin typeface="Arial"/>
          <a:ea typeface="ＭＳ Ｐゴシック"/>
          <a:cs typeface="ＭＳ Ｐゴシック"/>
        </a:defRPr>
      </a:lvl5pPr>
      <a:lvl6pPr marL="3380266" indent="-323745" algn="l" defTabSz="1299736" rtl="0" eaLnBrk="0" fontAlgn="base" hangingPunct="0">
        <a:spcBef>
          <a:spcPts val="499"/>
        </a:spcBef>
        <a:spcAft>
          <a:spcPct val="0"/>
        </a:spcAft>
        <a:buSzPct val="100000"/>
        <a:buChar char="»"/>
        <a:defRPr lang="en-AU" sz="1800">
          <a:solidFill>
            <a:srgbClr val="4B4B4B"/>
          </a:solidFill>
          <a:latin typeface="Arial"/>
          <a:ea typeface="ＭＳ Ｐゴシック"/>
          <a:cs typeface="ＭＳ Ｐゴシック"/>
        </a:defRPr>
      </a:lvl6pPr>
      <a:lvl7pPr marL="3837317" indent="-323745" algn="l" defTabSz="1299736" rtl="0" eaLnBrk="0" fontAlgn="base" hangingPunct="0">
        <a:spcBef>
          <a:spcPts val="499"/>
        </a:spcBef>
        <a:spcAft>
          <a:spcPct val="0"/>
        </a:spcAft>
        <a:buSzPct val="100000"/>
        <a:buChar char="»"/>
        <a:defRPr lang="en-AU" sz="1800">
          <a:solidFill>
            <a:srgbClr val="4B4B4B"/>
          </a:solidFill>
          <a:latin typeface="Arial"/>
          <a:ea typeface="ＭＳ Ｐゴシック"/>
          <a:cs typeface="ＭＳ Ｐゴシック"/>
        </a:defRPr>
      </a:lvl7pPr>
      <a:lvl8pPr marL="4294368" indent="-323745" algn="l" defTabSz="1299736" rtl="0" eaLnBrk="0" fontAlgn="base" hangingPunct="0">
        <a:spcBef>
          <a:spcPts val="499"/>
        </a:spcBef>
        <a:spcAft>
          <a:spcPct val="0"/>
        </a:spcAft>
        <a:buSzPct val="100000"/>
        <a:buChar char="»"/>
        <a:defRPr lang="en-AU" sz="1800">
          <a:solidFill>
            <a:srgbClr val="4B4B4B"/>
          </a:solidFill>
          <a:latin typeface="Arial"/>
          <a:ea typeface="ＭＳ Ｐゴシック"/>
          <a:cs typeface="ＭＳ Ｐゴシック"/>
        </a:defRPr>
      </a:lvl8pPr>
      <a:lvl9pPr marL="4751416" indent="-323745" algn="l" defTabSz="1299736" rtl="0" eaLnBrk="0" fontAlgn="base" hangingPunct="0">
        <a:spcBef>
          <a:spcPts val="499"/>
        </a:spcBef>
        <a:spcAft>
          <a:spcPct val="0"/>
        </a:spcAft>
        <a:buSzPct val="100000"/>
        <a:buChar char="»"/>
        <a:defRPr lang="en-AU" sz="1800">
          <a:solidFill>
            <a:srgbClr val="4B4B4B"/>
          </a:solidFill>
          <a:latin typeface="Arial"/>
          <a:ea typeface="ＭＳ Ｐゴシック"/>
          <a:cs typeface="ＭＳ Ｐゴシック"/>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education.vic.gov.au/school/principals/management/Pages/technology.aspx"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www.education.vic.gov.au/school/principals/management/Pages/technology.aspx"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www.education.vic.gov.au/Documents/school/principals/management/taskbasedriskmgtform.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hyperlink" Target="mailto:safety@edumail.vic.gov.au"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hyperlink" Target="file:///\\Ausydfp04\commonmrc\WFS%20-%20Workforce%20Strategies\WFS%20Consulting\Clients\2009\DEECD\Ad%20Hoc%20(Visit)\Ad%20hoc%20presentations\Safety%20Management%20for%20Leaders\Safety%20Management%20for%20Leaders%20Loop%20End.pptx" TargetMode="External"/><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8" Type="http://schemas.openxmlformats.org/officeDocument/2006/relationships/hyperlink" Target="http://www.education.vic.gov.au/school/principals/management/Pages/chemicalmgt.aspx" TargetMode="External"/><Relationship Id="rId3" Type="http://schemas.openxmlformats.org/officeDocument/2006/relationships/hyperlink" Target="http://www.education.vic.gov.au/school/principals/management/Pages/technology.aspx" TargetMode="External"/><Relationship Id="rId7" Type="http://schemas.openxmlformats.org/officeDocument/2006/relationships/hyperlink" Target="http://www.education.vic.gov.au/Documents/school/principals/management/issueresolutionflowchart.docx"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www.education.vic.gov.au/Documents/school/principals/management/incidentnotificationflowchart.docx" TargetMode="External"/><Relationship Id="rId5" Type="http://schemas.openxmlformats.org/officeDocument/2006/relationships/hyperlink" Target="http://www.education.vic.gov.au/school/principals/management/Pages/plantequipriskmgt.aspx" TargetMode="External"/><Relationship Id="rId10" Type="http://schemas.openxmlformats.org/officeDocument/2006/relationships/hyperlink" Target="http://deecd.lms.elmolms.com/" TargetMode="External"/><Relationship Id="rId4" Type="http://schemas.openxmlformats.org/officeDocument/2006/relationships/hyperlink" Target="http://www.education.vic.gov.au/Documents/school/principals/management/ohstrainingshcourses.docx" TargetMode="External"/><Relationship Id="rId9" Type="http://schemas.openxmlformats.org/officeDocument/2006/relationships/hyperlink" Target="http://www.education.vic.gov.au/school/principals/management/Pages/noise.aspx"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97025" y="3158179"/>
            <a:ext cx="13321480" cy="1576192"/>
          </a:xfrm>
          <a:prstGeom prst="rect">
            <a:avLst/>
          </a:prstGeom>
        </p:spPr>
        <p:txBody>
          <a:bodyPr/>
          <a:lstStyle>
            <a:lvl1pPr algn="l" defTabSz="1299736" rtl="0" eaLnBrk="0" fontAlgn="base" hangingPunct="0">
              <a:spcBef>
                <a:spcPct val="0"/>
              </a:spcBef>
              <a:spcAft>
                <a:spcPct val="0"/>
              </a:spcAft>
              <a:defRPr lang="en-AU" sz="4300" b="1">
                <a:solidFill>
                  <a:srgbClr val="FB7826"/>
                </a:solidFill>
                <a:latin typeface="Arial"/>
                <a:ea typeface="ＭＳ Ｐゴシック"/>
                <a:cs typeface="ＭＳ Ｐゴシック"/>
              </a:defRPr>
            </a:lvl1pPr>
            <a:lvl2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2pPr>
            <a:lvl3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3pPr>
            <a:lvl4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4pPr>
            <a:lvl5pPr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5pPr>
            <a:lvl6pPr marL="457050"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6pPr>
            <a:lvl7pPr marL="914102"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7pPr>
            <a:lvl8pPr marL="1371149"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8pPr>
            <a:lvl9pPr marL="1828200" algn="l" defTabSz="1299736" rtl="0" eaLnBrk="0" fontAlgn="base" hangingPunct="0">
              <a:spcBef>
                <a:spcPct val="0"/>
              </a:spcBef>
              <a:spcAft>
                <a:spcPct val="0"/>
              </a:spcAft>
              <a:defRPr sz="4300" b="1">
                <a:solidFill>
                  <a:srgbClr val="FB7826"/>
                </a:solidFill>
                <a:latin typeface="Arial" charset="0"/>
                <a:ea typeface="ＭＳ Ｐゴシック"/>
                <a:cs typeface="ＭＳ Ｐゴシック"/>
              </a:defRPr>
            </a:lvl9pPr>
          </a:lstStyle>
          <a:p>
            <a:r>
              <a:rPr lang="en-AU" sz="4400" kern="0" dirty="0">
                <a:solidFill>
                  <a:srgbClr val="0070C0"/>
                </a:solidFill>
              </a:rPr>
              <a:t>Department of Education and </a:t>
            </a:r>
            <a:r>
              <a:rPr lang="en-AU" sz="4400" kern="0" dirty="0" smtClean="0">
                <a:solidFill>
                  <a:srgbClr val="0070C0"/>
                </a:solidFill>
              </a:rPr>
              <a:t>Training</a:t>
            </a:r>
            <a:r>
              <a:rPr lang="en-GB" sz="4400" kern="0" dirty="0" smtClean="0">
                <a:solidFill>
                  <a:srgbClr val="0070C0"/>
                </a:solidFill>
              </a:rPr>
              <a:t> Requirements</a:t>
            </a:r>
            <a:r>
              <a:rPr lang="en-GB" sz="4400" kern="0" dirty="0" smtClean="0"/>
              <a:t/>
            </a:r>
            <a:br>
              <a:rPr lang="en-GB" sz="4400" kern="0" dirty="0" smtClean="0"/>
            </a:br>
            <a:r>
              <a:rPr lang="en-GB" sz="3600" kern="0" dirty="0">
                <a:solidFill>
                  <a:schemeClr val="tx1">
                    <a:lumMod val="75000"/>
                    <a:lumOff val="25000"/>
                  </a:schemeClr>
                </a:solidFill>
              </a:rPr>
              <a:t>Technology </a:t>
            </a:r>
            <a:r>
              <a:rPr lang="en-GB" sz="3600" kern="0" dirty="0" smtClean="0">
                <a:solidFill>
                  <a:schemeClr val="tx1">
                    <a:lumMod val="75000"/>
                    <a:lumOff val="25000"/>
                  </a:schemeClr>
                </a:solidFill>
              </a:rPr>
              <a:t>Teaching Areas</a:t>
            </a:r>
            <a:endParaRPr lang="en-GB" sz="4400" kern="0"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3386170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Use of Plant and Equipment </a:t>
            </a:r>
            <a:r>
              <a:rPr lang="en-GB" dirty="0" smtClean="0">
                <a:solidFill>
                  <a:srgbClr val="0070C0"/>
                </a:solidFill>
                <a:latin typeface="Arial" panose="020B0604020202020204" pitchFamily="34" charset="0"/>
                <a:cs typeface="Arial" panose="020B0604020202020204" pitchFamily="34" charset="0"/>
              </a:rPr>
              <a:t>- OHSMS</a:t>
            </a:r>
            <a:endParaRPr lang="en-GB"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036985" y="1926059"/>
            <a:ext cx="12817424" cy="2246769"/>
          </a:xfrm>
          <a:prstGeom prst="rect">
            <a:avLst/>
          </a:prstGeom>
        </p:spPr>
        <p:txBody>
          <a:bodyPr wrap="square">
            <a:spAutoFit/>
          </a:bodyPr>
          <a:lstStyle/>
          <a:p>
            <a:r>
              <a:rPr lang="en-US" sz="2800" dirty="0"/>
              <a:t>Students and teachers in the </a:t>
            </a:r>
            <a:r>
              <a:rPr lang="en-AU" sz="2800" dirty="0"/>
              <a:t>art, design and technology areas </a:t>
            </a:r>
            <a:r>
              <a:rPr lang="en-US" sz="2800" dirty="0"/>
              <a:t>are likely to be using a range of tools and machines that, by their nature, present a higher risk than other areas of the curriculum. Injuries involving plant can have serious consequences resulting in permanent impairment to students and employees. These consequences include, but are not limited to</a:t>
            </a:r>
            <a:r>
              <a:rPr lang="en-US" sz="2800" dirty="0" smtClean="0"/>
              <a:t>:</a:t>
            </a:r>
            <a:endParaRPr lang="en-AU" sz="2800" dirty="0"/>
          </a:p>
        </p:txBody>
      </p:sp>
      <p:sp>
        <p:nvSpPr>
          <p:cNvPr id="4" name="Rectangle 3"/>
          <p:cNvSpPr/>
          <p:nvPr/>
        </p:nvSpPr>
        <p:spPr>
          <a:xfrm>
            <a:off x="1181001" y="4203759"/>
            <a:ext cx="12817424" cy="3108543"/>
          </a:xfrm>
          <a:prstGeom prst="rect">
            <a:avLst/>
          </a:prstGeom>
        </p:spPr>
        <p:txBody>
          <a:bodyPr wrap="square">
            <a:spAutoFit/>
          </a:bodyPr>
          <a:lstStyle/>
          <a:p>
            <a:pPr marL="457200" lvl="0" indent="-457200">
              <a:buFont typeface="Wingdings" panose="05000000000000000000" pitchFamily="2" charset="2"/>
              <a:buChar char="§"/>
            </a:pPr>
            <a:r>
              <a:rPr lang="en-GB" sz="2800" dirty="0" smtClean="0"/>
              <a:t>crushing</a:t>
            </a:r>
            <a:r>
              <a:rPr lang="en-GB" sz="2800" dirty="0"/>
              <a:t>;</a:t>
            </a:r>
            <a:endParaRPr lang="en-AU" sz="2800" dirty="0"/>
          </a:p>
          <a:p>
            <a:pPr marL="457200" lvl="0" indent="-457200">
              <a:buFont typeface="Wingdings" panose="05000000000000000000" pitchFamily="2" charset="2"/>
              <a:buChar char="§"/>
            </a:pPr>
            <a:r>
              <a:rPr lang="en-GB" sz="2800" dirty="0"/>
              <a:t>sheering</a:t>
            </a:r>
            <a:endParaRPr lang="en-AU" sz="2800" dirty="0"/>
          </a:p>
          <a:p>
            <a:pPr marL="457200" lvl="0" indent="-457200">
              <a:buFont typeface="Wingdings" panose="05000000000000000000" pitchFamily="2" charset="2"/>
              <a:buChar char="§"/>
            </a:pPr>
            <a:r>
              <a:rPr lang="en-GB" sz="2800" dirty="0"/>
              <a:t>burns;</a:t>
            </a:r>
            <a:endParaRPr lang="en-AU" sz="2800" dirty="0"/>
          </a:p>
          <a:p>
            <a:pPr marL="457200" lvl="0" indent="-457200">
              <a:buFont typeface="Wingdings" panose="05000000000000000000" pitchFamily="2" charset="2"/>
              <a:buChar char="§"/>
            </a:pPr>
            <a:r>
              <a:rPr lang="en-US" sz="2800" dirty="0"/>
              <a:t>amputation;</a:t>
            </a:r>
            <a:endParaRPr lang="en-AU" sz="2800" dirty="0"/>
          </a:p>
          <a:p>
            <a:pPr marL="457200" lvl="0" indent="-457200">
              <a:buFont typeface="Wingdings" panose="05000000000000000000" pitchFamily="2" charset="2"/>
              <a:buChar char="§"/>
            </a:pPr>
            <a:r>
              <a:rPr lang="en-US" sz="2800" dirty="0" err="1"/>
              <a:t>degloving</a:t>
            </a:r>
            <a:r>
              <a:rPr lang="en-US" sz="2800" dirty="0"/>
              <a:t>;</a:t>
            </a:r>
            <a:endParaRPr lang="en-AU" sz="2800" dirty="0"/>
          </a:p>
          <a:p>
            <a:pPr marL="457200" lvl="0" indent="-457200">
              <a:buFont typeface="Wingdings" panose="05000000000000000000" pitchFamily="2" charset="2"/>
              <a:buChar char="§"/>
            </a:pPr>
            <a:r>
              <a:rPr lang="en-US" sz="2800" dirty="0"/>
              <a:t>scalping; and</a:t>
            </a:r>
            <a:endParaRPr lang="en-AU" sz="2800" dirty="0"/>
          </a:p>
          <a:p>
            <a:pPr marL="457200" lvl="0" indent="-457200">
              <a:buFont typeface="Wingdings" panose="05000000000000000000" pitchFamily="2" charset="2"/>
              <a:buChar char="§"/>
            </a:pPr>
            <a:r>
              <a:rPr lang="en-US" sz="2800" dirty="0"/>
              <a:t>Hearing loss</a:t>
            </a:r>
            <a:r>
              <a:rPr lang="en-US" sz="2800" dirty="0" smtClean="0"/>
              <a:t>.</a:t>
            </a:r>
            <a:endParaRPr lang="en-AU" sz="2800" dirty="0"/>
          </a:p>
        </p:txBody>
      </p:sp>
      <p:sp>
        <p:nvSpPr>
          <p:cNvPr id="5" name="Rectangle 4"/>
          <p:cNvSpPr/>
          <p:nvPr/>
        </p:nvSpPr>
        <p:spPr>
          <a:xfrm>
            <a:off x="1030734" y="7314305"/>
            <a:ext cx="12817424" cy="954107"/>
          </a:xfrm>
          <a:prstGeom prst="rect">
            <a:avLst/>
          </a:prstGeom>
        </p:spPr>
        <p:txBody>
          <a:bodyPr wrap="square">
            <a:spAutoFit/>
          </a:bodyPr>
          <a:lstStyle/>
          <a:p>
            <a:r>
              <a:rPr lang="en-US" sz="2800" dirty="0" smtClean="0"/>
              <a:t>As </a:t>
            </a:r>
            <a:r>
              <a:rPr lang="en-US" sz="2800" dirty="0"/>
              <a:t>such, there are two categories of plant and equipment that require additional formal controls.</a:t>
            </a:r>
            <a:endParaRPr lang="en-AU" sz="2800" dirty="0"/>
          </a:p>
        </p:txBody>
      </p:sp>
    </p:spTree>
    <p:custDataLst>
      <p:tags r:id="rId1"/>
    </p:custDataLst>
    <p:extLst>
      <p:ext uri="{BB962C8B-B14F-4D97-AF65-F5344CB8AC3E}">
        <p14:creationId xmlns:p14="http://schemas.microsoft.com/office/powerpoint/2010/main" val="2634161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Use of Plant and Equipment - OHSMS</a:t>
            </a:r>
          </a:p>
        </p:txBody>
      </p:sp>
      <p:sp>
        <p:nvSpPr>
          <p:cNvPr id="3" name="Rectangle 2"/>
          <p:cNvSpPr/>
          <p:nvPr/>
        </p:nvSpPr>
        <p:spPr>
          <a:xfrm>
            <a:off x="1036985" y="1926059"/>
            <a:ext cx="12817424" cy="6124754"/>
          </a:xfrm>
          <a:prstGeom prst="rect">
            <a:avLst/>
          </a:prstGeom>
        </p:spPr>
        <p:txBody>
          <a:bodyPr wrap="square">
            <a:spAutoFit/>
          </a:bodyPr>
          <a:lstStyle/>
          <a:p>
            <a:r>
              <a:rPr lang="en-US" sz="2800" b="1" dirty="0"/>
              <a:t>Plant requiring completion of a Safe Use Test - Safer Plant for Students </a:t>
            </a:r>
            <a:r>
              <a:rPr lang="en-US" sz="2800" b="1" dirty="0" smtClean="0"/>
              <a:t>– </a:t>
            </a:r>
          </a:p>
          <a:p>
            <a:endParaRPr lang="en-US" sz="2800" b="1" dirty="0"/>
          </a:p>
          <a:p>
            <a:r>
              <a:rPr lang="en-US" sz="2800" dirty="0" smtClean="0"/>
              <a:t>The </a:t>
            </a:r>
            <a:r>
              <a:rPr lang="en-US" sz="2800" dirty="0"/>
              <a:t>following list </a:t>
            </a:r>
            <a:r>
              <a:rPr lang="en-US" sz="2800" dirty="0" smtClean="0"/>
              <a:t>includes examples of </a:t>
            </a:r>
            <a:r>
              <a:rPr lang="en-US" sz="2800" dirty="0"/>
              <a:t>plant which has been assessed as safer for student use. However, items can only be used by students under general supervision after the student has passed a Safe Use Competency test. </a:t>
            </a:r>
            <a:endParaRPr lang="en-US" sz="2800" dirty="0" smtClean="0"/>
          </a:p>
          <a:p>
            <a:endParaRPr lang="en-US" sz="2800" dirty="0"/>
          </a:p>
          <a:p>
            <a:r>
              <a:rPr lang="en-US" sz="2800" dirty="0" smtClean="0"/>
              <a:t>A full list of items, grouped </a:t>
            </a:r>
            <a:r>
              <a:rPr lang="en-US" sz="2800" dirty="0"/>
              <a:t>according to their useful work </a:t>
            </a:r>
            <a:r>
              <a:rPr lang="en-US" sz="2800" dirty="0" smtClean="0"/>
              <a:t>purpose, is available on the DET Website at:</a:t>
            </a:r>
          </a:p>
          <a:p>
            <a:r>
              <a:rPr lang="en-US" sz="2800" dirty="0">
                <a:hlinkClick r:id="rId4"/>
              </a:rPr>
              <a:t>http://</a:t>
            </a:r>
            <a:r>
              <a:rPr lang="en-US" sz="2800" dirty="0" smtClean="0">
                <a:hlinkClick r:id="rId4"/>
              </a:rPr>
              <a:t>www.education.vic.gov.au/school/principals/management/Pages/technology.aspx</a:t>
            </a:r>
            <a:endParaRPr lang="en-US" sz="2800" dirty="0" smtClean="0"/>
          </a:p>
          <a:p>
            <a:endParaRPr lang="en-US" sz="2800" dirty="0"/>
          </a:p>
          <a:p>
            <a:r>
              <a:rPr lang="en-US" sz="2800" dirty="0" smtClean="0"/>
              <a:t>Only </a:t>
            </a:r>
            <a:r>
              <a:rPr lang="en-US" sz="2800" dirty="0"/>
              <a:t>teachers who have attended the VRQA short course and been assessed as competent in the use of a restricted item of plant are permitted to assess and supervise a student using a restricted plant item</a:t>
            </a:r>
            <a:r>
              <a:rPr lang="en-US" sz="2800" dirty="0" smtClean="0"/>
              <a:t>.</a:t>
            </a:r>
            <a:endParaRPr lang="en-AU" sz="2800" dirty="0"/>
          </a:p>
        </p:txBody>
      </p:sp>
    </p:spTree>
    <p:custDataLst>
      <p:tags r:id="rId1"/>
    </p:custDataLst>
    <p:extLst>
      <p:ext uri="{BB962C8B-B14F-4D97-AF65-F5344CB8AC3E}">
        <p14:creationId xmlns:p14="http://schemas.microsoft.com/office/powerpoint/2010/main" val="3182281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Use of Plant and Equipment - OHSMS</a:t>
            </a:r>
          </a:p>
        </p:txBody>
      </p:sp>
      <p:sp>
        <p:nvSpPr>
          <p:cNvPr id="3" name="Rectangle 2"/>
          <p:cNvSpPr/>
          <p:nvPr/>
        </p:nvSpPr>
        <p:spPr>
          <a:xfrm>
            <a:off x="1036985" y="1926059"/>
            <a:ext cx="12817424" cy="5447645"/>
          </a:xfrm>
          <a:prstGeom prst="rect">
            <a:avLst/>
          </a:prstGeom>
        </p:spPr>
        <p:txBody>
          <a:bodyPr wrap="square">
            <a:spAutoFit/>
          </a:bodyPr>
          <a:lstStyle/>
          <a:p>
            <a:pPr lvl="0"/>
            <a:r>
              <a:rPr lang="en-US" sz="2800" b="1" dirty="0"/>
              <a:t>Plant requiring completion of a Safe Use Test - Safer Plant for Students </a:t>
            </a:r>
            <a:r>
              <a:rPr lang="en-US" sz="2800" b="1" dirty="0" smtClean="0"/>
              <a:t>– </a:t>
            </a:r>
          </a:p>
          <a:p>
            <a:pPr marL="457200" lvl="0" indent="-457200">
              <a:buFont typeface="Wingdings" panose="05000000000000000000" pitchFamily="2" charset="2"/>
              <a:buChar char="§"/>
            </a:pPr>
            <a:r>
              <a:rPr lang="en-GB" sz="3200" dirty="0" smtClean="0"/>
              <a:t>Cold </a:t>
            </a:r>
            <a:r>
              <a:rPr lang="en-GB" sz="3200" dirty="0"/>
              <a:t>Metal Drop Saw</a:t>
            </a:r>
            <a:endParaRPr lang="en-AU" sz="3200" dirty="0"/>
          </a:p>
          <a:p>
            <a:pPr marL="457200" lvl="0" indent="-457200">
              <a:buFont typeface="Wingdings" panose="05000000000000000000" pitchFamily="2" charset="2"/>
              <a:buChar char="§"/>
            </a:pPr>
            <a:r>
              <a:rPr lang="en-GB" sz="3200" dirty="0"/>
              <a:t>Power </a:t>
            </a:r>
            <a:r>
              <a:rPr lang="en-GB" sz="3200" dirty="0" smtClean="0"/>
              <a:t>Hacksaw</a:t>
            </a:r>
          </a:p>
          <a:p>
            <a:pPr marL="457200" lvl="0" indent="-457200">
              <a:buFont typeface="Wingdings" panose="05000000000000000000" pitchFamily="2" charset="2"/>
              <a:buChar char="§"/>
            </a:pPr>
            <a:r>
              <a:rPr lang="en-GB" sz="3200" dirty="0"/>
              <a:t>Jig Saw</a:t>
            </a:r>
            <a:endParaRPr lang="en-AU" sz="3200" dirty="0"/>
          </a:p>
          <a:p>
            <a:pPr marL="457200" lvl="0" indent="-457200">
              <a:buFont typeface="Wingdings" panose="05000000000000000000" pitchFamily="2" charset="2"/>
              <a:buChar char="§"/>
            </a:pPr>
            <a:r>
              <a:rPr lang="en-GB" sz="3200" dirty="0"/>
              <a:t>Scroll saw</a:t>
            </a:r>
            <a:endParaRPr lang="en-AU" sz="3200" dirty="0"/>
          </a:p>
          <a:p>
            <a:pPr marL="457200" lvl="0" indent="-457200">
              <a:buFont typeface="Wingdings" panose="05000000000000000000" pitchFamily="2" charset="2"/>
              <a:buChar char="§"/>
            </a:pPr>
            <a:r>
              <a:rPr lang="en-GB" sz="3200" dirty="0" smtClean="0"/>
              <a:t>Lathe (wood and metal)</a:t>
            </a:r>
          </a:p>
          <a:p>
            <a:pPr marL="457200" lvl="0" indent="-457200">
              <a:buFont typeface="Wingdings" panose="05000000000000000000" pitchFamily="2" charset="2"/>
              <a:buChar char="§"/>
            </a:pPr>
            <a:r>
              <a:rPr lang="en-GB" sz="3200" dirty="0"/>
              <a:t>Milling Machine</a:t>
            </a:r>
            <a:endParaRPr lang="en-AU" sz="3200" dirty="0"/>
          </a:p>
          <a:p>
            <a:pPr marL="457200" indent="-457200">
              <a:buFont typeface="Wingdings" panose="05000000000000000000" pitchFamily="2" charset="2"/>
              <a:buChar char="§"/>
            </a:pPr>
            <a:r>
              <a:rPr lang="en-AU" sz="3200" dirty="0"/>
              <a:t>Angle </a:t>
            </a:r>
            <a:r>
              <a:rPr lang="en-AU" sz="3200" dirty="0" smtClean="0"/>
              <a:t>Grinder</a:t>
            </a:r>
          </a:p>
          <a:p>
            <a:pPr marL="457200" lvl="0" indent="-457200">
              <a:buFont typeface="Wingdings" panose="05000000000000000000" pitchFamily="2" charset="2"/>
              <a:buChar char="§"/>
            </a:pPr>
            <a:r>
              <a:rPr lang="en-GB" sz="3200" dirty="0"/>
              <a:t>Dowling or Horizontal Drill</a:t>
            </a:r>
            <a:endParaRPr lang="en-AU" sz="3200" dirty="0"/>
          </a:p>
          <a:p>
            <a:pPr marL="457200" indent="-457200">
              <a:buFont typeface="Wingdings" panose="05000000000000000000" pitchFamily="2" charset="2"/>
              <a:buChar char="§"/>
            </a:pPr>
            <a:r>
              <a:rPr lang="en-AU" sz="3200" dirty="0"/>
              <a:t>Drill Press (Pedestal or Bench</a:t>
            </a:r>
            <a:r>
              <a:rPr lang="en-AU" sz="3200" dirty="0" smtClean="0"/>
              <a:t>)</a:t>
            </a:r>
          </a:p>
          <a:p>
            <a:pPr marL="457200" indent="-457200">
              <a:buFont typeface="Wingdings" panose="05000000000000000000" pitchFamily="2" charset="2"/>
              <a:buChar char="§"/>
            </a:pPr>
            <a:r>
              <a:rPr lang="en-US" sz="3200" dirty="0" err="1" smtClean="0"/>
              <a:t>Linisher</a:t>
            </a:r>
            <a:endParaRPr lang="en-AU" sz="3200" dirty="0"/>
          </a:p>
        </p:txBody>
      </p:sp>
    </p:spTree>
    <p:custDataLst>
      <p:tags r:id="rId1"/>
    </p:custDataLst>
    <p:extLst>
      <p:ext uri="{BB962C8B-B14F-4D97-AF65-F5344CB8AC3E}">
        <p14:creationId xmlns:p14="http://schemas.microsoft.com/office/powerpoint/2010/main" val="702414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Use of Plant and Equipment - OHSMS</a:t>
            </a:r>
          </a:p>
        </p:txBody>
      </p:sp>
      <p:sp>
        <p:nvSpPr>
          <p:cNvPr id="3" name="Rectangle 2"/>
          <p:cNvSpPr/>
          <p:nvPr/>
        </p:nvSpPr>
        <p:spPr>
          <a:xfrm>
            <a:off x="1036985" y="1926059"/>
            <a:ext cx="12817424" cy="5262979"/>
          </a:xfrm>
          <a:prstGeom prst="rect">
            <a:avLst/>
          </a:prstGeom>
        </p:spPr>
        <p:txBody>
          <a:bodyPr wrap="square">
            <a:spAutoFit/>
          </a:bodyPr>
          <a:lstStyle/>
          <a:p>
            <a:r>
              <a:rPr lang="en-US" sz="2800" b="1" dirty="0"/>
              <a:t>Restricted Plant </a:t>
            </a:r>
            <a:r>
              <a:rPr lang="en-US" sz="2800" b="1" dirty="0" smtClean="0"/>
              <a:t>– </a:t>
            </a:r>
          </a:p>
          <a:p>
            <a:endParaRPr lang="en-US" sz="2800" dirty="0" smtClean="0"/>
          </a:p>
          <a:p>
            <a:r>
              <a:rPr lang="en-US" sz="2800" dirty="0" smtClean="0"/>
              <a:t>Restricted </a:t>
            </a:r>
            <a:r>
              <a:rPr lang="en-US" sz="2800" dirty="0"/>
              <a:t>plant items have been assessed as representing a greater risk of injury to students. Consequently their use is restricted to senior secondary students only who have passed a Restricted Plant Safe Use Competency test. (A ‘Restricted’ Plant Safe Use Competency Test follows the same format as the ‘Safer’ Plant Test.) </a:t>
            </a:r>
            <a:endParaRPr lang="en-US" sz="2800" dirty="0" smtClean="0"/>
          </a:p>
          <a:p>
            <a:endParaRPr lang="en-US" sz="2800" dirty="0"/>
          </a:p>
          <a:p>
            <a:r>
              <a:rPr lang="en-US" sz="2800" dirty="0"/>
              <a:t>A full list of items, grouped according to their useful work purpose, is available on the DET Website at:</a:t>
            </a:r>
          </a:p>
          <a:p>
            <a:r>
              <a:rPr lang="en-US" sz="2800" dirty="0">
                <a:hlinkClick r:id="rId4"/>
              </a:rPr>
              <a:t>http://</a:t>
            </a:r>
            <a:r>
              <a:rPr lang="en-US" sz="2800" dirty="0" smtClean="0">
                <a:hlinkClick r:id="rId4"/>
              </a:rPr>
              <a:t>www.education.vic.gov.au/school/principals/management/Pages/technology.aspx</a:t>
            </a:r>
            <a:endParaRPr lang="en-US" sz="2800" dirty="0"/>
          </a:p>
        </p:txBody>
      </p:sp>
    </p:spTree>
    <p:custDataLst>
      <p:tags r:id="rId1"/>
    </p:custDataLst>
    <p:extLst>
      <p:ext uri="{BB962C8B-B14F-4D97-AF65-F5344CB8AC3E}">
        <p14:creationId xmlns:p14="http://schemas.microsoft.com/office/powerpoint/2010/main" val="83722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Use of Plant and Equipment - OHSMS</a:t>
            </a:r>
          </a:p>
        </p:txBody>
      </p:sp>
      <p:sp>
        <p:nvSpPr>
          <p:cNvPr id="3" name="Rectangle 2"/>
          <p:cNvSpPr/>
          <p:nvPr/>
        </p:nvSpPr>
        <p:spPr>
          <a:xfrm>
            <a:off x="1036985" y="1926059"/>
            <a:ext cx="12817424" cy="3539430"/>
          </a:xfrm>
          <a:prstGeom prst="rect">
            <a:avLst/>
          </a:prstGeom>
        </p:spPr>
        <p:txBody>
          <a:bodyPr wrap="square">
            <a:spAutoFit/>
          </a:bodyPr>
          <a:lstStyle/>
          <a:p>
            <a:r>
              <a:rPr lang="en-US" sz="2800" b="1" dirty="0"/>
              <a:t>Restricted Plant </a:t>
            </a:r>
            <a:r>
              <a:rPr lang="en-US" sz="2800" b="1" dirty="0" smtClean="0"/>
              <a:t>– </a:t>
            </a:r>
          </a:p>
          <a:p>
            <a:endParaRPr lang="en-US" sz="2800" dirty="0"/>
          </a:p>
          <a:p>
            <a:r>
              <a:rPr lang="en-US" sz="2800" dirty="0" smtClean="0"/>
              <a:t>Only </a:t>
            </a:r>
            <a:r>
              <a:rPr lang="en-US" sz="2800" dirty="0"/>
              <a:t>teachers who have attended the VRQA short course and been assessed as competent in the use of a restricted item of plant are permitted to assess and supervise a student using a restricted plant item</a:t>
            </a:r>
            <a:r>
              <a:rPr lang="en-US" sz="2800" dirty="0" smtClean="0"/>
              <a:t>.</a:t>
            </a:r>
          </a:p>
          <a:p>
            <a:endParaRPr lang="en-AU" sz="2800" dirty="0"/>
          </a:p>
          <a:p>
            <a:r>
              <a:rPr lang="en-US" sz="2800" dirty="0"/>
              <a:t>N.B. Schools are strongly advised to seek alternative methods of achieving curriculum aims through the use of safer plant (refer Safer Plant list).</a:t>
            </a:r>
            <a:endParaRPr lang="en-AU" sz="2800" dirty="0"/>
          </a:p>
        </p:txBody>
      </p:sp>
    </p:spTree>
    <p:custDataLst>
      <p:tags r:id="rId1"/>
    </p:custDataLst>
    <p:extLst>
      <p:ext uri="{BB962C8B-B14F-4D97-AF65-F5344CB8AC3E}">
        <p14:creationId xmlns:p14="http://schemas.microsoft.com/office/powerpoint/2010/main" val="2186395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Use of Plant and Equipment - OHSMS</a:t>
            </a:r>
          </a:p>
        </p:txBody>
      </p:sp>
      <p:sp>
        <p:nvSpPr>
          <p:cNvPr id="3" name="Rectangle 2"/>
          <p:cNvSpPr/>
          <p:nvPr/>
        </p:nvSpPr>
        <p:spPr>
          <a:xfrm>
            <a:off x="1036985" y="1926059"/>
            <a:ext cx="12817424" cy="6370975"/>
          </a:xfrm>
          <a:prstGeom prst="rect">
            <a:avLst/>
          </a:prstGeom>
        </p:spPr>
        <p:txBody>
          <a:bodyPr wrap="square">
            <a:spAutoFit/>
          </a:bodyPr>
          <a:lstStyle/>
          <a:p>
            <a:pPr lvl="0"/>
            <a:r>
              <a:rPr lang="en-US" sz="2800" b="1" dirty="0" smtClean="0"/>
              <a:t>Examples of </a:t>
            </a:r>
            <a:r>
              <a:rPr lang="en-US" sz="2800" b="1" dirty="0"/>
              <a:t>Restricted Plant requiring completion of a Restricted Plant Safe Use Competency test – </a:t>
            </a:r>
          </a:p>
          <a:p>
            <a:pPr marL="457200" lvl="0" indent="-457200">
              <a:buFont typeface="Wingdings" panose="05000000000000000000" pitchFamily="2" charset="2"/>
              <a:buChar char="§"/>
            </a:pPr>
            <a:r>
              <a:rPr lang="en-AU" sz="3200" dirty="0"/>
              <a:t>Rip Saw (Table Saw, Bench Saw)</a:t>
            </a:r>
          </a:p>
          <a:p>
            <a:pPr marL="457200" lvl="0" indent="-457200">
              <a:buFont typeface="Wingdings" panose="05000000000000000000" pitchFamily="2" charset="2"/>
              <a:buChar char="§"/>
            </a:pPr>
            <a:r>
              <a:rPr lang="en-AU" sz="3200" dirty="0"/>
              <a:t>Band Saw</a:t>
            </a:r>
          </a:p>
          <a:p>
            <a:pPr marL="457200" lvl="0" indent="-457200">
              <a:buFont typeface="Wingdings" panose="05000000000000000000" pitchFamily="2" charset="2"/>
              <a:buChar char="§"/>
            </a:pPr>
            <a:r>
              <a:rPr lang="en-AU" sz="3200" dirty="0"/>
              <a:t>Docking Saw (Cross-Cut Saw, Radial Arm Saw)</a:t>
            </a:r>
          </a:p>
          <a:p>
            <a:pPr marL="457200" lvl="0" indent="-457200">
              <a:buFont typeface="Wingdings" panose="05000000000000000000" pitchFamily="2" charset="2"/>
              <a:buChar char="§"/>
            </a:pPr>
            <a:r>
              <a:rPr lang="en-AU" sz="3200" dirty="0"/>
              <a:t>Portable Circular Saw</a:t>
            </a:r>
          </a:p>
          <a:p>
            <a:pPr marL="457200" lvl="0" indent="-457200">
              <a:buFont typeface="Wingdings" panose="05000000000000000000" pitchFamily="2" charset="2"/>
              <a:buChar char="§"/>
            </a:pPr>
            <a:r>
              <a:rPr lang="en-AU" sz="3200" dirty="0"/>
              <a:t>Circular Saw Table</a:t>
            </a:r>
          </a:p>
          <a:p>
            <a:pPr marL="457200" lvl="0" indent="-457200">
              <a:buFont typeface="Wingdings" panose="05000000000000000000" pitchFamily="2" charset="2"/>
              <a:buChar char="§"/>
            </a:pPr>
            <a:r>
              <a:rPr lang="en-AU" sz="3200" dirty="0"/>
              <a:t>Grinder (Pedestal or Bench)</a:t>
            </a:r>
          </a:p>
          <a:p>
            <a:pPr marL="457200" lvl="0" indent="-457200">
              <a:buFont typeface="Wingdings" panose="05000000000000000000" pitchFamily="2" charset="2"/>
              <a:buChar char="§"/>
            </a:pPr>
            <a:r>
              <a:rPr lang="en-AU" sz="3200" dirty="0"/>
              <a:t>Buzzer (Surface Planer)</a:t>
            </a:r>
          </a:p>
          <a:p>
            <a:pPr marL="457200" lvl="0" indent="-457200">
              <a:buFont typeface="Wingdings" panose="05000000000000000000" pitchFamily="2" charset="2"/>
              <a:buChar char="§"/>
            </a:pPr>
            <a:r>
              <a:rPr lang="en-AU" sz="3200" dirty="0" err="1"/>
              <a:t>Thicknesser</a:t>
            </a:r>
            <a:endParaRPr lang="en-AU" sz="3200" dirty="0"/>
          </a:p>
          <a:p>
            <a:pPr marL="457200" lvl="0" indent="-457200">
              <a:buFont typeface="Wingdings" panose="05000000000000000000" pitchFamily="2" charset="2"/>
              <a:buChar char="§"/>
            </a:pPr>
            <a:r>
              <a:rPr lang="en-AU" sz="3200" dirty="0" smtClean="0"/>
              <a:t>Power </a:t>
            </a:r>
            <a:r>
              <a:rPr lang="en-AU" sz="3200" dirty="0"/>
              <a:t>Wood Shaper</a:t>
            </a:r>
          </a:p>
          <a:p>
            <a:pPr marL="457200" lvl="0" indent="-457200">
              <a:buFont typeface="Wingdings" panose="05000000000000000000" pitchFamily="2" charset="2"/>
              <a:buChar char="§"/>
            </a:pPr>
            <a:r>
              <a:rPr lang="en-AU" sz="3200" dirty="0"/>
              <a:t>Portable Planer</a:t>
            </a:r>
          </a:p>
          <a:p>
            <a:pPr marL="457200" lvl="0" indent="-457200">
              <a:buFont typeface="Wingdings" panose="05000000000000000000" pitchFamily="2" charset="2"/>
              <a:buChar char="§"/>
            </a:pPr>
            <a:r>
              <a:rPr lang="en-AU" sz="3200" dirty="0"/>
              <a:t>Metal Cut-off Saw</a:t>
            </a:r>
          </a:p>
        </p:txBody>
      </p:sp>
    </p:spTree>
    <p:custDataLst>
      <p:tags r:id="rId1"/>
    </p:custDataLst>
    <p:extLst>
      <p:ext uri="{BB962C8B-B14F-4D97-AF65-F5344CB8AC3E}">
        <p14:creationId xmlns:p14="http://schemas.microsoft.com/office/powerpoint/2010/main" val="2030728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113" y="3870275"/>
            <a:ext cx="11449272" cy="809625"/>
          </a:xfrm>
        </p:spPr>
        <p:txBody>
          <a:bodyPr/>
          <a:lstStyle/>
          <a:p>
            <a:pPr algn="ctr"/>
            <a:r>
              <a:rPr lang="en-GB" dirty="0" smtClean="0">
                <a:solidFill>
                  <a:srgbClr val="0070C0"/>
                </a:solidFill>
              </a:rPr>
              <a:t>Guarding and Safety Stops</a:t>
            </a:r>
            <a:endParaRPr lang="en-GB" dirty="0">
              <a:solidFill>
                <a:srgbClr val="0070C0"/>
              </a:solidFill>
            </a:endParaRPr>
          </a:p>
        </p:txBody>
      </p:sp>
    </p:spTree>
    <p:extLst>
      <p:ext uri="{BB962C8B-B14F-4D97-AF65-F5344CB8AC3E}">
        <p14:creationId xmlns:p14="http://schemas.microsoft.com/office/powerpoint/2010/main" val="23376133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Guarding and Safety Stops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6985" y="1349995"/>
            <a:ext cx="12817424" cy="5632311"/>
          </a:xfrm>
          <a:prstGeom prst="rect">
            <a:avLst/>
          </a:prstGeom>
        </p:spPr>
        <p:txBody>
          <a:bodyPr wrap="square">
            <a:spAutoFit/>
          </a:bodyPr>
          <a:lstStyle/>
          <a:p>
            <a:r>
              <a:rPr lang="en-US" sz="4000" dirty="0" smtClean="0"/>
              <a:t>It is a mandatory requirement that all non-essential moving parts on powered equipment be isolated, locked out, or guarded at all times.</a:t>
            </a:r>
            <a:endParaRPr lang="en-AU" sz="4000" dirty="0"/>
          </a:p>
          <a:p>
            <a:endParaRPr lang="en-US" sz="4000" dirty="0"/>
          </a:p>
          <a:p>
            <a:r>
              <a:rPr lang="en-US" sz="4000" dirty="0" smtClean="0"/>
              <a:t>All high powered/high risk equipment must have emergency stops located within easy reach – this is recommended to be on the floor where it can be stepped on as, in the event of an emergency, the user’s hands may not be free.</a:t>
            </a:r>
            <a:endParaRPr lang="en-AU" sz="4000" dirty="0"/>
          </a:p>
        </p:txBody>
      </p:sp>
    </p:spTree>
    <p:custDataLst>
      <p:tags r:id="rId1"/>
    </p:custDataLst>
    <p:extLst>
      <p:ext uri="{BB962C8B-B14F-4D97-AF65-F5344CB8AC3E}">
        <p14:creationId xmlns:p14="http://schemas.microsoft.com/office/powerpoint/2010/main" val="35116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113" y="3870275"/>
            <a:ext cx="11449272" cy="809625"/>
          </a:xfrm>
        </p:spPr>
        <p:txBody>
          <a:bodyPr/>
          <a:lstStyle/>
          <a:p>
            <a:pPr algn="ctr"/>
            <a:r>
              <a:rPr lang="en-GB" dirty="0" smtClean="0">
                <a:solidFill>
                  <a:srgbClr val="0070C0"/>
                </a:solidFill>
              </a:rPr>
              <a:t>Ventilation, Extraction and Dust Suppression</a:t>
            </a:r>
            <a:endParaRPr lang="en-GB" dirty="0">
              <a:solidFill>
                <a:srgbClr val="0070C0"/>
              </a:solidFill>
            </a:endParaRPr>
          </a:p>
        </p:txBody>
      </p:sp>
    </p:spTree>
    <p:custDataLst>
      <p:tags r:id="rId1"/>
    </p:custDataLst>
    <p:extLst>
      <p:ext uri="{BB962C8B-B14F-4D97-AF65-F5344CB8AC3E}">
        <p14:creationId xmlns:p14="http://schemas.microsoft.com/office/powerpoint/2010/main" val="39783415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Ventilation, Extraction and Dust Suppression</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6985" y="1349995"/>
            <a:ext cx="12817424" cy="5016758"/>
          </a:xfrm>
          <a:prstGeom prst="rect">
            <a:avLst/>
          </a:prstGeom>
        </p:spPr>
        <p:txBody>
          <a:bodyPr wrap="square">
            <a:spAutoFit/>
          </a:bodyPr>
          <a:lstStyle/>
          <a:p>
            <a:r>
              <a:rPr lang="en-US" sz="4000" dirty="0" smtClean="0"/>
              <a:t>Adequate ventilation is essential in technology areas. This can take the form of passive ventilation (e.g. open window) or active ventilation, attached to specific pieces of equipment. </a:t>
            </a:r>
          </a:p>
          <a:p>
            <a:endParaRPr lang="en-US" sz="4000" dirty="0"/>
          </a:p>
          <a:p>
            <a:r>
              <a:rPr lang="en-US" sz="4000" dirty="0"/>
              <a:t>Despite having good ventilation, fine particulate matter can still build up over time, therefore it is important to maintain a clean work area</a:t>
            </a:r>
            <a:r>
              <a:rPr lang="en-US" sz="4000" dirty="0" smtClean="0"/>
              <a:t>.</a:t>
            </a:r>
            <a:endParaRPr lang="en-US" sz="4000" dirty="0"/>
          </a:p>
        </p:txBody>
      </p:sp>
    </p:spTree>
    <p:custDataLst>
      <p:tags r:id="rId1"/>
    </p:custDataLst>
    <p:extLst>
      <p:ext uri="{BB962C8B-B14F-4D97-AF65-F5344CB8AC3E}">
        <p14:creationId xmlns:p14="http://schemas.microsoft.com/office/powerpoint/2010/main" val="3907588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OHS in </a:t>
            </a:r>
            <a:r>
              <a:rPr lang="en-GB" dirty="0" smtClean="0">
                <a:solidFill>
                  <a:srgbClr val="0070C0"/>
                </a:solidFill>
                <a:latin typeface="Arial" panose="020B0604020202020204" pitchFamily="34" charset="0"/>
                <a:cs typeface="Arial" panose="020B0604020202020204" pitchFamily="34" charset="0"/>
              </a:rPr>
              <a:t>DET </a:t>
            </a:r>
            <a:r>
              <a:rPr lang="en-GB" dirty="0">
                <a:solidFill>
                  <a:srgbClr val="0070C0"/>
                </a:solidFill>
                <a:latin typeface="Arial" panose="020B0604020202020204" pitchFamily="34" charset="0"/>
                <a:cs typeface="Arial" panose="020B0604020202020204" pitchFamily="34" charset="0"/>
              </a:rPr>
              <a:t>Workplaces</a:t>
            </a:r>
          </a:p>
        </p:txBody>
      </p:sp>
      <p:sp>
        <p:nvSpPr>
          <p:cNvPr id="5" name="Rectangle 13"/>
          <p:cNvSpPr txBox="1">
            <a:spLocks noChangeArrowheads="1"/>
          </p:cNvSpPr>
          <p:nvPr/>
        </p:nvSpPr>
        <p:spPr bwMode="auto">
          <a:xfrm>
            <a:off x="556223" y="1641303"/>
            <a:ext cx="7604542" cy="6120730"/>
          </a:xfrm>
          <a:prstGeom prst="rect">
            <a:avLst/>
          </a:prstGeom>
          <a:noFill/>
          <a:ln w="9525">
            <a:noFill/>
            <a:miter lim="800000"/>
            <a:headEnd/>
            <a:tailEnd/>
          </a:ln>
        </p:spPr>
        <p:txBody>
          <a:bodyPr vert="horz" wrap="square" lIns="130014" tIns="65011" rIns="130014" bIns="65011" numCol="1" anchor="t" anchorCtr="0" compatLnSpc="1">
            <a:prstTxWarp prst="textNoShape">
              <a:avLst/>
            </a:prstTxWarp>
          </a:bodyPr>
          <a:lstStyle>
            <a:lvl1pPr marL="487363" indent="-487363" algn="l" defTabSz="1300163" rtl="0" eaLnBrk="0" fontAlgn="base" hangingPunct="0">
              <a:spcBef>
                <a:spcPts val="800"/>
              </a:spcBef>
              <a:spcAft>
                <a:spcPct val="0"/>
              </a:spcAft>
              <a:buSzPct val="100000"/>
              <a:buChar char="•"/>
              <a:defRPr lang="en-AU" sz="3300">
                <a:solidFill>
                  <a:srgbClr val="4B4B4B"/>
                </a:solidFill>
                <a:latin typeface="Arial"/>
                <a:ea typeface="ＭＳ Ｐゴシック"/>
                <a:cs typeface="ＭＳ Ｐゴシック"/>
              </a:defRPr>
            </a:lvl1pPr>
            <a:lvl2pPr marL="1057275" lvl="1" indent="-404813" algn="l" defTabSz="1300163" rtl="0" eaLnBrk="0" fontAlgn="base" hangingPunct="0">
              <a:spcBef>
                <a:spcPts val="700"/>
              </a:spcBef>
              <a:spcAft>
                <a:spcPct val="0"/>
              </a:spcAft>
              <a:buSzPct val="100000"/>
              <a:buChar char="–"/>
              <a:defRPr lang="en-AU" sz="2800">
                <a:solidFill>
                  <a:srgbClr val="4B4B4B"/>
                </a:solidFill>
                <a:latin typeface="Arial"/>
                <a:ea typeface="ＭＳ Ｐゴシック"/>
                <a:cs typeface="ＭＳ Ｐゴシック"/>
              </a:defRPr>
            </a:lvl2pPr>
            <a:lvl3pPr marL="1625600" lvl="2" indent="-323850" algn="l" defTabSz="1300163" rtl="0" eaLnBrk="0" fontAlgn="base" hangingPunct="0">
              <a:spcBef>
                <a:spcPts val="500"/>
              </a:spcBef>
              <a:spcAft>
                <a:spcPct val="0"/>
              </a:spcAft>
              <a:buSzPct val="100000"/>
              <a:buChar char="•"/>
              <a:defRPr lang="en-AU" sz="2200">
                <a:solidFill>
                  <a:srgbClr val="4B4B4B"/>
                </a:solidFill>
                <a:latin typeface="Arial"/>
                <a:ea typeface="ＭＳ Ｐゴシック"/>
                <a:cs typeface="ＭＳ Ｐゴシック"/>
              </a:defRPr>
            </a:lvl3pPr>
            <a:lvl4pPr marL="2274888" lvl="3"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4pPr>
            <a:lvl5pPr marL="2924175" lvl="4"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5pPr>
            <a:lvl6pPr marL="33813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6pPr>
            <a:lvl7pPr marL="38385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7pPr>
            <a:lvl8pPr marL="42957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8pPr>
            <a:lvl9pPr marL="47529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9pPr>
          </a:lstStyle>
          <a:p>
            <a:pPr marL="0" indent="0" algn="just">
              <a:spcBef>
                <a:spcPts val="0"/>
              </a:spcBef>
              <a:spcAft>
                <a:spcPts val="3000"/>
              </a:spcAft>
              <a:buNone/>
            </a:pPr>
            <a:r>
              <a:rPr lang="en-AU" sz="2900" dirty="0">
                <a:solidFill>
                  <a:schemeClr val="tx1"/>
                </a:solidFill>
                <a:latin typeface="Arial" panose="020B0604020202020204" pitchFamily="34" charset="0"/>
                <a:cs typeface="Arial" panose="020B0604020202020204" pitchFamily="34" charset="0"/>
              </a:rPr>
              <a:t>The Department of Education and Training (DET) is committed to providing a healthy and safe environment for all employees, students, contractors, volunteers and visitors and preventing workplace injuries and illnesses.</a:t>
            </a:r>
          </a:p>
          <a:p>
            <a:pPr marL="0" indent="0" algn="just">
              <a:spcBef>
                <a:spcPts val="0"/>
              </a:spcBef>
              <a:spcAft>
                <a:spcPts val="3000"/>
              </a:spcAft>
              <a:buNone/>
            </a:pPr>
            <a:r>
              <a:rPr lang="en-AU" sz="2900" dirty="0">
                <a:solidFill>
                  <a:schemeClr val="tx1"/>
                </a:solidFill>
                <a:latin typeface="Arial" panose="020B0604020202020204" pitchFamily="34" charset="0"/>
                <a:cs typeface="Arial" panose="020B0604020202020204" pitchFamily="34" charset="0"/>
              </a:rPr>
              <a:t>This commitment is endorsed by the Secretary in DET’s OHS Policy. To assist schools and other workplaces to meet this commitment DET has developed an Occupational Health and Safety Management System (OHSMS).</a:t>
            </a:r>
          </a:p>
        </p:txBody>
      </p:sp>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525817" y="1524357"/>
            <a:ext cx="6344342" cy="559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bg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
          <p:cNvSpPr txBox="1">
            <a:spLocks noChangeArrowheads="1"/>
          </p:cNvSpPr>
          <p:nvPr/>
        </p:nvSpPr>
        <p:spPr bwMode="auto">
          <a:xfrm>
            <a:off x="10345726" y="4086299"/>
            <a:ext cx="2704524" cy="90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algn="ctr" defTabSz="914102">
              <a:lnSpc>
                <a:spcPct val="86000"/>
              </a:lnSpc>
              <a:spcAft>
                <a:spcPts val="1000"/>
              </a:spcAft>
            </a:pPr>
            <a:r>
              <a:rPr kumimoji="0" lang="en-AU" sz="2400" b="1" i="0" u="none" strike="noStrike" cap="none" normalizeH="0" baseline="0" dirty="0" smtClean="0">
                <a:ln>
                  <a:noFill/>
                </a:ln>
                <a:solidFill>
                  <a:srgbClr val="990000"/>
                </a:solidFill>
                <a:effectLst/>
                <a:latin typeface="Arial" pitchFamily="34" charset="0"/>
                <a:cs typeface="Arial" panose="020B0604020202020204" pitchFamily="34" charset="0"/>
              </a:rPr>
              <a:t>Continuous</a:t>
            </a:r>
            <a:r>
              <a:rPr lang="en-AU" b="1" dirty="0">
                <a:solidFill>
                  <a:srgbClr val="990000"/>
                </a:solidFill>
                <a:latin typeface="Arial" pitchFamily="34" charset="0"/>
                <a:cs typeface="Arial" panose="020B0604020202020204" pitchFamily="34" charset="0"/>
              </a:rPr>
              <a:t> </a:t>
            </a:r>
            <a:r>
              <a:rPr kumimoji="0" lang="en-AU" sz="2400" b="1" i="0" u="none" strike="noStrike" cap="none" normalizeH="0" baseline="0" dirty="0" smtClean="0">
                <a:ln>
                  <a:noFill/>
                </a:ln>
                <a:solidFill>
                  <a:srgbClr val="990000"/>
                </a:solidFill>
                <a:effectLst/>
                <a:latin typeface="Arial" pitchFamily="34" charset="0"/>
                <a:cs typeface="Arial" panose="020B0604020202020204" pitchFamily="34" charset="0"/>
              </a:rPr>
              <a:t>Improvement</a:t>
            </a:r>
            <a:endParaRPr lang="en-US" sz="2800" dirty="0">
              <a:latin typeface="Arial"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83041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Ventilation, Extraction and Dust Suppression</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6985" y="1349995"/>
            <a:ext cx="12817424" cy="4062651"/>
          </a:xfrm>
          <a:prstGeom prst="rect">
            <a:avLst/>
          </a:prstGeom>
        </p:spPr>
        <p:txBody>
          <a:bodyPr wrap="square">
            <a:spAutoFit/>
          </a:bodyPr>
          <a:lstStyle/>
          <a:p>
            <a:r>
              <a:rPr lang="en-US" sz="4000" dirty="0" smtClean="0"/>
              <a:t>Some risks associated with fine particulate matter:</a:t>
            </a:r>
          </a:p>
          <a:p>
            <a:endParaRPr lang="en-US" dirty="0" smtClean="0"/>
          </a:p>
          <a:p>
            <a:pPr marL="571500" indent="-571500">
              <a:buFont typeface="Wingdings" panose="05000000000000000000" pitchFamily="2" charset="2"/>
              <a:buChar char="§"/>
            </a:pPr>
            <a:r>
              <a:rPr lang="en-US" sz="4000" dirty="0" smtClean="0"/>
              <a:t>Inhalation causing health implications such as asthma</a:t>
            </a:r>
          </a:p>
          <a:p>
            <a:pPr marL="571500" indent="-571500">
              <a:buFont typeface="Wingdings" panose="05000000000000000000" pitchFamily="2" charset="2"/>
              <a:buChar char="§"/>
            </a:pPr>
            <a:r>
              <a:rPr lang="en-US" sz="4000" dirty="0" smtClean="0"/>
              <a:t>Fire hazard</a:t>
            </a:r>
          </a:p>
          <a:p>
            <a:pPr marL="571500" indent="-571500">
              <a:buFont typeface="Wingdings" panose="05000000000000000000" pitchFamily="2" charset="2"/>
              <a:buChar char="§"/>
            </a:pPr>
            <a:r>
              <a:rPr lang="en-US" sz="4000" dirty="0" smtClean="0"/>
              <a:t>Slip hazard</a:t>
            </a:r>
          </a:p>
          <a:p>
            <a:pPr marL="571500" indent="-571500">
              <a:buFont typeface="Wingdings" panose="05000000000000000000" pitchFamily="2" charset="2"/>
              <a:buChar char="§"/>
            </a:pPr>
            <a:r>
              <a:rPr lang="en-US" sz="4000" dirty="0" smtClean="0"/>
              <a:t>Eye irritation/injury</a:t>
            </a:r>
            <a:endParaRPr lang="en-US" sz="4000" dirty="0"/>
          </a:p>
        </p:txBody>
      </p:sp>
    </p:spTree>
    <p:custDataLst>
      <p:tags r:id="rId1"/>
    </p:custDataLst>
    <p:extLst>
      <p:ext uri="{BB962C8B-B14F-4D97-AF65-F5344CB8AC3E}">
        <p14:creationId xmlns:p14="http://schemas.microsoft.com/office/powerpoint/2010/main" val="418680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Ventilation, Extraction and Dust Suppression</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6985" y="1349995"/>
            <a:ext cx="12817424" cy="1938992"/>
          </a:xfrm>
          <a:prstGeom prst="rect">
            <a:avLst/>
          </a:prstGeom>
        </p:spPr>
        <p:txBody>
          <a:bodyPr wrap="square">
            <a:spAutoFit/>
          </a:bodyPr>
          <a:lstStyle/>
          <a:p>
            <a:r>
              <a:rPr lang="en-US" sz="4000" dirty="0" smtClean="0"/>
              <a:t>The DET recommends that the technology areas, particularly woodworking, be cleaned daily to eliminate the risk of fine particulate matter buildup.</a:t>
            </a:r>
            <a:endParaRPr lang="en-US" sz="4000" dirty="0"/>
          </a:p>
        </p:txBody>
      </p:sp>
      <p:sp>
        <p:nvSpPr>
          <p:cNvPr id="4" name="Rectangle 3"/>
          <p:cNvSpPr/>
          <p:nvPr/>
        </p:nvSpPr>
        <p:spPr>
          <a:xfrm>
            <a:off x="1036985" y="3510235"/>
            <a:ext cx="12817424" cy="1938992"/>
          </a:xfrm>
          <a:prstGeom prst="rect">
            <a:avLst/>
          </a:prstGeom>
        </p:spPr>
        <p:txBody>
          <a:bodyPr wrap="square">
            <a:spAutoFit/>
          </a:bodyPr>
          <a:lstStyle/>
          <a:p>
            <a:r>
              <a:rPr lang="en-US" sz="4000" dirty="0" smtClean="0"/>
              <a:t>This can be through the use of ‘wet mopping’ to keep from kicking up the dust into the air, or through the use of a HEPA-filtered vacuum cleaner.</a:t>
            </a:r>
            <a:endParaRPr lang="en-US" sz="4000" dirty="0"/>
          </a:p>
        </p:txBody>
      </p:sp>
      <p:sp>
        <p:nvSpPr>
          <p:cNvPr id="5" name="Rectangle 4"/>
          <p:cNvSpPr/>
          <p:nvPr/>
        </p:nvSpPr>
        <p:spPr>
          <a:xfrm>
            <a:off x="1063047" y="5742483"/>
            <a:ext cx="12817424" cy="1938992"/>
          </a:xfrm>
          <a:prstGeom prst="rect">
            <a:avLst/>
          </a:prstGeom>
        </p:spPr>
        <p:txBody>
          <a:bodyPr wrap="square">
            <a:spAutoFit/>
          </a:bodyPr>
          <a:lstStyle/>
          <a:p>
            <a:r>
              <a:rPr lang="en-US" sz="4000" dirty="0" smtClean="0"/>
              <a:t>In between scheduled cleaning times and during activities resulting in quick buildup, the area can be swept to remove larger particulates.</a:t>
            </a:r>
            <a:endParaRPr lang="en-US" sz="4000" dirty="0"/>
          </a:p>
        </p:txBody>
      </p:sp>
    </p:spTree>
    <p:extLst>
      <p:ext uri="{BB962C8B-B14F-4D97-AF65-F5344CB8AC3E}">
        <p14:creationId xmlns:p14="http://schemas.microsoft.com/office/powerpoint/2010/main" val="793088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97" y="3870275"/>
            <a:ext cx="11449272" cy="809625"/>
          </a:xfrm>
        </p:spPr>
        <p:txBody>
          <a:bodyPr/>
          <a:lstStyle/>
          <a:p>
            <a:pPr algn="ctr"/>
            <a:r>
              <a:rPr lang="en-GB" dirty="0" smtClean="0">
                <a:solidFill>
                  <a:srgbClr val="0070C0"/>
                </a:solidFill>
              </a:rPr>
              <a:t>Class Size</a:t>
            </a:r>
            <a:endParaRPr lang="en-GB" dirty="0">
              <a:solidFill>
                <a:srgbClr val="0070C0"/>
              </a:solidFill>
            </a:endParaRPr>
          </a:p>
        </p:txBody>
      </p:sp>
    </p:spTree>
    <p:extLst>
      <p:ext uri="{BB962C8B-B14F-4D97-AF65-F5344CB8AC3E}">
        <p14:creationId xmlns:p14="http://schemas.microsoft.com/office/powerpoint/2010/main" val="220189732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Class Size</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6985" y="1349995"/>
            <a:ext cx="12817424" cy="6247864"/>
          </a:xfrm>
          <a:prstGeom prst="rect">
            <a:avLst/>
          </a:prstGeom>
        </p:spPr>
        <p:txBody>
          <a:bodyPr wrap="square">
            <a:spAutoFit/>
          </a:bodyPr>
          <a:lstStyle/>
          <a:p>
            <a:r>
              <a:rPr lang="en-AU" sz="3200" dirty="0"/>
              <a:t>The</a:t>
            </a:r>
            <a:r>
              <a:rPr lang="en-AU" sz="3200" b="1" dirty="0"/>
              <a:t> </a:t>
            </a:r>
            <a:r>
              <a:rPr lang="en-AU" sz="3200" i="1" dirty="0"/>
              <a:t>Victorian Government Schools Agreement</a:t>
            </a:r>
            <a:r>
              <a:rPr lang="en-AU" sz="3200" dirty="0"/>
              <a:t> (2013) has </a:t>
            </a:r>
            <a:r>
              <a:rPr lang="en-AU" sz="3200" dirty="0" smtClean="0"/>
              <a:t>information </a:t>
            </a:r>
            <a:r>
              <a:rPr lang="en-AU" sz="3200" dirty="0"/>
              <a:t>in relation to class </a:t>
            </a:r>
            <a:r>
              <a:rPr lang="en-AU" sz="3200" dirty="0" smtClean="0"/>
              <a:t>sizes.</a:t>
            </a:r>
            <a:endParaRPr lang="en-AU" sz="4000" dirty="0"/>
          </a:p>
          <a:p>
            <a:endParaRPr lang="en-AU" sz="4000" dirty="0"/>
          </a:p>
          <a:p>
            <a:pPr marL="342900" indent="-342900">
              <a:buFont typeface="Arial" panose="020B0604020202020204" pitchFamily="34" charset="0"/>
              <a:buChar char="•"/>
            </a:pPr>
            <a:r>
              <a:rPr lang="en-AU" sz="3200" dirty="0" smtClean="0"/>
              <a:t>The principal</a:t>
            </a:r>
            <a:r>
              <a:rPr lang="en-AU" sz="3200" dirty="0"/>
              <a:t> </a:t>
            </a:r>
            <a:r>
              <a:rPr lang="en-AU" sz="3200" dirty="0" smtClean="0"/>
              <a:t>will consult appropriate employees when </a:t>
            </a:r>
            <a:r>
              <a:rPr lang="en-AU" sz="3200" dirty="0"/>
              <a:t>considering the class sizes in a </a:t>
            </a:r>
            <a:r>
              <a:rPr lang="en-AU" sz="3200" dirty="0" smtClean="0"/>
              <a:t>school taking into account different </a:t>
            </a:r>
            <a:r>
              <a:rPr lang="en-AU" sz="3200" dirty="0"/>
              <a:t>forms of teaching </a:t>
            </a:r>
            <a:r>
              <a:rPr lang="en-AU" sz="3200" dirty="0" smtClean="0"/>
              <a:t>arrangements. </a:t>
            </a:r>
          </a:p>
          <a:p>
            <a:endParaRPr lang="en-AU" sz="4000" dirty="0"/>
          </a:p>
          <a:p>
            <a:pPr marL="342900" lvl="0" indent="-342900">
              <a:buFont typeface="Arial" panose="020B0604020202020204" pitchFamily="34" charset="0"/>
              <a:buChar char="•"/>
            </a:pPr>
            <a:r>
              <a:rPr lang="en-AU" sz="3200" dirty="0"/>
              <a:t>C</a:t>
            </a:r>
            <a:r>
              <a:rPr lang="en-AU" sz="3200" dirty="0" smtClean="0"/>
              <a:t>lass </a:t>
            </a:r>
            <a:r>
              <a:rPr lang="en-AU" sz="3200" dirty="0"/>
              <a:t>size should be planned on the minimum possible. Provided that class sizes should be planned generally on the following basis: </a:t>
            </a:r>
            <a:endParaRPr lang="en-AU" sz="3200" dirty="0" smtClean="0"/>
          </a:p>
          <a:p>
            <a:pPr marL="1371302" lvl="2" indent="-457200">
              <a:buFont typeface="Courier New" panose="02070309020205020404" pitchFamily="49" charset="0"/>
              <a:buChar char="o"/>
            </a:pPr>
            <a:r>
              <a:rPr lang="en-AU" sz="3200" dirty="0" smtClean="0"/>
              <a:t>P </a:t>
            </a:r>
            <a:r>
              <a:rPr lang="en-AU" sz="3200" dirty="0"/>
              <a:t>to 6 - an average of 26 provided that the average class size of 21 at P-2 is maintained;</a:t>
            </a:r>
            <a:endParaRPr lang="en-AU" sz="4000" dirty="0"/>
          </a:p>
          <a:p>
            <a:pPr marL="1371302" lvl="2" indent="-457200">
              <a:buFont typeface="Courier New" panose="02070309020205020404" pitchFamily="49" charset="0"/>
              <a:buChar char="o"/>
            </a:pPr>
            <a:r>
              <a:rPr lang="en-AU" sz="3200" dirty="0"/>
              <a:t>7 to 12 – groups of up to 25 students. </a:t>
            </a:r>
            <a:endParaRPr lang="en-AU" sz="4000" dirty="0"/>
          </a:p>
        </p:txBody>
      </p:sp>
    </p:spTree>
    <p:custDataLst>
      <p:tags r:id="rId1"/>
    </p:custDataLst>
    <p:extLst>
      <p:ext uri="{BB962C8B-B14F-4D97-AF65-F5344CB8AC3E}">
        <p14:creationId xmlns:p14="http://schemas.microsoft.com/office/powerpoint/2010/main" val="2466587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Class Size</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12850" y="1349995"/>
            <a:ext cx="12817424" cy="6801862"/>
          </a:xfrm>
          <a:prstGeom prst="rect">
            <a:avLst/>
          </a:prstGeom>
        </p:spPr>
        <p:txBody>
          <a:bodyPr wrap="square">
            <a:spAutoFit/>
          </a:bodyPr>
          <a:lstStyle/>
          <a:p>
            <a:r>
              <a:rPr lang="en-AU" sz="2800" b="1" dirty="0"/>
              <a:t>Practical class sizes </a:t>
            </a:r>
            <a:endParaRPr lang="en-AU" sz="2800" dirty="0"/>
          </a:p>
          <a:p>
            <a:endParaRPr lang="en-AU" sz="2800" dirty="0"/>
          </a:p>
          <a:p>
            <a:pPr marL="342900" indent="-342900">
              <a:buFont typeface="Arial" panose="020B0604020202020204" pitchFamily="34" charset="0"/>
              <a:buChar char="•"/>
            </a:pPr>
            <a:r>
              <a:rPr lang="en-AU" sz="2800" dirty="0" smtClean="0"/>
              <a:t>Schools </a:t>
            </a:r>
            <a:r>
              <a:rPr lang="en-AU" sz="2800" dirty="0"/>
              <a:t>are required to provide and maintain, so far as is practicable, a working environment that is safe and without risks to </a:t>
            </a:r>
            <a:r>
              <a:rPr lang="en-AU" sz="2800" dirty="0" smtClean="0"/>
              <a:t>health.</a:t>
            </a:r>
          </a:p>
          <a:p>
            <a:pPr marL="342900" indent="-342900">
              <a:buFont typeface="Arial" panose="020B0604020202020204" pitchFamily="34" charset="0"/>
              <a:buChar char="•"/>
            </a:pPr>
            <a:endParaRPr lang="en-AU" sz="2800" dirty="0" smtClean="0"/>
          </a:p>
          <a:p>
            <a:pPr marL="342900" indent="-342900">
              <a:buFont typeface="Arial" panose="020B0604020202020204" pitchFamily="34" charset="0"/>
              <a:buChar char="•"/>
            </a:pPr>
            <a:r>
              <a:rPr lang="en-AU" sz="2800" dirty="0" smtClean="0"/>
              <a:t>Schools </a:t>
            </a:r>
            <a:r>
              <a:rPr lang="en-AU" sz="2800" dirty="0"/>
              <a:t>should plan for the minimum practical class sizes possible given available </a:t>
            </a:r>
            <a:r>
              <a:rPr lang="en-AU" sz="2800" dirty="0" smtClean="0"/>
              <a:t>resources with regard to</a:t>
            </a:r>
          </a:p>
          <a:p>
            <a:pPr marL="1257002" lvl="2" indent="-342900">
              <a:buFont typeface="Courier New" panose="02070309020205020404" pitchFamily="49" charset="0"/>
              <a:buChar char="o"/>
            </a:pPr>
            <a:r>
              <a:rPr lang="en-AU" sz="2800" dirty="0" smtClean="0"/>
              <a:t>the </a:t>
            </a:r>
            <a:r>
              <a:rPr lang="en-AU" sz="2800" dirty="0"/>
              <a:t>nature of the </a:t>
            </a:r>
            <a:r>
              <a:rPr lang="en-AU" sz="2800" dirty="0" smtClean="0"/>
              <a:t>activities</a:t>
            </a:r>
          </a:p>
          <a:p>
            <a:pPr marL="1257002" lvl="2" indent="-342900">
              <a:buFont typeface="Courier New" panose="02070309020205020404" pitchFamily="49" charset="0"/>
              <a:buChar char="o"/>
            </a:pPr>
            <a:r>
              <a:rPr lang="en-AU" sz="2800" dirty="0" smtClean="0"/>
              <a:t>the </a:t>
            </a:r>
            <a:r>
              <a:rPr lang="en-AU" sz="2800" dirty="0"/>
              <a:t>nature of the equipment </a:t>
            </a:r>
            <a:r>
              <a:rPr lang="en-AU" sz="2800" dirty="0" smtClean="0"/>
              <a:t>used</a:t>
            </a:r>
          </a:p>
          <a:p>
            <a:pPr marL="1257002" lvl="2" indent="-342900">
              <a:buFont typeface="Courier New" panose="02070309020205020404" pitchFamily="49" charset="0"/>
              <a:buChar char="o"/>
            </a:pPr>
            <a:r>
              <a:rPr lang="en-AU" sz="2800" dirty="0" smtClean="0"/>
              <a:t>the </a:t>
            </a:r>
            <a:r>
              <a:rPr lang="en-AU" sz="2800" dirty="0"/>
              <a:t>maturity and competence of the </a:t>
            </a:r>
            <a:r>
              <a:rPr lang="en-AU" sz="2800" dirty="0" smtClean="0"/>
              <a:t>students</a:t>
            </a:r>
          </a:p>
          <a:p>
            <a:pPr marL="1257002" lvl="2" indent="-342900">
              <a:buFont typeface="Courier New" panose="02070309020205020404" pitchFamily="49" charset="0"/>
              <a:buChar char="o"/>
            </a:pPr>
            <a:r>
              <a:rPr lang="en-AU" sz="2800" dirty="0" smtClean="0"/>
              <a:t>the </a:t>
            </a:r>
            <a:r>
              <a:rPr lang="en-AU" sz="2800" dirty="0"/>
              <a:t>capabilities of the teacher to provide expert </a:t>
            </a:r>
            <a:r>
              <a:rPr lang="en-AU" sz="2800" dirty="0" smtClean="0"/>
              <a:t>supervision </a:t>
            </a:r>
          </a:p>
          <a:p>
            <a:pPr marL="1257002" lvl="2" indent="-342900">
              <a:buFont typeface="Courier New" panose="02070309020205020404" pitchFamily="49" charset="0"/>
              <a:buChar char="o"/>
            </a:pPr>
            <a:endParaRPr lang="en-AU" sz="2800" dirty="0"/>
          </a:p>
          <a:p>
            <a:pPr algn="ctr"/>
            <a:r>
              <a:rPr lang="en-AU" sz="3600" b="1" dirty="0" smtClean="0"/>
              <a:t>Ultimately the principal is to determine appropriate class</a:t>
            </a:r>
          </a:p>
          <a:p>
            <a:pPr algn="ctr"/>
            <a:r>
              <a:rPr lang="en-AU" sz="3600" b="1" dirty="0" smtClean="0"/>
              <a:t>sizes with consideration to the above factors.</a:t>
            </a:r>
          </a:p>
          <a:p>
            <a:endParaRPr lang="en-AU" sz="2800" dirty="0"/>
          </a:p>
        </p:txBody>
      </p:sp>
    </p:spTree>
    <p:custDataLst>
      <p:tags r:id="rId1"/>
    </p:custDataLst>
    <p:extLst>
      <p:ext uri="{BB962C8B-B14F-4D97-AF65-F5344CB8AC3E}">
        <p14:creationId xmlns:p14="http://schemas.microsoft.com/office/powerpoint/2010/main" val="1530509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137" y="3870278"/>
            <a:ext cx="11449272" cy="809625"/>
          </a:xfrm>
        </p:spPr>
        <p:txBody>
          <a:bodyPr/>
          <a:lstStyle/>
          <a:p>
            <a:pPr algn="ctr"/>
            <a:r>
              <a:rPr lang="en-GB" dirty="0" smtClean="0">
                <a:solidFill>
                  <a:srgbClr val="0070C0"/>
                </a:solidFill>
              </a:rPr>
              <a:t>Class Spacing and Layout</a:t>
            </a:r>
            <a:endParaRPr lang="en-GB" dirty="0">
              <a:solidFill>
                <a:srgbClr val="0070C0"/>
              </a:solidFill>
            </a:endParaRPr>
          </a:p>
        </p:txBody>
      </p:sp>
    </p:spTree>
    <p:custDataLst>
      <p:tags r:id="rId1"/>
    </p:custDataLst>
    <p:extLst>
      <p:ext uri="{BB962C8B-B14F-4D97-AF65-F5344CB8AC3E}">
        <p14:creationId xmlns:p14="http://schemas.microsoft.com/office/powerpoint/2010/main" val="40731413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Class Spacing</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6985" y="1349995"/>
            <a:ext cx="12817424" cy="5693866"/>
          </a:xfrm>
          <a:prstGeom prst="rect">
            <a:avLst/>
          </a:prstGeom>
        </p:spPr>
        <p:txBody>
          <a:bodyPr wrap="square">
            <a:spAutoFit/>
          </a:bodyPr>
          <a:lstStyle/>
          <a:p>
            <a:r>
              <a:rPr lang="en-AU" sz="2800" dirty="0"/>
              <a:t>The workplace must ensure that spacing is </a:t>
            </a:r>
            <a:r>
              <a:rPr lang="en-AU" sz="2800" dirty="0" smtClean="0"/>
              <a:t>appropriately assessed in technology areas.</a:t>
            </a:r>
          </a:p>
          <a:p>
            <a:endParaRPr lang="en-AU" sz="2800" dirty="0" smtClean="0"/>
          </a:p>
          <a:p>
            <a:r>
              <a:rPr lang="en-AU" sz="2800" b="1" dirty="0" smtClean="0"/>
              <a:t>The </a:t>
            </a:r>
            <a:r>
              <a:rPr lang="en-AU" sz="2800" b="1" dirty="0"/>
              <a:t>overall size of the </a:t>
            </a:r>
            <a:r>
              <a:rPr lang="en-AU" sz="2800" b="1" dirty="0" smtClean="0"/>
              <a:t>room</a:t>
            </a:r>
            <a:endParaRPr lang="en-AU" sz="2800" dirty="0"/>
          </a:p>
          <a:p>
            <a:r>
              <a:rPr lang="en-AU" sz="2800" dirty="0"/>
              <a:t>C</a:t>
            </a:r>
            <a:r>
              <a:rPr lang="en-AU" sz="2800" dirty="0" smtClean="0"/>
              <a:t>an </a:t>
            </a:r>
            <a:r>
              <a:rPr lang="en-AU" sz="2800" dirty="0"/>
              <a:t>all of the required equipment, students and school employees physically fit into the space. An assessment of the </a:t>
            </a:r>
            <a:r>
              <a:rPr lang="en-AU" sz="2800" dirty="0" smtClean="0"/>
              <a:t>overall </a:t>
            </a:r>
            <a:r>
              <a:rPr lang="en-AU" sz="2800" dirty="0"/>
              <a:t>size of the </a:t>
            </a:r>
            <a:r>
              <a:rPr lang="en-AU" sz="2800" dirty="0" smtClean="0"/>
              <a:t>room should </a:t>
            </a:r>
            <a:r>
              <a:rPr lang="en-AU" sz="2800" dirty="0"/>
              <a:t>include:</a:t>
            </a:r>
          </a:p>
          <a:p>
            <a:pPr marL="457200" lvl="0" indent="-457200">
              <a:buFont typeface="Arial" panose="020B0604020202020204" pitchFamily="34" charset="0"/>
              <a:buChar char="•"/>
            </a:pPr>
            <a:r>
              <a:rPr lang="en-GB" sz="2800" dirty="0"/>
              <a:t>effective walkways;</a:t>
            </a:r>
            <a:endParaRPr lang="en-AU" sz="2800" dirty="0"/>
          </a:p>
          <a:p>
            <a:pPr marL="457200" lvl="0" indent="-457200">
              <a:buFont typeface="Arial" panose="020B0604020202020204" pitchFamily="34" charset="0"/>
              <a:buChar char="•"/>
            </a:pPr>
            <a:r>
              <a:rPr lang="en-GB" sz="2800" dirty="0"/>
              <a:t>lines of site;</a:t>
            </a:r>
            <a:endParaRPr lang="en-AU" sz="2800" dirty="0"/>
          </a:p>
          <a:p>
            <a:pPr marL="457200" lvl="0" indent="-457200">
              <a:buFont typeface="Arial" panose="020B0604020202020204" pitchFamily="34" charset="0"/>
              <a:buChar char="•"/>
            </a:pPr>
            <a:r>
              <a:rPr lang="en-GB" sz="2800" dirty="0"/>
              <a:t>additional space for the effective use of plant and equipment;</a:t>
            </a:r>
            <a:endParaRPr lang="en-AU" sz="2800" dirty="0"/>
          </a:p>
          <a:p>
            <a:pPr marL="457200" lvl="0" indent="-457200">
              <a:buFont typeface="Arial" panose="020B0604020202020204" pitchFamily="34" charset="0"/>
              <a:buChar char="•"/>
            </a:pPr>
            <a:r>
              <a:rPr lang="en-GB" sz="2800" dirty="0"/>
              <a:t>additional space to allow for the handling of materials (e.g. moving timber);</a:t>
            </a:r>
            <a:endParaRPr lang="en-AU" sz="2800" dirty="0"/>
          </a:p>
          <a:p>
            <a:pPr marL="457200" lvl="0" indent="-457200">
              <a:buFont typeface="Arial" panose="020B0604020202020204" pitchFamily="34" charset="0"/>
              <a:buChar char="•"/>
            </a:pPr>
            <a:r>
              <a:rPr lang="en-GB" sz="2800" dirty="0"/>
              <a:t>additional space required for materials storage; and</a:t>
            </a:r>
            <a:endParaRPr lang="en-AU" sz="2800" dirty="0"/>
          </a:p>
          <a:p>
            <a:pPr marL="457200" lvl="0" indent="-457200">
              <a:buFont typeface="Arial" panose="020B0604020202020204" pitchFamily="34" charset="0"/>
              <a:buChar char="•"/>
            </a:pPr>
            <a:r>
              <a:rPr lang="en-GB" sz="2800" dirty="0"/>
              <a:t>additional space required for the storage of works/projects that are in progress or completed.</a:t>
            </a:r>
            <a:endParaRPr lang="en-AU" sz="2800" dirty="0"/>
          </a:p>
        </p:txBody>
      </p:sp>
    </p:spTree>
    <p:custDataLst>
      <p:tags r:id="rId1"/>
    </p:custDataLst>
    <p:extLst>
      <p:ext uri="{BB962C8B-B14F-4D97-AF65-F5344CB8AC3E}">
        <p14:creationId xmlns:p14="http://schemas.microsoft.com/office/powerpoint/2010/main" val="236304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Class Spacing</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5298" y="1349995"/>
            <a:ext cx="12817424" cy="6986528"/>
          </a:xfrm>
          <a:prstGeom prst="rect">
            <a:avLst/>
          </a:prstGeom>
        </p:spPr>
        <p:txBody>
          <a:bodyPr wrap="square">
            <a:spAutoFit/>
          </a:bodyPr>
          <a:lstStyle/>
          <a:p>
            <a:r>
              <a:rPr lang="en-AU" sz="2800" b="1" dirty="0"/>
              <a:t>Spacing around Individual Plant and Equipment</a:t>
            </a:r>
            <a:r>
              <a:rPr lang="en-AU" sz="2800" dirty="0"/>
              <a:t> </a:t>
            </a:r>
          </a:p>
          <a:p>
            <a:endParaRPr lang="en-AU" sz="2800" dirty="0" smtClean="0"/>
          </a:p>
          <a:p>
            <a:r>
              <a:rPr lang="en-AU" sz="2800" dirty="0" smtClean="0"/>
              <a:t>Can </a:t>
            </a:r>
            <a:r>
              <a:rPr lang="en-AU" sz="2800" dirty="0"/>
              <a:t>each item of plant and equipment be used safely and efficiently with respect to </a:t>
            </a:r>
            <a:r>
              <a:rPr lang="en-AU" sz="2800" dirty="0" smtClean="0"/>
              <a:t>spacing?</a:t>
            </a:r>
          </a:p>
          <a:p>
            <a:endParaRPr lang="en-AU" sz="2800" dirty="0"/>
          </a:p>
          <a:p>
            <a:r>
              <a:rPr lang="en-AU" sz="2800" dirty="0" smtClean="0"/>
              <a:t>In </a:t>
            </a:r>
            <a:r>
              <a:rPr lang="en-AU" sz="2800" dirty="0"/>
              <a:t>general, it is recommended that there is at least 800mm free space around the point of use of any </a:t>
            </a:r>
            <a:r>
              <a:rPr lang="en-AU" sz="2800" dirty="0" smtClean="0"/>
              <a:t>plant. This </a:t>
            </a:r>
            <a:r>
              <a:rPr lang="en-AU" sz="2800" dirty="0"/>
              <a:t>is taken from </a:t>
            </a:r>
            <a:r>
              <a:rPr lang="en-AU" sz="2800" i="1" dirty="0"/>
              <a:t>Compliance Code - Workplace Amenities and Work Environment</a:t>
            </a:r>
            <a:r>
              <a:rPr lang="en-AU" sz="2800" dirty="0"/>
              <a:t> (Worksafe Victoria, September 2008) which states</a:t>
            </a:r>
            <a:r>
              <a:rPr lang="en-AU" sz="2800" dirty="0" smtClean="0"/>
              <a:t>:</a:t>
            </a:r>
          </a:p>
          <a:p>
            <a:endParaRPr lang="en-AU" sz="2800" dirty="0"/>
          </a:p>
          <a:p>
            <a:r>
              <a:rPr lang="en-AU" sz="2800" dirty="0"/>
              <a:t>‘Movement in and around workstations needs to be free of obstructions such as plant, furniture, materials or other employees. Employers need to ensure that the space for employees to move and work between plant, equipment, structures and materials is at least 800mm. This is to enable employees to work safely between machines, benches or counters. It will also allow them to evacuate quickly in an emergency.’</a:t>
            </a:r>
          </a:p>
        </p:txBody>
      </p:sp>
    </p:spTree>
    <p:custDataLst>
      <p:tags r:id="rId1"/>
    </p:custDataLst>
    <p:extLst>
      <p:ext uri="{BB962C8B-B14F-4D97-AF65-F5344CB8AC3E}">
        <p14:creationId xmlns:p14="http://schemas.microsoft.com/office/powerpoint/2010/main" val="1692359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Class Spacing</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035298" y="1349995"/>
            <a:ext cx="12817424" cy="954107"/>
          </a:xfrm>
          <a:prstGeom prst="rect">
            <a:avLst/>
          </a:prstGeom>
        </p:spPr>
        <p:txBody>
          <a:bodyPr wrap="square">
            <a:spAutoFit/>
          </a:bodyPr>
          <a:lstStyle/>
          <a:p>
            <a:r>
              <a:rPr lang="en-AU" sz="2800" b="1" dirty="0"/>
              <a:t>Spacing around Individual Plant and </a:t>
            </a:r>
            <a:r>
              <a:rPr lang="en-AU" sz="2800" b="1" dirty="0" smtClean="0"/>
              <a:t>Equipment (cont.)</a:t>
            </a:r>
            <a:r>
              <a:rPr lang="en-AU" sz="2800" dirty="0" smtClean="0"/>
              <a:t> </a:t>
            </a:r>
            <a:endParaRPr lang="en-AU" sz="2800" dirty="0"/>
          </a:p>
          <a:p>
            <a:endParaRPr lang="en-AU" sz="28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329" y="2303407"/>
            <a:ext cx="7338624" cy="384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48953" y="6108783"/>
            <a:ext cx="13825536" cy="1815882"/>
          </a:xfrm>
          <a:prstGeom prst="rect">
            <a:avLst/>
          </a:prstGeom>
        </p:spPr>
        <p:txBody>
          <a:bodyPr wrap="square">
            <a:spAutoFit/>
          </a:bodyPr>
          <a:lstStyle/>
          <a:p>
            <a:r>
              <a:rPr lang="en-AU" sz="2800" dirty="0"/>
              <a:t>It should be noted that 800mm is only a general recommendation. The operation of the specific plant should be taken into account when determining appropriate spacing. For example a drop saw may require more space to either side to allow for the material being cut. Conversely, a fully enclosed CNC machine may only require 800mm.</a:t>
            </a:r>
          </a:p>
        </p:txBody>
      </p:sp>
    </p:spTree>
    <p:custDataLst>
      <p:tags r:id="rId1"/>
    </p:custDataLst>
    <p:extLst>
      <p:ext uri="{BB962C8B-B14F-4D97-AF65-F5344CB8AC3E}">
        <p14:creationId xmlns:p14="http://schemas.microsoft.com/office/powerpoint/2010/main" val="3894852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Class Spacing</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604937" y="1349995"/>
            <a:ext cx="14545615" cy="6494085"/>
          </a:xfrm>
          <a:prstGeom prst="rect">
            <a:avLst/>
          </a:prstGeom>
        </p:spPr>
        <p:txBody>
          <a:bodyPr wrap="square">
            <a:spAutoFit/>
          </a:bodyPr>
          <a:lstStyle/>
          <a:p>
            <a:r>
              <a:rPr lang="en-AU" sz="2800" b="1" dirty="0"/>
              <a:t>Layout of the </a:t>
            </a:r>
            <a:r>
              <a:rPr lang="en-AU" sz="2800" b="1" dirty="0" smtClean="0"/>
              <a:t>Room</a:t>
            </a:r>
          </a:p>
          <a:p>
            <a:endParaRPr lang="en-AU" sz="2800" b="1" dirty="0" smtClean="0"/>
          </a:p>
          <a:p>
            <a:r>
              <a:rPr lang="en-AU" sz="2800" dirty="0" smtClean="0"/>
              <a:t>Has </a:t>
            </a:r>
            <a:r>
              <a:rPr lang="en-AU" sz="2800" dirty="0"/>
              <a:t>the layout of the room been considered in terms of</a:t>
            </a:r>
            <a:r>
              <a:rPr lang="en-AU" sz="2800" dirty="0" smtClean="0"/>
              <a:t>:</a:t>
            </a:r>
          </a:p>
          <a:p>
            <a:endParaRPr lang="en-AU" sz="2800" dirty="0"/>
          </a:p>
          <a:p>
            <a:pPr marL="457200" lvl="0" indent="-457200">
              <a:buFont typeface="Arial" panose="020B0604020202020204" pitchFamily="34" charset="0"/>
              <a:buChar char="•"/>
            </a:pPr>
            <a:r>
              <a:rPr lang="en-GB" sz="2800" dirty="0"/>
              <a:t>Frequency of plant and equipment use.</a:t>
            </a:r>
            <a:endParaRPr lang="en-AU" sz="2800" dirty="0"/>
          </a:p>
          <a:p>
            <a:pPr marL="1371302" lvl="2" indent="-457200">
              <a:buFont typeface="Courier New" panose="02070309020205020404" pitchFamily="49" charset="0"/>
              <a:buChar char="o"/>
            </a:pPr>
            <a:r>
              <a:rPr lang="en-GB" sz="2000" dirty="0"/>
              <a:t>Are the most frequently used items easily accessible?</a:t>
            </a:r>
            <a:endParaRPr lang="en-AU" sz="2000" dirty="0"/>
          </a:p>
          <a:p>
            <a:pPr marL="1371302" lvl="2" indent="-457200">
              <a:buFont typeface="Courier New" panose="02070309020205020404" pitchFamily="49" charset="0"/>
              <a:buChar char="o"/>
            </a:pPr>
            <a:r>
              <a:rPr lang="en-GB" sz="2000" dirty="0"/>
              <a:t>Are the most frequently used items grouped together? Could this cause congestion</a:t>
            </a:r>
            <a:r>
              <a:rPr lang="en-GB" sz="2000" dirty="0" smtClean="0"/>
              <a:t>?</a:t>
            </a:r>
          </a:p>
          <a:p>
            <a:pPr marL="1371302" lvl="2" indent="-457200">
              <a:buFont typeface="Courier New" panose="02070309020205020404" pitchFamily="49" charset="0"/>
              <a:buChar char="o"/>
            </a:pPr>
            <a:endParaRPr lang="en-AU" sz="2400" dirty="0"/>
          </a:p>
          <a:p>
            <a:pPr marL="457200" lvl="0" indent="-457200">
              <a:buFont typeface="Arial" panose="020B0604020202020204" pitchFamily="34" charset="0"/>
              <a:buChar char="•"/>
            </a:pPr>
            <a:r>
              <a:rPr lang="en-GB" sz="2800" dirty="0"/>
              <a:t>Location of higher risk equipment or </a:t>
            </a:r>
            <a:r>
              <a:rPr lang="en-GB" sz="2800" dirty="0" smtClean="0"/>
              <a:t>activities </a:t>
            </a:r>
            <a:r>
              <a:rPr lang="en-GB" sz="2000" dirty="0" smtClean="0"/>
              <a:t>(are </a:t>
            </a:r>
            <a:r>
              <a:rPr lang="en-GB" sz="2000" dirty="0"/>
              <a:t>higher risk equipment or tasks located in an easily visible location, to enable active supervision, or located away from high traffic </a:t>
            </a:r>
            <a:r>
              <a:rPr lang="en-GB" sz="2000" dirty="0" smtClean="0"/>
              <a:t>walkways)</a:t>
            </a:r>
          </a:p>
          <a:p>
            <a:pPr marL="457200" lvl="0" indent="-457200">
              <a:buFont typeface="Arial" panose="020B0604020202020204" pitchFamily="34" charset="0"/>
              <a:buChar char="•"/>
            </a:pPr>
            <a:endParaRPr lang="en-AU" sz="2400" dirty="0"/>
          </a:p>
          <a:p>
            <a:pPr marL="457200" lvl="0" indent="-457200">
              <a:buFont typeface="Arial" panose="020B0604020202020204" pitchFamily="34" charset="0"/>
              <a:buChar char="•"/>
            </a:pPr>
            <a:r>
              <a:rPr lang="en-GB" sz="2800" dirty="0"/>
              <a:t>Location of store </a:t>
            </a:r>
            <a:r>
              <a:rPr lang="en-GB" sz="2800" dirty="0" smtClean="0"/>
              <a:t>areas </a:t>
            </a:r>
            <a:r>
              <a:rPr lang="en-GB" sz="2000" dirty="0" smtClean="0"/>
              <a:t>(does </a:t>
            </a:r>
            <a:r>
              <a:rPr lang="en-GB" sz="2000" dirty="0"/>
              <a:t>the location of stored materials have any impact on the placement of plant/equipment and/or </a:t>
            </a:r>
            <a:r>
              <a:rPr lang="en-GB" sz="2000" dirty="0" smtClean="0"/>
              <a:t>activities)</a:t>
            </a:r>
          </a:p>
          <a:p>
            <a:pPr marL="457200" lvl="0" indent="-457200">
              <a:buFont typeface="Arial" panose="020B0604020202020204" pitchFamily="34" charset="0"/>
              <a:buChar char="•"/>
            </a:pPr>
            <a:endParaRPr lang="en-AU" sz="2400" dirty="0"/>
          </a:p>
          <a:p>
            <a:pPr marL="457200" lvl="0" indent="-457200">
              <a:buFont typeface="Arial" panose="020B0604020202020204" pitchFamily="34" charset="0"/>
              <a:buChar char="•"/>
            </a:pPr>
            <a:r>
              <a:rPr lang="en-GB" sz="2800" dirty="0"/>
              <a:t>Project </a:t>
            </a:r>
            <a:r>
              <a:rPr lang="en-GB" sz="2800" dirty="0" smtClean="0"/>
              <a:t>progression </a:t>
            </a:r>
            <a:r>
              <a:rPr lang="en-GB" sz="2000" dirty="0" smtClean="0"/>
              <a:t>(have </a:t>
            </a:r>
            <a:r>
              <a:rPr lang="en-GB" sz="2000" dirty="0"/>
              <a:t>plant/equipment and/or activities been located so that minimum movement is required. This would be especially relevant when one task logically follows on from another (e.g. clay storage </a:t>
            </a:r>
            <a:r>
              <a:rPr lang="en-GB" sz="2000" dirty="0">
                <a:sym typeface="Wingdings"/>
              </a:rPr>
              <a:t></a:t>
            </a:r>
            <a:r>
              <a:rPr lang="en-GB" sz="2000" dirty="0"/>
              <a:t> potter’s wheel </a:t>
            </a:r>
            <a:r>
              <a:rPr lang="en-GB" sz="2000" dirty="0">
                <a:sym typeface="Wingdings"/>
              </a:rPr>
              <a:t></a:t>
            </a:r>
            <a:r>
              <a:rPr lang="en-GB" sz="2000" dirty="0"/>
              <a:t> kiln</a:t>
            </a:r>
            <a:r>
              <a:rPr lang="en-GB" sz="2000" dirty="0" smtClean="0"/>
              <a:t>))</a:t>
            </a:r>
            <a:endParaRPr lang="en-AU" sz="2000" dirty="0"/>
          </a:p>
        </p:txBody>
      </p:sp>
    </p:spTree>
    <p:custDataLst>
      <p:tags r:id="rId1"/>
    </p:custDataLst>
    <p:extLst>
      <p:ext uri="{BB962C8B-B14F-4D97-AF65-F5344CB8AC3E}">
        <p14:creationId xmlns:p14="http://schemas.microsoft.com/office/powerpoint/2010/main" val="1814486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DET OHS MANAGEMENT SYSTEM</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034405" y="1422003"/>
            <a:ext cx="12817424" cy="1077218"/>
          </a:xfrm>
          <a:prstGeom prst="rect">
            <a:avLst/>
          </a:prstGeom>
        </p:spPr>
        <p:txBody>
          <a:bodyPr wrap="square">
            <a:spAutoFit/>
          </a:bodyPr>
          <a:lstStyle/>
          <a:p>
            <a:r>
              <a:rPr lang="en-US" sz="3200" dirty="0" smtClean="0"/>
              <a:t>The DET OHS Management System is a where all the policies, procedures, forms and guides related to OHS an be located.</a:t>
            </a:r>
          </a:p>
        </p:txBody>
      </p:sp>
      <p:sp>
        <p:nvSpPr>
          <p:cNvPr id="13" name="Rectangle 12"/>
          <p:cNvSpPr/>
          <p:nvPr/>
        </p:nvSpPr>
        <p:spPr>
          <a:xfrm>
            <a:off x="1042640" y="2646139"/>
            <a:ext cx="12817424" cy="1077218"/>
          </a:xfrm>
          <a:prstGeom prst="rect">
            <a:avLst/>
          </a:prstGeom>
        </p:spPr>
        <p:txBody>
          <a:bodyPr wrap="square">
            <a:spAutoFit/>
          </a:bodyPr>
          <a:lstStyle/>
          <a:p>
            <a:r>
              <a:rPr lang="en-GB" sz="3200" dirty="0" smtClean="0"/>
              <a:t>Technology teaching covers a wide range of areas within the OHS Management System including:</a:t>
            </a:r>
          </a:p>
        </p:txBody>
      </p:sp>
      <p:sp>
        <p:nvSpPr>
          <p:cNvPr id="14" name="Rectangle 13"/>
          <p:cNvSpPr/>
          <p:nvPr/>
        </p:nvSpPr>
        <p:spPr>
          <a:xfrm>
            <a:off x="952957" y="3942283"/>
            <a:ext cx="12817424" cy="4247317"/>
          </a:xfrm>
          <a:prstGeom prst="rect">
            <a:avLst/>
          </a:prstGeom>
        </p:spPr>
        <p:txBody>
          <a:bodyPr wrap="square">
            <a:spAutoFit/>
          </a:bodyPr>
          <a:lstStyle/>
          <a:p>
            <a:pPr marL="799950" lvl="1" indent="-342900">
              <a:buFont typeface="Wingdings" panose="05000000000000000000" pitchFamily="2" charset="2"/>
              <a:buChar char="§"/>
            </a:pPr>
            <a:r>
              <a:rPr lang="en-GB" sz="3000" dirty="0"/>
              <a:t>Risk Management </a:t>
            </a:r>
            <a:r>
              <a:rPr lang="en-GB" sz="3000" dirty="0" smtClean="0"/>
              <a:t>Forms and Safe Work Procedures</a:t>
            </a:r>
            <a:endParaRPr lang="en-GB" sz="3000" dirty="0"/>
          </a:p>
          <a:p>
            <a:pPr marL="799950" lvl="1" indent="-342900">
              <a:buFont typeface="Wingdings" panose="05000000000000000000" pitchFamily="2" charset="2"/>
              <a:buChar char="§"/>
            </a:pPr>
            <a:r>
              <a:rPr lang="en-GB" sz="3000" dirty="0"/>
              <a:t>Appropriate Use of Plant and </a:t>
            </a:r>
            <a:r>
              <a:rPr lang="en-GB" sz="3000" dirty="0" smtClean="0"/>
              <a:t>Equipment</a:t>
            </a:r>
          </a:p>
          <a:p>
            <a:pPr marL="799950" lvl="1" indent="-342900">
              <a:buFont typeface="Wingdings" panose="05000000000000000000" pitchFamily="2" charset="2"/>
              <a:buChar char="§"/>
            </a:pPr>
            <a:r>
              <a:rPr lang="en-GB" sz="3000" dirty="0" smtClean="0"/>
              <a:t>Guarding and Safety Stops </a:t>
            </a:r>
          </a:p>
          <a:p>
            <a:pPr marL="799950" lvl="1" indent="-342900">
              <a:buFont typeface="Wingdings" panose="05000000000000000000" pitchFamily="2" charset="2"/>
              <a:buChar char="§"/>
            </a:pPr>
            <a:r>
              <a:rPr lang="en-GB" sz="3000" dirty="0" smtClean="0"/>
              <a:t>Ventilation, Extraction and Dust Suppression</a:t>
            </a:r>
            <a:endParaRPr lang="en-GB" sz="3000" dirty="0"/>
          </a:p>
          <a:p>
            <a:pPr marL="799950" lvl="1" indent="-342900">
              <a:buFont typeface="Wingdings" panose="05000000000000000000" pitchFamily="2" charset="2"/>
              <a:buChar char="§"/>
            </a:pPr>
            <a:r>
              <a:rPr lang="en-GB" sz="3000" dirty="0"/>
              <a:t>Class </a:t>
            </a:r>
            <a:r>
              <a:rPr lang="en-GB" sz="3000" dirty="0" smtClean="0"/>
              <a:t>Size*</a:t>
            </a:r>
            <a:endParaRPr lang="en-GB" sz="3000" dirty="0"/>
          </a:p>
          <a:p>
            <a:pPr marL="799950" lvl="1" indent="-342900">
              <a:buFont typeface="Wingdings" panose="05000000000000000000" pitchFamily="2" charset="2"/>
              <a:buChar char="§"/>
            </a:pPr>
            <a:r>
              <a:rPr lang="en-GB" sz="3000" dirty="0" smtClean="0"/>
              <a:t>Class Spacing and Layout*</a:t>
            </a:r>
          </a:p>
          <a:p>
            <a:pPr marL="799950" lvl="1" indent="-342900">
              <a:buFont typeface="Wingdings" panose="05000000000000000000" pitchFamily="2" charset="2"/>
              <a:buChar char="§"/>
            </a:pPr>
            <a:r>
              <a:rPr lang="en-GB" sz="3000" dirty="0" smtClean="0"/>
              <a:t>Appropriate Choice of Activities*</a:t>
            </a:r>
          </a:p>
          <a:p>
            <a:pPr marL="799950" lvl="1" indent="-342900">
              <a:buFont typeface="Wingdings" panose="05000000000000000000" pitchFamily="2" charset="2"/>
              <a:buChar char="§"/>
            </a:pPr>
            <a:r>
              <a:rPr lang="en-GB" sz="3000" dirty="0" smtClean="0"/>
              <a:t>Chemical Management</a:t>
            </a:r>
          </a:p>
          <a:p>
            <a:pPr marL="799950" lvl="1" indent="-342900">
              <a:buFont typeface="Wingdings" panose="05000000000000000000" pitchFamily="2" charset="2"/>
              <a:buChar char="§"/>
            </a:pPr>
            <a:r>
              <a:rPr lang="en-GB" sz="3000" dirty="0" smtClean="0"/>
              <a:t>Required Training</a:t>
            </a:r>
          </a:p>
        </p:txBody>
      </p:sp>
    </p:spTree>
    <p:custDataLst>
      <p:tags r:id="rId1"/>
    </p:custDataLst>
    <p:extLst>
      <p:ext uri="{BB962C8B-B14F-4D97-AF65-F5344CB8AC3E}">
        <p14:creationId xmlns:p14="http://schemas.microsoft.com/office/powerpoint/2010/main" val="265419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Choice of </a:t>
            </a:r>
            <a:r>
              <a:rPr lang="en-GB" dirty="0" smtClean="0">
                <a:solidFill>
                  <a:srgbClr val="0070C0"/>
                </a:solidFill>
                <a:latin typeface="Arial" panose="020B0604020202020204" pitchFamily="34" charset="0"/>
                <a:cs typeface="Arial" panose="020B0604020202020204" pitchFamily="34" charset="0"/>
              </a:rPr>
              <a:t>Activities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543124" y="1349995"/>
            <a:ext cx="14545615" cy="954107"/>
          </a:xfrm>
          <a:prstGeom prst="rect">
            <a:avLst/>
          </a:prstGeom>
        </p:spPr>
        <p:txBody>
          <a:bodyPr wrap="square">
            <a:spAutoFit/>
          </a:bodyPr>
          <a:lstStyle/>
          <a:p>
            <a:r>
              <a:rPr lang="en-AU" sz="2800" dirty="0"/>
              <a:t>The programming of activities within </a:t>
            </a:r>
            <a:r>
              <a:rPr lang="en-AU" sz="2800" dirty="0" smtClean="0"/>
              <a:t>a technology </a:t>
            </a:r>
            <a:r>
              <a:rPr lang="en-AU" sz="2800" dirty="0"/>
              <a:t>area greatly effects what is manageable. </a:t>
            </a:r>
            <a:endParaRPr lang="en-AU" sz="2800" dirty="0" smtClean="0"/>
          </a:p>
          <a:p>
            <a:endParaRPr lang="en-AU" sz="2800" dirty="0"/>
          </a:p>
        </p:txBody>
      </p:sp>
      <p:sp>
        <p:nvSpPr>
          <p:cNvPr id="5" name="Down Arrow 4"/>
          <p:cNvSpPr/>
          <p:nvPr/>
        </p:nvSpPr>
        <p:spPr>
          <a:xfrm flipV="1">
            <a:off x="1685057" y="2813074"/>
            <a:ext cx="5256584" cy="504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7803578" y="2813074"/>
            <a:ext cx="5256584" cy="504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116546" y="4826990"/>
            <a:ext cx="2393604" cy="1077218"/>
          </a:xfrm>
          <a:prstGeom prst="rect">
            <a:avLst/>
          </a:prstGeom>
          <a:noFill/>
        </p:spPr>
        <p:txBody>
          <a:bodyPr wrap="none" rtlCol="0">
            <a:spAutoFit/>
          </a:bodyPr>
          <a:lstStyle/>
          <a:p>
            <a:r>
              <a:rPr lang="en-GB" sz="3200" b="1" dirty="0" smtClean="0">
                <a:solidFill>
                  <a:schemeClr val="bg1"/>
                </a:solidFill>
              </a:rPr>
              <a:t>Complexity</a:t>
            </a:r>
          </a:p>
          <a:p>
            <a:pPr algn="ctr"/>
            <a:r>
              <a:rPr lang="en-GB" sz="3200" b="1" dirty="0" smtClean="0">
                <a:solidFill>
                  <a:schemeClr val="bg1"/>
                </a:solidFill>
              </a:rPr>
              <a:t>of </a:t>
            </a:r>
            <a:r>
              <a:rPr lang="en-GB" sz="3200" b="1" dirty="0">
                <a:solidFill>
                  <a:schemeClr val="bg1"/>
                </a:solidFill>
              </a:rPr>
              <a:t>T</a:t>
            </a:r>
            <a:r>
              <a:rPr lang="en-GB" sz="3200" b="1" dirty="0" smtClean="0">
                <a:solidFill>
                  <a:schemeClr val="bg1"/>
                </a:solidFill>
              </a:rPr>
              <a:t>ask</a:t>
            </a:r>
            <a:endParaRPr lang="en-GB" sz="3200" b="1" dirty="0">
              <a:solidFill>
                <a:schemeClr val="bg1"/>
              </a:solidFill>
            </a:endParaRPr>
          </a:p>
        </p:txBody>
      </p:sp>
      <p:sp>
        <p:nvSpPr>
          <p:cNvPr id="8" name="TextBox 7"/>
          <p:cNvSpPr txBox="1"/>
          <p:nvPr/>
        </p:nvSpPr>
        <p:spPr>
          <a:xfrm>
            <a:off x="9235067" y="4826990"/>
            <a:ext cx="2234907" cy="1077218"/>
          </a:xfrm>
          <a:prstGeom prst="rect">
            <a:avLst/>
          </a:prstGeom>
          <a:noFill/>
        </p:spPr>
        <p:txBody>
          <a:bodyPr wrap="none" rtlCol="0">
            <a:spAutoFit/>
          </a:bodyPr>
          <a:lstStyle/>
          <a:p>
            <a:pPr algn="ctr"/>
            <a:r>
              <a:rPr lang="en-GB" sz="3200" b="1" dirty="0" smtClean="0">
                <a:solidFill>
                  <a:schemeClr val="bg1"/>
                </a:solidFill>
              </a:rPr>
              <a:t>Number of</a:t>
            </a:r>
          </a:p>
          <a:p>
            <a:pPr algn="ctr"/>
            <a:r>
              <a:rPr lang="en-GB" sz="3200" b="1" dirty="0" smtClean="0">
                <a:solidFill>
                  <a:schemeClr val="bg1"/>
                </a:solidFill>
              </a:rPr>
              <a:t>People</a:t>
            </a:r>
            <a:endParaRPr lang="en-GB" sz="3200" b="1" dirty="0">
              <a:solidFill>
                <a:schemeClr val="bg1"/>
              </a:solidFill>
            </a:endParaRPr>
          </a:p>
        </p:txBody>
      </p:sp>
    </p:spTree>
    <p:custDataLst>
      <p:tags r:id="rId1"/>
    </p:custDataLst>
    <p:extLst>
      <p:ext uri="{BB962C8B-B14F-4D97-AF65-F5344CB8AC3E}">
        <p14:creationId xmlns:p14="http://schemas.microsoft.com/office/powerpoint/2010/main" val="3848472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Appropriate Choice of </a:t>
            </a:r>
            <a:r>
              <a:rPr lang="en-GB" dirty="0" smtClean="0">
                <a:solidFill>
                  <a:srgbClr val="0070C0"/>
                </a:solidFill>
                <a:latin typeface="Arial" panose="020B0604020202020204" pitchFamily="34" charset="0"/>
                <a:cs typeface="Arial" panose="020B0604020202020204" pitchFamily="34" charset="0"/>
              </a:rPr>
              <a:t>Activities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460921" y="1494011"/>
            <a:ext cx="14545615" cy="4832092"/>
          </a:xfrm>
          <a:prstGeom prst="rect">
            <a:avLst/>
          </a:prstGeom>
        </p:spPr>
        <p:txBody>
          <a:bodyPr wrap="square">
            <a:spAutoFit/>
          </a:bodyPr>
          <a:lstStyle/>
          <a:p>
            <a:pPr marL="457200" indent="-457200">
              <a:buFont typeface="Arial" panose="020B0604020202020204" pitchFamily="34" charset="0"/>
              <a:buChar char="•"/>
            </a:pPr>
            <a:r>
              <a:rPr lang="en-AU" sz="2800" dirty="0" smtClean="0"/>
              <a:t>Reducing </a:t>
            </a:r>
            <a:r>
              <a:rPr lang="en-AU" sz="2800" dirty="0"/>
              <a:t>the number of students in a class that will be completing higher risk/complexity </a:t>
            </a:r>
            <a:r>
              <a:rPr lang="en-AU" sz="2800" dirty="0" smtClean="0"/>
              <a:t>tasks</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Scheduling lessons </a:t>
            </a:r>
            <a:r>
              <a:rPr lang="en-AU" sz="2800" dirty="0"/>
              <a:t>so that multiple activities are happening simultaneously i.e. half of the class is completing a higher risk/complexity task while the remaining students are completing lower risk/complexity </a:t>
            </a:r>
            <a:r>
              <a:rPr lang="en-AU" sz="2800" dirty="0" smtClean="0"/>
              <a:t>tasks</a:t>
            </a:r>
          </a:p>
          <a:p>
            <a:endParaRPr lang="en-AU" sz="2800" dirty="0" smtClean="0"/>
          </a:p>
          <a:p>
            <a:r>
              <a:rPr lang="en-AU" sz="2800" dirty="0" smtClean="0"/>
              <a:t>A </a:t>
            </a:r>
            <a:r>
              <a:rPr lang="en-AU" sz="2800" dirty="0"/>
              <a:t>formal assessment of an activity can be conducted using the Task Based Risk Management Form. The use of a documented process to inform decision-making with consultation between all stakeholders will help to develop a common understanding and manage expectations of all parties</a:t>
            </a:r>
            <a:r>
              <a:rPr lang="en-AU" sz="2800" dirty="0" smtClean="0"/>
              <a:t>.</a:t>
            </a:r>
            <a:endParaRPr lang="en-AU" sz="2800" dirty="0"/>
          </a:p>
        </p:txBody>
      </p:sp>
    </p:spTree>
    <p:custDataLst>
      <p:tags r:id="rId1"/>
    </p:custDataLst>
    <p:extLst>
      <p:ext uri="{BB962C8B-B14F-4D97-AF65-F5344CB8AC3E}">
        <p14:creationId xmlns:p14="http://schemas.microsoft.com/office/powerpoint/2010/main" val="141725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Chemical Management - OHSMS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604937" y="1349995"/>
            <a:ext cx="14545615" cy="5693866"/>
          </a:xfrm>
          <a:prstGeom prst="rect">
            <a:avLst/>
          </a:prstGeom>
        </p:spPr>
        <p:txBody>
          <a:bodyPr wrap="square">
            <a:spAutoFit/>
          </a:bodyPr>
          <a:lstStyle/>
          <a:p>
            <a:r>
              <a:rPr lang="en-AU" sz="2400" dirty="0"/>
              <a:t>It is a legislative requirement to manage the risks associated with all chemicals stored and used in </a:t>
            </a:r>
            <a:r>
              <a:rPr lang="en-AU" sz="2400" dirty="0" smtClean="0"/>
              <a:t>technology areas. These areas may use Dangerous </a:t>
            </a:r>
            <a:r>
              <a:rPr lang="en-AU" sz="2400" dirty="0"/>
              <a:t>Goods and/or Hazardous </a:t>
            </a:r>
            <a:r>
              <a:rPr lang="en-AU" sz="2400" dirty="0" smtClean="0"/>
              <a:t>Substances.</a:t>
            </a:r>
          </a:p>
          <a:p>
            <a:endParaRPr lang="en-AU" sz="2400" dirty="0" smtClean="0"/>
          </a:p>
          <a:p>
            <a:pPr algn="ctr"/>
            <a:r>
              <a:rPr lang="en-AU" sz="2800" b="1" dirty="0" smtClean="0"/>
              <a:t>A school-wide process should already be in place to manage chemicals.</a:t>
            </a:r>
            <a:endParaRPr lang="en-AU" sz="2800" b="1" dirty="0"/>
          </a:p>
          <a:p>
            <a:endParaRPr lang="en-AU" sz="2400" dirty="0"/>
          </a:p>
          <a:p>
            <a:r>
              <a:rPr lang="en-AU" sz="2400" dirty="0" smtClean="0"/>
              <a:t>The hazards involved with the use of chemicals by completing a risk assessment of their use (this </a:t>
            </a:r>
            <a:r>
              <a:rPr lang="en-AU" sz="2400" dirty="0"/>
              <a:t>assessment can be completed using the </a:t>
            </a:r>
            <a:r>
              <a:rPr lang="en-AU" sz="2400" u="sng" dirty="0">
                <a:hlinkClick r:id="rId4"/>
              </a:rPr>
              <a:t>Task Based Risk Management Form</a:t>
            </a:r>
            <a:r>
              <a:rPr lang="en-AU" sz="2400" dirty="0"/>
              <a:t>).</a:t>
            </a:r>
          </a:p>
          <a:p>
            <a:r>
              <a:rPr lang="en-AU" sz="2400" dirty="0"/>
              <a:t>This assessment should include (but may not be limited to):</a:t>
            </a:r>
          </a:p>
          <a:p>
            <a:pPr marL="342900" lvl="0" indent="-342900">
              <a:buFont typeface="Arial" panose="020B0604020202020204" pitchFamily="34" charset="0"/>
              <a:buChar char="•"/>
            </a:pPr>
            <a:r>
              <a:rPr lang="en-GB" sz="2400" dirty="0"/>
              <a:t>The classification of the chemical (is it a dangerous good or a hazardous substance?);</a:t>
            </a:r>
            <a:endParaRPr lang="en-AU" sz="2400" dirty="0"/>
          </a:p>
          <a:p>
            <a:pPr marL="342900" lvl="0" indent="-342900">
              <a:buFont typeface="Arial" panose="020B0604020202020204" pitchFamily="34" charset="0"/>
              <a:buChar char="•"/>
            </a:pPr>
            <a:r>
              <a:rPr lang="en-GB" sz="2400" dirty="0"/>
              <a:t>PPE;</a:t>
            </a:r>
            <a:endParaRPr lang="en-AU" sz="2400" dirty="0"/>
          </a:p>
          <a:p>
            <a:pPr marL="342900" lvl="0" indent="-342900">
              <a:buFont typeface="Arial" panose="020B0604020202020204" pitchFamily="34" charset="0"/>
              <a:buChar char="•"/>
            </a:pPr>
            <a:r>
              <a:rPr lang="en-GB" sz="2400" dirty="0"/>
              <a:t>ventilation;</a:t>
            </a:r>
            <a:endParaRPr lang="en-AU" sz="2400" dirty="0"/>
          </a:p>
          <a:p>
            <a:pPr marL="342900" lvl="0" indent="-342900">
              <a:buFont typeface="Arial" panose="020B0604020202020204" pitchFamily="34" charset="0"/>
              <a:buChar char="•"/>
            </a:pPr>
            <a:r>
              <a:rPr lang="en-GB" sz="2400" dirty="0"/>
              <a:t>first aid;</a:t>
            </a:r>
            <a:endParaRPr lang="en-AU" sz="2400" dirty="0"/>
          </a:p>
          <a:p>
            <a:pPr marL="342900" lvl="0" indent="-342900">
              <a:buFont typeface="Arial" panose="020B0604020202020204" pitchFamily="34" charset="0"/>
              <a:buChar char="•"/>
            </a:pPr>
            <a:r>
              <a:rPr lang="en-GB" sz="2400" dirty="0"/>
              <a:t>training; and</a:t>
            </a:r>
            <a:endParaRPr lang="en-AU" sz="2400" dirty="0"/>
          </a:p>
          <a:p>
            <a:pPr marL="342900" lvl="0" indent="-342900">
              <a:buFont typeface="Arial" panose="020B0604020202020204" pitchFamily="34" charset="0"/>
              <a:buChar char="•"/>
            </a:pPr>
            <a:r>
              <a:rPr lang="en-GB" sz="2400" dirty="0"/>
              <a:t>Storage.</a:t>
            </a:r>
            <a:endParaRPr lang="en-AU" sz="2400" dirty="0"/>
          </a:p>
          <a:p>
            <a:endParaRPr lang="en-AU" sz="2400" dirty="0"/>
          </a:p>
        </p:txBody>
      </p:sp>
    </p:spTree>
    <p:custDataLst>
      <p:tags r:id="rId1"/>
    </p:custDataLst>
    <p:extLst>
      <p:ext uri="{BB962C8B-B14F-4D97-AF65-F5344CB8AC3E}">
        <p14:creationId xmlns:p14="http://schemas.microsoft.com/office/powerpoint/2010/main" val="3415974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Required Training</a:t>
            </a: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604937" y="1349995"/>
            <a:ext cx="14545615" cy="4893647"/>
          </a:xfrm>
          <a:prstGeom prst="rect">
            <a:avLst/>
          </a:prstGeom>
        </p:spPr>
        <p:txBody>
          <a:bodyPr wrap="square">
            <a:spAutoFit/>
          </a:bodyPr>
          <a:lstStyle/>
          <a:p>
            <a:r>
              <a:rPr lang="en-AU" sz="2400" dirty="0"/>
              <a:t>Teachers working in art, design and technology areas must have </a:t>
            </a:r>
            <a:r>
              <a:rPr lang="en-US" sz="2400" dirty="0"/>
              <a:t>appropriate training and experience with the use of the machines, equipment and chemicals that students will use in their </a:t>
            </a:r>
            <a:r>
              <a:rPr lang="en-US" sz="2400" dirty="0" smtClean="0"/>
              <a:t>classes.</a:t>
            </a:r>
          </a:p>
          <a:p>
            <a:endParaRPr lang="en-US" sz="2400" dirty="0"/>
          </a:p>
          <a:p>
            <a:r>
              <a:rPr lang="en-AU" sz="2400" dirty="0" smtClean="0"/>
              <a:t>The </a:t>
            </a:r>
            <a:r>
              <a:rPr lang="en-AU" sz="2400" dirty="0"/>
              <a:t>requirements for teaching technology subjects are outlined in the Victorian Institute of Teaching Specialist Area </a:t>
            </a:r>
            <a:r>
              <a:rPr lang="en-AU" sz="2400" dirty="0" smtClean="0"/>
              <a:t>Guidelines.</a:t>
            </a:r>
          </a:p>
          <a:p>
            <a:endParaRPr lang="en-AU" sz="2400" dirty="0" smtClean="0"/>
          </a:p>
          <a:p>
            <a:pPr marL="342900" indent="-342900">
              <a:buFont typeface="Arial" panose="020B0604020202020204" pitchFamily="34" charset="0"/>
              <a:buChar char="•"/>
            </a:pPr>
            <a:r>
              <a:rPr lang="en-AU" sz="2400" dirty="0" smtClean="0"/>
              <a:t>Teachers </a:t>
            </a:r>
            <a:r>
              <a:rPr lang="en-AU" sz="2400" b="1" dirty="0"/>
              <a:t>must</a:t>
            </a:r>
            <a:r>
              <a:rPr lang="en-AU" sz="2400" dirty="0"/>
              <a:t> have completed one year of study in Technology Studies which includes a range of materials and systems</a:t>
            </a:r>
            <a:r>
              <a:rPr lang="en-AU" sz="2400" dirty="0" smtClean="0"/>
              <a:t>.</a:t>
            </a:r>
          </a:p>
          <a:p>
            <a:endParaRPr lang="en-AU" sz="2400" dirty="0"/>
          </a:p>
          <a:p>
            <a:pPr marL="342900" indent="-342900">
              <a:buFont typeface="Arial" panose="020B0604020202020204" pitchFamily="34" charset="0"/>
              <a:buChar char="•"/>
            </a:pPr>
            <a:r>
              <a:rPr lang="en-AU" sz="2400" dirty="0"/>
              <a:t>All woodwork and metalwork teachers are required to pass the prescribed competency test in the VRQA accredited ‘</a:t>
            </a:r>
            <a:r>
              <a:rPr lang="en-AU" sz="2400" b="1" dirty="0"/>
              <a:t>Course in Safe Use of Machinery for Technology Teaching (Woodwork and Metalwork) (22231VIC</a:t>
            </a:r>
            <a:r>
              <a:rPr lang="en-AU" sz="2400" b="1" dirty="0" smtClean="0"/>
              <a:t>)</a:t>
            </a:r>
            <a:r>
              <a:rPr lang="en-AU" sz="2400" dirty="0" smtClean="0"/>
              <a:t>'.</a:t>
            </a:r>
          </a:p>
          <a:p>
            <a:endParaRPr lang="en-AU" sz="2400" dirty="0"/>
          </a:p>
        </p:txBody>
      </p:sp>
    </p:spTree>
    <p:custDataLst>
      <p:tags r:id="rId1"/>
    </p:custDataLst>
    <p:extLst>
      <p:ext uri="{BB962C8B-B14F-4D97-AF65-F5344CB8AC3E}">
        <p14:creationId xmlns:p14="http://schemas.microsoft.com/office/powerpoint/2010/main" val="4263403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Required Training</a:t>
            </a: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604937" y="1349995"/>
            <a:ext cx="14545615" cy="5632311"/>
          </a:xfrm>
          <a:prstGeom prst="rect">
            <a:avLst/>
          </a:prstGeom>
        </p:spPr>
        <p:txBody>
          <a:bodyPr wrap="square">
            <a:spAutoFit/>
          </a:bodyPr>
          <a:lstStyle/>
          <a:p>
            <a:r>
              <a:rPr lang="en-AU" sz="2400" dirty="0" smtClean="0"/>
              <a:t>Teachers </a:t>
            </a:r>
            <a:r>
              <a:rPr lang="en-AU" sz="2400" dirty="0"/>
              <a:t>who wish to specialize in a particular material or system, such as Agriculture, Automotive Studies, Electronics, Food (including Food Preparation and Food Technology), Horticulture, Metalwork, Textiles/Clothing or Wood, must hold one of the following</a:t>
            </a:r>
            <a:r>
              <a:rPr lang="en-AU" sz="2400" dirty="0" smtClean="0"/>
              <a:t>:</a:t>
            </a:r>
          </a:p>
          <a:p>
            <a:endParaRPr lang="en-AU" sz="2400" dirty="0"/>
          </a:p>
          <a:p>
            <a:pPr marL="342900" lvl="0" indent="-342900">
              <a:buFont typeface="Arial" panose="020B0604020202020204" pitchFamily="34" charset="0"/>
              <a:buChar char="•"/>
            </a:pPr>
            <a:r>
              <a:rPr lang="en-US" sz="2400" dirty="0"/>
              <a:t>Sub-major study in the specialist </a:t>
            </a:r>
            <a:r>
              <a:rPr lang="en-US" sz="2400" dirty="0" smtClean="0"/>
              <a:t>area</a:t>
            </a:r>
          </a:p>
          <a:p>
            <a:pPr lvl="0"/>
            <a:r>
              <a:rPr lang="en-US" sz="2400" dirty="0"/>
              <a:t>	</a:t>
            </a:r>
            <a:endParaRPr lang="en-US" sz="2400" dirty="0" smtClean="0"/>
          </a:p>
          <a:p>
            <a:pPr lvl="0"/>
            <a:r>
              <a:rPr lang="en-US" sz="2400" dirty="0"/>
              <a:t>	</a:t>
            </a:r>
            <a:r>
              <a:rPr lang="en-US" sz="2400" dirty="0" smtClean="0"/>
              <a:t>or</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US" sz="2400" dirty="0"/>
              <a:t>Industry or Vocational Education and Training (VET) qualifications equivalent to Certificate IV or higher in the specialist </a:t>
            </a:r>
            <a:r>
              <a:rPr lang="en-US" sz="2400" dirty="0" smtClean="0"/>
              <a:t>area</a:t>
            </a:r>
          </a:p>
          <a:p>
            <a:pPr lvl="0"/>
            <a:r>
              <a:rPr lang="en-US" sz="2400" dirty="0"/>
              <a:t>	</a:t>
            </a:r>
          </a:p>
          <a:p>
            <a:pPr lvl="0"/>
            <a:r>
              <a:rPr lang="en-US" sz="2400" dirty="0"/>
              <a:t>	or</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US" sz="2400" dirty="0"/>
              <a:t>Certificate of Proficiency in a relevant trade </a:t>
            </a:r>
            <a:r>
              <a:rPr lang="en-US" sz="2400" dirty="0" smtClean="0"/>
              <a:t>area</a:t>
            </a:r>
            <a:endParaRPr lang="en-AU" sz="2400" dirty="0"/>
          </a:p>
          <a:p>
            <a:endParaRPr lang="en-AU" sz="2400" dirty="0"/>
          </a:p>
        </p:txBody>
      </p:sp>
    </p:spTree>
    <p:custDataLst>
      <p:tags r:id="rId1"/>
    </p:custDataLst>
    <p:extLst>
      <p:ext uri="{BB962C8B-B14F-4D97-AF65-F5344CB8AC3E}">
        <p14:creationId xmlns:p14="http://schemas.microsoft.com/office/powerpoint/2010/main" val="1387723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Required Training</a:t>
            </a: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604937" y="1349995"/>
            <a:ext cx="14545615" cy="830997"/>
          </a:xfrm>
          <a:prstGeom prst="rect">
            <a:avLst/>
          </a:prstGeom>
        </p:spPr>
        <p:txBody>
          <a:bodyPr wrap="square">
            <a:spAutoFit/>
          </a:bodyPr>
          <a:lstStyle/>
          <a:p>
            <a:r>
              <a:rPr lang="en-AU" sz="2400" dirty="0" smtClean="0"/>
              <a:t>All employees whose role requires the use of plant and equipment shall complete the </a:t>
            </a:r>
            <a:r>
              <a:rPr lang="en-AU" sz="2400" b="1" dirty="0" smtClean="0"/>
              <a:t>Technology Safety and Understanding</a:t>
            </a:r>
            <a:r>
              <a:rPr lang="en-AU" sz="2400" dirty="0" smtClean="0"/>
              <a:t> </a:t>
            </a:r>
            <a:r>
              <a:rPr lang="en-AU" sz="2400" dirty="0"/>
              <a:t>and </a:t>
            </a:r>
            <a:r>
              <a:rPr lang="en-AU" sz="2400" b="1" dirty="0" smtClean="0"/>
              <a:t>Following </a:t>
            </a:r>
            <a:r>
              <a:rPr lang="en-AU" sz="2400" b="1" dirty="0"/>
              <a:t>Safe Work </a:t>
            </a:r>
            <a:r>
              <a:rPr lang="en-AU" sz="2400" b="1" dirty="0" smtClean="0"/>
              <a:t>Procedures</a:t>
            </a:r>
            <a:r>
              <a:rPr lang="en-AU" sz="2400" dirty="0" smtClean="0"/>
              <a:t> eLearning modules</a:t>
            </a:r>
          </a:p>
        </p:txBody>
      </p:sp>
      <p:pic>
        <p:nvPicPr>
          <p:cNvPr id="1026" name="Picture 2" descr="Description: C:\Users\08793665\AppData\Local\Temp\SnipImage-{28777A5C-8F70-412E-9B01-0342460DC5C4}.PNG"/>
          <p:cNvPicPr>
            <a:picLocks noChangeAspect="1" noChangeArrowheads="1"/>
          </p:cNvPicPr>
          <p:nvPr/>
        </p:nvPicPr>
        <p:blipFill rotWithShape="1">
          <a:blip r:embed="rId4">
            <a:extLst>
              <a:ext uri="{28A0092B-C50C-407E-A947-70E740481C1C}">
                <a14:useLocalDpi xmlns:a14="http://schemas.microsoft.com/office/drawing/2010/main" val="0"/>
              </a:ext>
            </a:extLst>
          </a:blip>
          <a:srcRect t="29232" r="55633"/>
          <a:stretch/>
        </p:blipFill>
        <p:spPr bwMode="auto">
          <a:xfrm>
            <a:off x="9461921" y="4302322"/>
            <a:ext cx="5175511" cy="3738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698116" y="2718147"/>
            <a:ext cx="10199432" cy="1296144"/>
          </a:xfrm>
          <a:prstGeom prst="rect">
            <a:avLst/>
          </a:prstGeom>
          <a:ln>
            <a:noFill/>
          </a:ln>
          <a:effectLst>
            <a:outerShdw blurRad="292100" dist="139700" dir="2700000" algn="tl" rotWithShape="0">
              <a:srgbClr val="333333">
                <a:alpha val="65000"/>
              </a:srgbClr>
            </a:outerShdw>
          </a:effectLst>
        </p:spPr>
      </p:pic>
      <p:sp>
        <p:nvSpPr>
          <p:cNvPr id="3" name="Bent Arrow 2"/>
          <p:cNvSpPr/>
          <p:nvPr/>
        </p:nvSpPr>
        <p:spPr>
          <a:xfrm flipV="1">
            <a:off x="5573489" y="4302322"/>
            <a:ext cx="2880320" cy="24482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871154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Other</a:t>
            </a:r>
            <a:endParaRPr lang="en-GB"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829073" y="1494011"/>
            <a:ext cx="11593288" cy="6370975"/>
          </a:xfrm>
          <a:prstGeom prst="rect">
            <a:avLst/>
          </a:prstGeom>
        </p:spPr>
        <p:txBody>
          <a:bodyPr wrap="square">
            <a:spAutoFit/>
          </a:bodyPr>
          <a:lstStyle/>
          <a:p>
            <a:pPr marL="857250" indent="-857250">
              <a:spcBef>
                <a:spcPts val="300"/>
              </a:spcBef>
              <a:spcAft>
                <a:spcPts val="300"/>
              </a:spcAft>
              <a:buFont typeface="Arial" panose="020B0604020202020204" pitchFamily="34" charset="0"/>
              <a:buChar char="•"/>
            </a:pPr>
            <a:r>
              <a:rPr lang="en-AU" sz="5400" b="1" dirty="0" smtClean="0"/>
              <a:t>Welding Bays and Visibility</a:t>
            </a:r>
          </a:p>
          <a:p>
            <a:pPr marL="857250" indent="-857250">
              <a:spcBef>
                <a:spcPts val="300"/>
              </a:spcBef>
              <a:spcAft>
                <a:spcPts val="300"/>
              </a:spcAft>
              <a:buFont typeface="Arial" panose="020B0604020202020204" pitchFamily="34" charset="0"/>
              <a:buChar char="•"/>
            </a:pPr>
            <a:r>
              <a:rPr lang="en-AU" sz="5400" b="1" dirty="0" smtClean="0"/>
              <a:t>Emergency/First Aid Resources</a:t>
            </a:r>
          </a:p>
          <a:p>
            <a:pPr marL="857250" indent="-857250">
              <a:spcBef>
                <a:spcPts val="300"/>
              </a:spcBef>
              <a:spcAft>
                <a:spcPts val="300"/>
              </a:spcAft>
              <a:buFont typeface="Arial" panose="020B0604020202020204" pitchFamily="34" charset="0"/>
              <a:buChar char="•"/>
            </a:pPr>
            <a:r>
              <a:rPr lang="en-AU" sz="5400" b="1" dirty="0" smtClean="0"/>
              <a:t>Floor Surfaces</a:t>
            </a:r>
            <a:endParaRPr lang="en-AU" sz="5400" b="1" dirty="0"/>
          </a:p>
          <a:p>
            <a:pPr marL="857250" indent="-857250">
              <a:spcBef>
                <a:spcPts val="300"/>
              </a:spcBef>
              <a:spcAft>
                <a:spcPts val="300"/>
              </a:spcAft>
              <a:buFont typeface="Arial" panose="020B0604020202020204" pitchFamily="34" charset="0"/>
              <a:buChar char="•"/>
            </a:pPr>
            <a:r>
              <a:rPr lang="en-AU" sz="5400" b="1" dirty="0" smtClean="0"/>
              <a:t>Slips, Trips and Falls</a:t>
            </a:r>
          </a:p>
          <a:p>
            <a:pPr marL="857250" indent="-857250">
              <a:spcBef>
                <a:spcPts val="300"/>
              </a:spcBef>
              <a:spcAft>
                <a:spcPts val="300"/>
              </a:spcAft>
              <a:buFont typeface="Arial" panose="020B0604020202020204" pitchFamily="34" charset="0"/>
              <a:buChar char="•"/>
            </a:pPr>
            <a:r>
              <a:rPr lang="en-US" sz="5400" b="1" dirty="0" smtClean="0"/>
              <a:t>Notifiable Incidents</a:t>
            </a:r>
          </a:p>
          <a:p>
            <a:pPr marL="857250" indent="-857250">
              <a:spcBef>
                <a:spcPts val="300"/>
              </a:spcBef>
              <a:spcAft>
                <a:spcPts val="300"/>
              </a:spcAft>
              <a:buFont typeface="Arial" panose="020B0604020202020204" pitchFamily="34" charset="0"/>
              <a:buChar char="•"/>
            </a:pPr>
            <a:r>
              <a:rPr lang="en-US" sz="5400" b="1" dirty="0" smtClean="0"/>
              <a:t>Issue Resolution Process</a:t>
            </a:r>
          </a:p>
          <a:p>
            <a:pPr marL="857250" indent="-857250">
              <a:spcBef>
                <a:spcPts val="300"/>
              </a:spcBef>
              <a:spcAft>
                <a:spcPts val="300"/>
              </a:spcAft>
              <a:buFont typeface="Arial" panose="020B0604020202020204" pitchFamily="34" charset="0"/>
              <a:buChar char="•"/>
            </a:pPr>
            <a:r>
              <a:rPr lang="en-US" sz="5400" b="1" dirty="0" smtClean="0"/>
              <a:t>Other?</a:t>
            </a:r>
            <a:endParaRPr lang="en-AU" sz="5400" b="1" dirty="0"/>
          </a:p>
        </p:txBody>
      </p:sp>
    </p:spTree>
    <p:custDataLst>
      <p:tags r:id="rId1"/>
    </p:custDataLst>
    <p:extLst>
      <p:ext uri="{BB962C8B-B14F-4D97-AF65-F5344CB8AC3E}">
        <p14:creationId xmlns:p14="http://schemas.microsoft.com/office/powerpoint/2010/main" val="2535693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Return to work</a:t>
            </a:r>
          </a:p>
        </p:txBody>
      </p:sp>
      <p:sp>
        <p:nvSpPr>
          <p:cNvPr id="5" name="Rectangle 13"/>
          <p:cNvSpPr txBox="1">
            <a:spLocks noChangeArrowheads="1"/>
          </p:cNvSpPr>
          <p:nvPr/>
        </p:nvSpPr>
        <p:spPr bwMode="auto">
          <a:xfrm>
            <a:off x="1321853" y="1277941"/>
            <a:ext cx="13227124" cy="6192735"/>
          </a:xfrm>
          <a:prstGeom prst="rect">
            <a:avLst/>
          </a:prstGeom>
          <a:noFill/>
          <a:ln w="9525">
            <a:noFill/>
            <a:miter lim="800000"/>
            <a:headEnd/>
            <a:tailEnd/>
          </a:ln>
        </p:spPr>
        <p:txBody>
          <a:bodyPr vert="horz" wrap="square" lIns="130014" tIns="65011" rIns="130014" bIns="65011" numCol="1" anchor="t" anchorCtr="0" compatLnSpc="1">
            <a:prstTxWarp prst="textNoShape">
              <a:avLst/>
            </a:prstTxWarp>
          </a:bodyPr>
          <a:lstStyle>
            <a:lvl1pPr marL="487363" indent="-487363" algn="l" defTabSz="1300163" rtl="0" eaLnBrk="0" fontAlgn="base" hangingPunct="0">
              <a:spcBef>
                <a:spcPts val="800"/>
              </a:spcBef>
              <a:spcAft>
                <a:spcPct val="0"/>
              </a:spcAft>
              <a:buSzPct val="100000"/>
              <a:buChar char="•"/>
              <a:defRPr lang="en-AU" sz="3300">
                <a:solidFill>
                  <a:srgbClr val="4B4B4B"/>
                </a:solidFill>
                <a:latin typeface="Arial"/>
                <a:ea typeface="ＭＳ Ｐゴシック"/>
                <a:cs typeface="ＭＳ Ｐゴシック"/>
              </a:defRPr>
            </a:lvl1pPr>
            <a:lvl2pPr marL="1057275" lvl="1" indent="-404813" algn="l" defTabSz="1300163" rtl="0" eaLnBrk="0" fontAlgn="base" hangingPunct="0">
              <a:spcBef>
                <a:spcPts val="700"/>
              </a:spcBef>
              <a:spcAft>
                <a:spcPct val="0"/>
              </a:spcAft>
              <a:buSzPct val="100000"/>
              <a:buChar char="–"/>
              <a:defRPr lang="en-AU" sz="2800">
                <a:solidFill>
                  <a:srgbClr val="4B4B4B"/>
                </a:solidFill>
                <a:latin typeface="Arial"/>
                <a:ea typeface="ＭＳ Ｐゴシック"/>
                <a:cs typeface="ＭＳ Ｐゴシック"/>
              </a:defRPr>
            </a:lvl2pPr>
            <a:lvl3pPr marL="1625600" lvl="2" indent="-323850" algn="l" defTabSz="1300163" rtl="0" eaLnBrk="0" fontAlgn="base" hangingPunct="0">
              <a:spcBef>
                <a:spcPts val="500"/>
              </a:spcBef>
              <a:spcAft>
                <a:spcPct val="0"/>
              </a:spcAft>
              <a:buSzPct val="100000"/>
              <a:buChar char="•"/>
              <a:defRPr lang="en-AU" sz="2200">
                <a:solidFill>
                  <a:srgbClr val="4B4B4B"/>
                </a:solidFill>
                <a:latin typeface="Arial"/>
                <a:ea typeface="ＭＳ Ｐゴシック"/>
                <a:cs typeface="ＭＳ Ｐゴシック"/>
              </a:defRPr>
            </a:lvl3pPr>
            <a:lvl4pPr marL="2274888" lvl="3"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4pPr>
            <a:lvl5pPr marL="2924175" lvl="4"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5pPr>
            <a:lvl6pPr marL="33813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6pPr>
            <a:lvl7pPr marL="38385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7pPr>
            <a:lvl8pPr marL="42957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8pPr>
            <a:lvl9pPr marL="47529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9pPr>
          </a:lstStyle>
          <a:p>
            <a:pPr marL="0" indent="0" algn="ctr">
              <a:buNone/>
            </a:pPr>
            <a:endParaRPr lang="en-GB" sz="3700" b="1" dirty="0"/>
          </a:p>
          <a:p>
            <a:pPr marL="0" indent="0" algn="ctr">
              <a:buNone/>
            </a:pPr>
            <a:r>
              <a:rPr lang="en-GB" sz="4400" b="1" dirty="0" smtClean="0">
                <a:solidFill>
                  <a:schemeClr val="tx1"/>
                </a:solidFill>
              </a:rPr>
              <a:t>DET </a:t>
            </a:r>
            <a:r>
              <a:rPr lang="en-GB" sz="4400" b="1" dirty="0">
                <a:solidFill>
                  <a:schemeClr val="tx1"/>
                </a:solidFill>
              </a:rPr>
              <a:t>OHS Advisory Service</a:t>
            </a:r>
          </a:p>
          <a:p>
            <a:pPr marL="0" indent="0" algn="ctr">
              <a:buNone/>
            </a:pPr>
            <a:r>
              <a:rPr lang="en-GB" sz="4700" dirty="0">
                <a:solidFill>
                  <a:schemeClr val="tx1"/>
                </a:solidFill>
              </a:rPr>
              <a:t>1300 074 715</a:t>
            </a:r>
            <a:r>
              <a:rPr lang="en-GB" sz="4000" dirty="0">
                <a:solidFill>
                  <a:schemeClr val="tx1"/>
                </a:solidFill>
              </a:rPr>
              <a:t/>
            </a:r>
            <a:br>
              <a:rPr lang="en-GB" sz="4000" dirty="0">
                <a:solidFill>
                  <a:schemeClr val="tx1"/>
                </a:solidFill>
              </a:rPr>
            </a:br>
            <a:r>
              <a:rPr lang="en-GB" sz="4000" dirty="0"/>
              <a:t/>
            </a:r>
            <a:br>
              <a:rPr lang="en-GB" sz="4000" dirty="0"/>
            </a:br>
            <a:r>
              <a:rPr lang="en-GB" sz="4000" dirty="0">
                <a:hlinkClick r:id="rId3"/>
              </a:rPr>
              <a:t>safety@edumail.vic.gov.au</a:t>
            </a:r>
            <a:r>
              <a:rPr lang="en-GB" sz="4000" dirty="0"/>
              <a:t/>
            </a:r>
            <a:br>
              <a:rPr lang="en-GB" sz="4000" dirty="0"/>
            </a:br>
            <a:r>
              <a:rPr lang="en-GB" sz="4000" dirty="0">
                <a:solidFill>
                  <a:schemeClr val="tx1"/>
                </a:solidFill>
              </a:rPr>
              <a:t/>
            </a:r>
            <a:br>
              <a:rPr lang="en-GB" sz="4000" dirty="0">
                <a:solidFill>
                  <a:schemeClr val="tx1"/>
                </a:solidFill>
              </a:rPr>
            </a:br>
            <a:r>
              <a:rPr lang="en-GB" sz="4000" dirty="0">
                <a:solidFill>
                  <a:schemeClr val="tx1"/>
                </a:solidFill>
              </a:rPr>
              <a:t>(Marsh consultants available </a:t>
            </a:r>
            <a:r>
              <a:rPr lang="en-GB" sz="4000" dirty="0" smtClean="0">
                <a:solidFill>
                  <a:schemeClr val="tx1"/>
                </a:solidFill>
              </a:rPr>
              <a:t>8:30-5:00</a:t>
            </a:r>
          </a:p>
          <a:p>
            <a:pPr marL="0" indent="0" algn="ctr">
              <a:buNone/>
            </a:pPr>
            <a:r>
              <a:rPr lang="en-GB" sz="4000" dirty="0" smtClean="0">
                <a:solidFill>
                  <a:schemeClr val="tx1"/>
                </a:solidFill>
              </a:rPr>
              <a:t>Monday </a:t>
            </a:r>
            <a:r>
              <a:rPr lang="en-GB" sz="4000" dirty="0">
                <a:solidFill>
                  <a:schemeClr val="tx1"/>
                </a:solidFill>
              </a:rPr>
              <a:t>to Friday, including school holidays)</a:t>
            </a:r>
          </a:p>
        </p:txBody>
      </p:sp>
    </p:spTree>
    <p:custDataLst>
      <p:tags r:id="rId1"/>
    </p:custDataLst>
    <p:extLst>
      <p:ext uri="{BB962C8B-B14F-4D97-AF65-F5344CB8AC3E}">
        <p14:creationId xmlns:p14="http://schemas.microsoft.com/office/powerpoint/2010/main" val="224554545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galLong"/>
          <p:cNvSpPr txBox="1">
            <a:spLocks noChangeArrowheads="1"/>
          </p:cNvSpPr>
          <p:nvPr>
            <p:custDataLst>
              <p:tags r:id="rId2"/>
            </p:custDataLst>
          </p:nvPr>
        </p:nvSpPr>
        <p:spPr bwMode="auto">
          <a:xfrm>
            <a:off x="1062500" y="7021381"/>
            <a:ext cx="13659383" cy="7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a:lnSpc>
                <a:spcPct val="100000"/>
              </a:lnSpc>
              <a:spcBef>
                <a:spcPct val="60000"/>
              </a:spcBef>
            </a:pPr>
            <a:r>
              <a:rPr lang="en-AU" sz="1100" dirty="0">
                <a:solidFill>
                  <a:srgbClr val="7C848A"/>
                </a:solidFill>
              </a:rPr>
              <a:t>The information contained in this facsimile message is confidential, may be privileged, and is intended for the use of the individual or entity named above.  If you, the reader of this message, are not the intended recipient, the agent, or employee responsible for delivering this transmission to the intended recipient, you are expressly prohibited from copying, disseminating, distributing or in any other way using any of the information in this facsimile message.</a:t>
            </a:r>
          </a:p>
          <a:p>
            <a:pPr algn="l">
              <a:lnSpc>
                <a:spcPct val="100000"/>
              </a:lnSpc>
              <a:spcBef>
                <a:spcPct val="60000"/>
              </a:spcBef>
            </a:pPr>
            <a:r>
              <a:rPr lang="en-AU" sz="1100" dirty="0">
                <a:solidFill>
                  <a:srgbClr val="7C848A"/>
                </a:solidFill>
              </a:rPr>
              <a:t>If this communication contains personal information we expect you to treat that information in accordance with the Australian Privacy Act 1988 (Cth) or equivalent.  You must advise us if you cannot comply.</a:t>
            </a:r>
            <a:endParaRPr lang="en-GB" sz="1100" dirty="0">
              <a:solidFill>
                <a:srgbClr val="7C848A"/>
              </a:solidFill>
            </a:endParaRPr>
          </a:p>
        </p:txBody>
      </p:sp>
      <p:sp>
        <p:nvSpPr>
          <p:cNvPr id="3" name="Rectangle 2"/>
          <p:cNvSpPr/>
          <p:nvPr/>
        </p:nvSpPr>
        <p:spPr>
          <a:xfrm>
            <a:off x="4983050" y="3438226"/>
            <a:ext cx="4701862" cy="1077186"/>
          </a:xfrm>
          <a:prstGeom prst="rect">
            <a:avLst/>
          </a:prstGeom>
        </p:spPr>
        <p:txBody>
          <a:bodyPr wrap="none" lIns="91407" tIns="45704" rIns="91407" bIns="45704">
            <a:spAutoFit/>
          </a:bodyPr>
          <a:lstStyle/>
          <a:p>
            <a:r>
              <a:rPr lang="en-US" sz="6400" b="1" dirty="0"/>
              <a:t>Questions?</a:t>
            </a:r>
            <a:endParaRPr lang="en-GB" sz="6400" b="1" dirty="0"/>
          </a:p>
        </p:txBody>
      </p:sp>
      <p:sp>
        <p:nvSpPr>
          <p:cNvPr id="2" name="Rectangle 1">
            <a:hlinkClick r:id="rId5" action="ppaction://hlinkpres?slideindex=1&amp;slidetitle="/>
          </p:cNvPr>
          <p:cNvSpPr/>
          <p:nvPr/>
        </p:nvSpPr>
        <p:spPr>
          <a:xfrm>
            <a:off x="370884" y="269880"/>
            <a:ext cx="14869709"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GB" dirty="0">
              <a:noFill/>
            </a:endParaRPr>
          </a:p>
        </p:txBody>
      </p:sp>
    </p:spTree>
    <p:custDataLst>
      <p:tags r:id="rId1"/>
    </p:custDataLst>
    <p:extLst>
      <p:ext uri="{BB962C8B-B14F-4D97-AF65-F5344CB8AC3E}">
        <p14:creationId xmlns:p14="http://schemas.microsoft.com/office/powerpoint/2010/main" val="1890998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links</a:t>
            </a:r>
            <a:endParaRPr lang="en-US" dirty="0"/>
          </a:p>
        </p:txBody>
      </p:sp>
      <p:sp>
        <p:nvSpPr>
          <p:cNvPr id="4" name="Rectangle 13"/>
          <p:cNvSpPr txBox="1">
            <a:spLocks noChangeArrowheads="1"/>
          </p:cNvSpPr>
          <p:nvPr/>
        </p:nvSpPr>
        <p:spPr bwMode="auto">
          <a:xfrm>
            <a:off x="1321853" y="1277941"/>
            <a:ext cx="13227124" cy="7056830"/>
          </a:xfrm>
          <a:prstGeom prst="rect">
            <a:avLst/>
          </a:prstGeom>
          <a:noFill/>
          <a:ln w="9525">
            <a:noFill/>
            <a:miter lim="800000"/>
            <a:headEnd/>
            <a:tailEnd/>
          </a:ln>
        </p:spPr>
        <p:txBody>
          <a:bodyPr vert="horz" wrap="square" lIns="130014" tIns="65011" rIns="130014" bIns="65011" numCol="1" anchor="t" anchorCtr="0" compatLnSpc="1">
            <a:prstTxWarp prst="textNoShape">
              <a:avLst/>
            </a:prstTxWarp>
          </a:bodyPr>
          <a:lstStyle>
            <a:lvl1pPr marL="487363" indent="-487363" algn="l" defTabSz="1300163" rtl="0" eaLnBrk="0" fontAlgn="base" hangingPunct="0">
              <a:spcBef>
                <a:spcPts val="800"/>
              </a:spcBef>
              <a:spcAft>
                <a:spcPct val="0"/>
              </a:spcAft>
              <a:buSzPct val="100000"/>
              <a:buChar char="•"/>
              <a:defRPr lang="en-AU" sz="3300">
                <a:solidFill>
                  <a:srgbClr val="4B4B4B"/>
                </a:solidFill>
                <a:latin typeface="Arial"/>
                <a:ea typeface="ＭＳ Ｐゴシック"/>
                <a:cs typeface="ＭＳ Ｐゴシック"/>
              </a:defRPr>
            </a:lvl1pPr>
            <a:lvl2pPr marL="1057275" lvl="1" indent="-404813" algn="l" defTabSz="1300163" rtl="0" eaLnBrk="0" fontAlgn="base" hangingPunct="0">
              <a:spcBef>
                <a:spcPts val="700"/>
              </a:spcBef>
              <a:spcAft>
                <a:spcPct val="0"/>
              </a:spcAft>
              <a:buSzPct val="100000"/>
              <a:buChar char="–"/>
              <a:defRPr lang="en-AU" sz="2800">
                <a:solidFill>
                  <a:srgbClr val="4B4B4B"/>
                </a:solidFill>
                <a:latin typeface="Arial"/>
                <a:ea typeface="ＭＳ Ｐゴシック"/>
                <a:cs typeface="ＭＳ Ｐゴシック"/>
              </a:defRPr>
            </a:lvl2pPr>
            <a:lvl3pPr marL="1625600" lvl="2" indent="-323850" algn="l" defTabSz="1300163" rtl="0" eaLnBrk="0" fontAlgn="base" hangingPunct="0">
              <a:spcBef>
                <a:spcPts val="500"/>
              </a:spcBef>
              <a:spcAft>
                <a:spcPct val="0"/>
              </a:spcAft>
              <a:buSzPct val="100000"/>
              <a:buChar char="•"/>
              <a:defRPr lang="en-AU" sz="2200">
                <a:solidFill>
                  <a:srgbClr val="4B4B4B"/>
                </a:solidFill>
                <a:latin typeface="Arial"/>
                <a:ea typeface="ＭＳ Ｐゴシック"/>
                <a:cs typeface="ＭＳ Ｐゴシック"/>
              </a:defRPr>
            </a:lvl3pPr>
            <a:lvl4pPr marL="2274888" lvl="3"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4pPr>
            <a:lvl5pPr marL="2924175" lvl="4"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5pPr>
            <a:lvl6pPr marL="33813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6pPr>
            <a:lvl7pPr marL="38385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7pPr>
            <a:lvl8pPr marL="42957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8pPr>
            <a:lvl9pPr marL="4752975" indent="-323850" algn="l" defTabSz="1300163" rtl="0" eaLnBrk="0" fontAlgn="base" hangingPunct="0">
              <a:spcBef>
                <a:spcPts val="500"/>
              </a:spcBef>
              <a:spcAft>
                <a:spcPct val="0"/>
              </a:spcAft>
              <a:buSzPct val="100000"/>
              <a:buChar char="»"/>
              <a:defRPr lang="en-AU" sz="1900">
                <a:solidFill>
                  <a:srgbClr val="4B4B4B"/>
                </a:solidFill>
                <a:latin typeface="Arial"/>
                <a:ea typeface="ＭＳ Ｐゴシック"/>
                <a:cs typeface="ＭＳ Ｐゴシック"/>
              </a:defRPr>
            </a:lvl9pPr>
          </a:lstStyle>
          <a:p>
            <a:pPr>
              <a:spcAft>
                <a:spcPts val="800"/>
              </a:spcAft>
            </a:pPr>
            <a:r>
              <a:rPr lang="en-US" sz="2000" dirty="0"/>
              <a:t>Use of Machinery in Technology Teaching page: </a:t>
            </a:r>
            <a:r>
              <a:rPr lang="en-US" sz="2000" u="sng" dirty="0">
                <a:hlinkClick r:id="rId3"/>
              </a:rPr>
              <a:t>http://www.education.vic.gov.au/school/principals/management/Pages/technology.aspx</a:t>
            </a:r>
          </a:p>
          <a:p>
            <a:pPr>
              <a:spcAft>
                <a:spcPts val="800"/>
              </a:spcAft>
            </a:pPr>
            <a:r>
              <a:rPr lang="en-US" sz="2000" dirty="0" smtClean="0"/>
              <a:t>List of OHS Training Providers including Safe Use of Machinery providers: </a:t>
            </a:r>
            <a:r>
              <a:rPr lang="en-US" sz="2000" u="sng" dirty="0" smtClean="0">
                <a:hlinkClick r:id="rId4"/>
              </a:rPr>
              <a:t>http://www.education.vic.gov.au/Documents/school/principals/management/ohstrainingshcourses.docx</a:t>
            </a:r>
          </a:p>
          <a:p>
            <a:pPr>
              <a:spcAft>
                <a:spcPts val="800"/>
              </a:spcAft>
            </a:pPr>
            <a:r>
              <a:rPr lang="en-US" sz="2000" dirty="0" smtClean="0"/>
              <a:t>Plant </a:t>
            </a:r>
            <a:r>
              <a:rPr lang="en-US" sz="2000" dirty="0"/>
              <a:t>and Equipment Risk Management Forms and Safe Work Procedures: </a:t>
            </a:r>
            <a:r>
              <a:rPr lang="en-US" sz="2000" u="sng" dirty="0">
                <a:hlinkClick r:id="rId5"/>
              </a:rPr>
              <a:t>http://www.education.vic.gov.au/school/principals/management/Pages/plantequipriskmgt.aspx</a:t>
            </a:r>
          </a:p>
          <a:p>
            <a:pPr>
              <a:spcAft>
                <a:spcPts val="800"/>
              </a:spcAft>
            </a:pPr>
            <a:r>
              <a:rPr lang="en-US" sz="2000" dirty="0" err="1" smtClean="0"/>
              <a:t>Notifiable</a:t>
            </a:r>
            <a:r>
              <a:rPr lang="en-US" sz="2000" dirty="0" smtClean="0"/>
              <a:t> </a:t>
            </a:r>
            <a:r>
              <a:rPr lang="en-US" sz="2000" dirty="0"/>
              <a:t>Incidents Flowchart: </a:t>
            </a:r>
            <a:r>
              <a:rPr lang="en-US" sz="2000" u="sng" dirty="0">
                <a:hlinkClick r:id="rId6"/>
              </a:rPr>
              <a:t>http://www.education.vic.gov.au/Documents/school/principals/management/incidentnotificationflowchart.docx</a:t>
            </a:r>
          </a:p>
          <a:p>
            <a:pPr>
              <a:spcAft>
                <a:spcPts val="800"/>
              </a:spcAft>
            </a:pPr>
            <a:r>
              <a:rPr lang="en-US" sz="2000" dirty="0" smtClean="0"/>
              <a:t>Issue </a:t>
            </a:r>
            <a:r>
              <a:rPr lang="en-US" sz="2000" dirty="0"/>
              <a:t>Resolution Flowchart: </a:t>
            </a:r>
            <a:r>
              <a:rPr lang="en-US" sz="2000" u="sng" dirty="0">
                <a:hlinkClick r:id="rId7"/>
              </a:rPr>
              <a:t>http://www.education.vic.gov.au/Documents/school/principals/management/issueresolutionflowchart.docx</a:t>
            </a:r>
          </a:p>
          <a:p>
            <a:pPr>
              <a:spcAft>
                <a:spcPts val="800"/>
              </a:spcAft>
            </a:pPr>
            <a:r>
              <a:rPr lang="en-US" sz="2000" dirty="0" smtClean="0"/>
              <a:t>Chemical </a:t>
            </a:r>
            <a:r>
              <a:rPr lang="en-US" sz="2000" dirty="0"/>
              <a:t>Management: </a:t>
            </a:r>
            <a:r>
              <a:rPr lang="en-US" sz="2000" u="sng" dirty="0">
                <a:hlinkClick r:id="rId8"/>
              </a:rPr>
              <a:t>http://www.education.vic.gov.au/school/principals/management/Pages/chemicalmgt.aspx</a:t>
            </a:r>
          </a:p>
          <a:p>
            <a:pPr>
              <a:spcAft>
                <a:spcPts val="800"/>
              </a:spcAft>
            </a:pPr>
            <a:r>
              <a:rPr lang="en-US" sz="2000" dirty="0" smtClean="0"/>
              <a:t>Noise </a:t>
            </a:r>
            <a:r>
              <a:rPr lang="en-US" sz="2000" dirty="0"/>
              <a:t>(including hearing test reimbursement information for DET schools): </a:t>
            </a:r>
            <a:r>
              <a:rPr lang="en-US" sz="2000" u="sng" dirty="0">
                <a:hlinkClick r:id="rId9"/>
              </a:rPr>
              <a:t>http://www.education.vic.gov.au/school/principals/management/Pages/noise.aspx</a:t>
            </a:r>
          </a:p>
          <a:p>
            <a:pPr>
              <a:spcAft>
                <a:spcPts val="800"/>
              </a:spcAft>
            </a:pPr>
            <a:r>
              <a:rPr lang="en-US" sz="2000" dirty="0" smtClean="0"/>
              <a:t>eLearning </a:t>
            </a:r>
            <a:r>
              <a:rPr lang="en-US" sz="2000" dirty="0"/>
              <a:t>module login page (for DET schools): </a:t>
            </a:r>
            <a:r>
              <a:rPr lang="en-US" sz="2000" u="sng" dirty="0">
                <a:hlinkClick r:id="rId10"/>
              </a:rPr>
              <a:t>http://deecd.lms.elmolms.com/</a:t>
            </a:r>
            <a:endParaRPr lang="en-GB" sz="2000" b="1" dirty="0"/>
          </a:p>
        </p:txBody>
      </p:sp>
    </p:spTree>
    <p:custDataLst>
      <p:tags r:id="rId1"/>
    </p:custDataLst>
    <p:extLst>
      <p:ext uri="{BB962C8B-B14F-4D97-AF65-F5344CB8AC3E}">
        <p14:creationId xmlns:p14="http://schemas.microsoft.com/office/powerpoint/2010/main" val="9015696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241" y="3870278"/>
            <a:ext cx="8064896" cy="809625"/>
          </a:xfrm>
        </p:spPr>
        <p:txBody>
          <a:bodyPr/>
          <a:lstStyle/>
          <a:p>
            <a:pPr algn="ctr"/>
            <a:r>
              <a:rPr lang="en-GB" dirty="0" smtClean="0">
                <a:solidFill>
                  <a:srgbClr val="0070C0"/>
                </a:solidFill>
              </a:rPr>
              <a:t>Risk Management Forms </a:t>
            </a:r>
            <a:br>
              <a:rPr lang="en-GB" dirty="0" smtClean="0">
                <a:solidFill>
                  <a:srgbClr val="0070C0"/>
                </a:solidFill>
              </a:rPr>
            </a:br>
            <a:r>
              <a:rPr lang="en-GB" dirty="0" smtClean="0">
                <a:solidFill>
                  <a:srgbClr val="0070C0"/>
                </a:solidFill>
              </a:rPr>
              <a:t>and </a:t>
            </a:r>
            <a:br>
              <a:rPr lang="en-GB" dirty="0" smtClean="0">
                <a:solidFill>
                  <a:srgbClr val="0070C0"/>
                </a:solidFill>
              </a:rPr>
            </a:br>
            <a:r>
              <a:rPr lang="en-GB" dirty="0" smtClean="0">
                <a:solidFill>
                  <a:srgbClr val="0070C0"/>
                </a:solidFill>
              </a:rPr>
              <a:t>Safe Work Procedures</a:t>
            </a:r>
            <a:endParaRPr lang="en-GB" dirty="0">
              <a:solidFill>
                <a:srgbClr val="0070C0"/>
              </a:solidFill>
            </a:endParaRPr>
          </a:p>
        </p:txBody>
      </p:sp>
    </p:spTree>
    <p:custDataLst>
      <p:tags r:id="rId1"/>
    </p:custDataLst>
    <p:extLst>
      <p:ext uri="{BB962C8B-B14F-4D97-AF65-F5344CB8AC3E}">
        <p14:creationId xmlns:p14="http://schemas.microsoft.com/office/powerpoint/2010/main" val="10609606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Risk Management Forms - OHSMS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036985" y="1926059"/>
            <a:ext cx="12817424" cy="6494085"/>
          </a:xfrm>
          <a:prstGeom prst="rect">
            <a:avLst/>
          </a:prstGeom>
        </p:spPr>
        <p:txBody>
          <a:bodyPr wrap="square">
            <a:spAutoFit/>
          </a:bodyPr>
          <a:lstStyle/>
          <a:p>
            <a:r>
              <a:rPr lang="en-AU" sz="3200" dirty="0"/>
              <a:t>The DET OHS Management System (OHSMS) includes procedures and documents to allow employees to formally document a risk assessment process. These include</a:t>
            </a:r>
            <a:r>
              <a:rPr lang="en-AU" sz="3200" dirty="0" smtClean="0"/>
              <a:t>:</a:t>
            </a:r>
          </a:p>
          <a:p>
            <a:endParaRPr lang="en-AU" sz="3200" dirty="0"/>
          </a:p>
          <a:p>
            <a:pPr marL="342900" lvl="0" indent="-342900">
              <a:buFont typeface="Wingdings" panose="05000000000000000000" pitchFamily="2" charset="2"/>
              <a:buChar char="§"/>
            </a:pPr>
            <a:r>
              <a:rPr lang="en-GB" sz="3200" dirty="0"/>
              <a:t>Task Based Risk Management Form;</a:t>
            </a:r>
            <a:endParaRPr lang="en-AU" sz="3200" dirty="0"/>
          </a:p>
          <a:p>
            <a:pPr marL="342900" lvl="0" indent="-342900">
              <a:buFont typeface="Wingdings" panose="05000000000000000000" pitchFamily="2" charset="2"/>
              <a:buChar char="§"/>
            </a:pPr>
            <a:r>
              <a:rPr lang="en-GB" sz="3200" dirty="0"/>
              <a:t>Plant and Equipment Risk Management Form; and</a:t>
            </a:r>
            <a:endParaRPr lang="en-AU" sz="3200" dirty="0"/>
          </a:p>
          <a:p>
            <a:pPr marL="342900" lvl="0" indent="-342900">
              <a:buFont typeface="Wingdings" panose="05000000000000000000" pitchFamily="2" charset="2"/>
              <a:buChar char="§"/>
            </a:pPr>
            <a:r>
              <a:rPr lang="en-GB" sz="3200" dirty="0"/>
              <a:t>Hazardous Manual Handling Risk Management Form.</a:t>
            </a:r>
            <a:endParaRPr lang="en-AU" sz="3200" dirty="0"/>
          </a:p>
          <a:p>
            <a:endParaRPr lang="en-AU" sz="3200" dirty="0" smtClean="0"/>
          </a:p>
          <a:p>
            <a:r>
              <a:rPr lang="en-AU" sz="3200" dirty="0" smtClean="0"/>
              <a:t>These </a:t>
            </a:r>
            <a:r>
              <a:rPr lang="en-AU" sz="3200" dirty="0"/>
              <a:t>forms should be used when the impact of performing a task, using plant and equipment or conducting a manual handling process need to be formally assessed. They will form part of the information required when determining whether conducting a class is appropriate with the available resources</a:t>
            </a:r>
          </a:p>
        </p:txBody>
      </p:sp>
    </p:spTree>
    <p:custDataLst>
      <p:tags r:id="rId1"/>
    </p:custDataLst>
    <p:extLst>
      <p:ext uri="{BB962C8B-B14F-4D97-AF65-F5344CB8AC3E}">
        <p14:creationId xmlns:p14="http://schemas.microsoft.com/office/powerpoint/2010/main" val="3192957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Risk Management Forms - </a:t>
            </a:r>
            <a:r>
              <a:rPr lang="en-GB" dirty="0" smtClean="0">
                <a:solidFill>
                  <a:srgbClr val="0070C0"/>
                </a:solidFill>
                <a:latin typeface="Arial" panose="020B0604020202020204" pitchFamily="34" charset="0"/>
                <a:cs typeface="Arial" panose="020B0604020202020204" pitchFamily="34" charset="0"/>
              </a:rPr>
              <a:t>OHSMS</a:t>
            </a:r>
            <a:endParaRPr lang="en-GB" dirty="0">
              <a:solidFill>
                <a:srgbClr val="0070C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137" y="1133971"/>
            <a:ext cx="10297144" cy="71739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4424247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Safe Work Procedures- OHSMS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036985" y="1926059"/>
            <a:ext cx="12817424" cy="4031873"/>
          </a:xfrm>
          <a:prstGeom prst="rect">
            <a:avLst/>
          </a:prstGeom>
        </p:spPr>
        <p:txBody>
          <a:bodyPr wrap="square">
            <a:spAutoFit/>
          </a:bodyPr>
          <a:lstStyle/>
          <a:p>
            <a:r>
              <a:rPr lang="en-US" sz="3200" dirty="0"/>
              <a:t>Safe Work </a:t>
            </a:r>
            <a:r>
              <a:rPr lang="en-US" sz="3200" dirty="0" smtClean="0"/>
              <a:t>Procedures (SWP) </a:t>
            </a:r>
            <a:r>
              <a:rPr lang="en-US" sz="3200" dirty="0"/>
              <a:t>outline the safest and most appropriate way to </a:t>
            </a:r>
            <a:r>
              <a:rPr lang="en-US" sz="3200" dirty="0" smtClean="0"/>
              <a:t>perform a designated task. </a:t>
            </a:r>
            <a:r>
              <a:rPr lang="en-AU" sz="3200" dirty="0" smtClean="0"/>
              <a:t>They are required in all DET Workplaces for high risk tasks and equipment.</a:t>
            </a:r>
          </a:p>
          <a:p>
            <a:endParaRPr lang="en-US" sz="3200" dirty="0"/>
          </a:p>
          <a:p>
            <a:r>
              <a:rPr lang="en-US" sz="3200" dirty="0" smtClean="0"/>
              <a:t>As Technology areas contain a great deal of high powered/high risk equipment, Safe Work Procedures should always be current, appropriate and on display near where the equipment is used or stored.</a:t>
            </a:r>
            <a:endParaRPr lang="en-AU" sz="3200" dirty="0" smtClean="0"/>
          </a:p>
        </p:txBody>
      </p:sp>
    </p:spTree>
    <p:custDataLst>
      <p:tags r:id="rId1"/>
    </p:custDataLst>
    <p:extLst>
      <p:ext uri="{BB962C8B-B14F-4D97-AF65-F5344CB8AC3E}">
        <p14:creationId xmlns:p14="http://schemas.microsoft.com/office/powerpoint/2010/main" val="2194809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Safe Work Procedures- OHSMS</a:t>
            </a:r>
            <a:br>
              <a:rPr lang="en-GB" dirty="0" smtClean="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7085657" y="1280653"/>
            <a:ext cx="6408712" cy="6740307"/>
          </a:xfrm>
          <a:prstGeom prst="rect">
            <a:avLst/>
          </a:prstGeom>
        </p:spPr>
        <p:txBody>
          <a:bodyPr wrap="square">
            <a:spAutoFit/>
          </a:bodyPr>
          <a:lstStyle/>
          <a:p>
            <a:r>
              <a:rPr lang="en-US" sz="2700" dirty="0" smtClean="0"/>
              <a:t>SWP indicate:</a:t>
            </a:r>
          </a:p>
          <a:p>
            <a:pPr marL="457200" indent="-457200">
              <a:buFont typeface="Wingdings" panose="05000000000000000000" pitchFamily="2" charset="2"/>
              <a:buChar char="§"/>
            </a:pPr>
            <a:r>
              <a:rPr lang="en-US" sz="2700" dirty="0" smtClean="0"/>
              <a:t>The Personal Protective Equipment that is required</a:t>
            </a:r>
          </a:p>
          <a:p>
            <a:pPr marL="457200" indent="-457200">
              <a:buFont typeface="Wingdings" panose="05000000000000000000" pitchFamily="2" charset="2"/>
              <a:buChar char="§"/>
            </a:pPr>
            <a:r>
              <a:rPr lang="en-US" sz="2700" dirty="0" smtClean="0"/>
              <a:t>The Potential Hazards</a:t>
            </a:r>
          </a:p>
          <a:p>
            <a:pPr marL="457200" indent="-457200">
              <a:buFont typeface="Wingdings" panose="05000000000000000000" pitchFamily="2" charset="2"/>
              <a:buChar char="§"/>
            </a:pPr>
            <a:r>
              <a:rPr lang="en-US" sz="2700" dirty="0" smtClean="0"/>
              <a:t>What the Pre-use, During-use and Post-use expectations are.</a:t>
            </a:r>
          </a:p>
          <a:p>
            <a:endParaRPr lang="en-US" sz="2700" dirty="0"/>
          </a:p>
          <a:p>
            <a:r>
              <a:rPr lang="en-US" sz="2700" dirty="0" smtClean="0"/>
              <a:t>There is a section at the bottom for the names of those who are qualified to operate, or in the case of students use, supervise the operation of the equipment</a:t>
            </a:r>
          </a:p>
          <a:p>
            <a:endParaRPr lang="en-US" sz="2700" dirty="0"/>
          </a:p>
          <a:p>
            <a:r>
              <a:rPr lang="en-US" sz="2700" b="1" dirty="0" smtClean="0"/>
              <a:t>If a person’s name is not listed on the SWP, then they are not permitted to use/supervise the use of the equipment.</a:t>
            </a:r>
            <a:endParaRPr lang="en-AU" sz="2700" b="1"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985" y="1277987"/>
            <a:ext cx="5112568" cy="7143018"/>
          </a:xfrm>
          <a:prstGeom prst="rect">
            <a:avLst/>
          </a:prstGeom>
        </p:spPr>
      </p:pic>
    </p:spTree>
    <p:custDataLst>
      <p:tags r:id="rId1"/>
    </p:custDataLst>
    <p:extLst>
      <p:ext uri="{BB962C8B-B14F-4D97-AF65-F5344CB8AC3E}">
        <p14:creationId xmlns:p14="http://schemas.microsoft.com/office/powerpoint/2010/main" val="3690132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137" y="3870278"/>
            <a:ext cx="11449272" cy="809625"/>
          </a:xfrm>
        </p:spPr>
        <p:txBody>
          <a:bodyPr/>
          <a:lstStyle/>
          <a:p>
            <a:r>
              <a:rPr lang="en-GB" dirty="0" smtClean="0">
                <a:solidFill>
                  <a:srgbClr val="0070C0"/>
                </a:solidFill>
              </a:rPr>
              <a:t>Appropriate Use of Plant and Equipment</a:t>
            </a:r>
            <a:endParaRPr lang="en-GB" dirty="0">
              <a:solidFill>
                <a:srgbClr val="0070C0"/>
              </a:solidFill>
            </a:endParaRPr>
          </a:p>
        </p:txBody>
      </p:sp>
    </p:spTree>
    <p:extLst>
      <p:ext uri="{BB962C8B-B14F-4D97-AF65-F5344CB8AC3E}">
        <p14:creationId xmlns:p14="http://schemas.microsoft.com/office/powerpoint/2010/main" val="191581168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25557</TotalTime>
  <Words>2693</Words>
  <Application>Microsoft Office PowerPoint</Application>
  <PresentationFormat>Custom</PresentationFormat>
  <Paragraphs>300</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PowerPoint Presentation</vt:lpstr>
      <vt:lpstr>OHS in DET Workplaces</vt:lpstr>
      <vt:lpstr>DET OHS MANAGEMENT SYSTEM </vt:lpstr>
      <vt:lpstr>Risk Management Forms  and  Safe Work Procedures</vt:lpstr>
      <vt:lpstr>Risk Management Forms - OHSMS </vt:lpstr>
      <vt:lpstr>Risk Management Forms - OHSMS</vt:lpstr>
      <vt:lpstr>Safe Work Procedures- OHSMS </vt:lpstr>
      <vt:lpstr>Safe Work Procedures- OHSMS </vt:lpstr>
      <vt:lpstr>Appropriate Use of Plant and Equipment</vt:lpstr>
      <vt:lpstr>Appropriate Use of Plant and Equipment - OHSMS</vt:lpstr>
      <vt:lpstr>Appropriate Use of Plant and Equipment - OHSMS</vt:lpstr>
      <vt:lpstr>Appropriate Use of Plant and Equipment - OHSMS</vt:lpstr>
      <vt:lpstr>Appropriate Use of Plant and Equipment - OHSMS</vt:lpstr>
      <vt:lpstr>Appropriate Use of Plant and Equipment - OHSMS</vt:lpstr>
      <vt:lpstr>Appropriate Use of Plant and Equipment - OHSMS</vt:lpstr>
      <vt:lpstr>Guarding and Safety Stops</vt:lpstr>
      <vt:lpstr>Guarding and Safety Stops </vt:lpstr>
      <vt:lpstr>Ventilation, Extraction and Dust Suppression</vt:lpstr>
      <vt:lpstr>Ventilation, Extraction and Dust Suppression </vt:lpstr>
      <vt:lpstr>Ventilation, Extraction and Dust Suppression </vt:lpstr>
      <vt:lpstr>Ventilation, Extraction and Dust Suppression </vt:lpstr>
      <vt:lpstr>Class Size</vt:lpstr>
      <vt:lpstr>Class Size </vt:lpstr>
      <vt:lpstr>Class Size </vt:lpstr>
      <vt:lpstr>Class Spacing and Layout</vt:lpstr>
      <vt:lpstr>Class Spacing </vt:lpstr>
      <vt:lpstr>Class Spacing </vt:lpstr>
      <vt:lpstr>Class Spacing </vt:lpstr>
      <vt:lpstr>Class Spacing </vt:lpstr>
      <vt:lpstr>Appropriate Choice of Activities </vt:lpstr>
      <vt:lpstr>Appropriate Choice of Activities </vt:lpstr>
      <vt:lpstr>Chemical Management - OHSMS </vt:lpstr>
      <vt:lpstr>Required Training</vt:lpstr>
      <vt:lpstr>Required Training</vt:lpstr>
      <vt:lpstr>Required Training</vt:lpstr>
      <vt:lpstr>Other</vt:lpstr>
      <vt:lpstr>Return to work</vt:lpstr>
      <vt:lpstr>PowerPoint Presentation</vt:lpstr>
      <vt:lpstr>Important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Cato Purnell</dc:creator>
  <cp:lastModifiedBy>Chris Mitchell</cp:lastModifiedBy>
  <cp:revision>697</cp:revision>
  <cp:lastPrinted>2014-11-18T22:38:04Z</cp:lastPrinted>
  <dcterms:created xsi:type="dcterms:W3CDTF">2008-12-16T07:10:07Z</dcterms:created>
  <dcterms:modified xsi:type="dcterms:W3CDTF">2015-11-22T23:25:25Z</dcterms:modified>
</cp:coreProperties>
</file>